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613" r:id="rId3"/>
    <p:sldId id="1070" r:id="rId4"/>
    <p:sldId id="1072" r:id="rId5"/>
    <p:sldId id="1077" r:id="rId6"/>
    <p:sldId id="1078" r:id="rId8"/>
    <p:sldId id="1081" r:id="rId9"/>
    <p:sldId id="1082" r:id="rId10"/>
    <p:sldId id="1168" r:id="rId11"/>
    <p:sldId id="1342" r:id="rId12"/>
    <p:sldId id="1343" r:id="rId13"/>
    <p:sldId id="1169" r:id="rId14"/>
    <p:sldId id="1170" r:id="rId15"/>
    <p:sldId id="1171" r:id="rId16"/>
    <p:sldId id="1172" r:id="rId17"/>
    <p:sldId id="1173" r:id="rId18"/>
    <p:sldId id="1175" r:id="rId19"/>
    <p:sldId id="1176" r:id="rId20"/>
    <p:sldId id="1344" r:id="rId21"/>
    <p:sldId id="1187" r:id="rId22"/>
    <p:sldId id="1188" r:id="rId23"/>
    <p:sldId id="1189" r:id="rId24"/>
    <p:sldId id="1190" r:id="rId25"/>
    <p:sldId id="1191" r:id="rId26"/>
    <p:sldId id="1192" r:id="rId27"/>
    <p:sldId id="1193" r:id="rId28"/>
    <p:sldId id="1194" r:id="rId29"/>
    <p:sldId id="1195" r:id="rId30"/>
    <p:sldId id="1196" r:id="rId31"/>
    <p:sldId id="1197" r:id="rId32"/>
    <p:sldId id="1198" r:id="rId33"/>
    <p:sldId id="1199" r:id="rId34"/>
    <p:sldId id="1200" r:id="rId35"/>
    <p:sldId id="1201" r:id="rId36"/>
    <p:sldId id="1202" r:id="rId37"/>
    <p:sldId id="1203" r:id="rId38"/>
    <p:sldId id="1204" r:id="rId39"/>
    <p:sldId id="1087" r:id="rId40"/>
    <p:sldId id="1132" r:id="rId41"/>
    <p:sldId id="1205" r:id="rId42"/>
    <p:sldId id="1091" r:id="rId43"/>
    <p:sldId id="1097" r:id="rId44"/>
    <p:sldId id="1098" r:id="rId45"/>
    <p:sldId id="1099" r:id="rId46"/>
    <p:sldId id="1186" r:id="rId47"/>
    <p:sldId id="1073" r:id="rId48"/>
    <p:sldId id="1245" r:id="rId49"/>
    <p:sldId id="1246" r:id="rId50"/>
    <p:sldId id="1248" r:id="rId51"/>
    <p:sldId id="1249" r:id="rId52"/>
    <p:sldId id="1408" r:id="rId53"/>
    <p:sldId id="1250" r:id="rId54"/>
    <p:sldId id="1252" r:id="rId55"/>
    <p:sldId id="1253" r:id="rId56"/>
    <p:sldId id="1434" r:id="rId57"/>
    <p:sldId id="1255" r:id="rId58"/>
    <p:sldId id="1256" r:id="rId59"/>
    <p:sldId id="1257" r:id="rId60"/>
    <p:sldId id="1258" r:id="rId61"/>
    <p:sldId id="1259" r:id="rId62"/>
    <p:sldId id="1260" r:id="rId63"/>
    <p:sldId id="1435" r:id="rId64"/>
    <p:sldId id="1436" r:id="rId65"/>
    <p:sldId id="1437" r:id="rId66"/>
    <p:sldId id="1438" r:id="rId67"/>
    <p:sldId id="1439" r:id="rId68"/>
    <p:sldId id="1440" r:id="rId69"/>
    <p:sldId id="1441" r:id="rId70"/>
    <p:sldId id="1442" r:id="rId71"/>
    <p:sldId id="1261" r:id="rId72"/>
    <p:sldId id="1262" r:id="rId73"/>
    <p:sldId id="1263" r:id="rId74"/>
    <p:sldId id="1264" r:id="rId75"/>
    <p:sldId id="1265" r:id="rId76"/>
    <p:sldId id="1266" r:id="rId77"/>
    <p:sldId id="1267" r:id="rId78"/>
    <p:sldId id="1268" r:id="rId79"/>
    <p:sldId id="1443" r:id="rId80"/>
    <p:sldId id="1269" r:id="rId81"/>
    <p:sldId id="1270" r:id="rId82"/>
    <p:sldId id="1272" r:id="rId83"/>
    <p:sldId id="1273" r:id="rId84"/>
    <p:sldId id="1274" r:id="rId85"/>
    <p:sldId id="1444" r:id="rId86"/>
    <p:sldId id="1271" r:id="rId87"/>
    <p:sldId id="1128" r:id="rId88"/>
    <p:sldId id="777" r:id="rId89"/>
  </p:sldIdLst>
  <p:sldSz cx="12192000" cy="6858000"/>
  <p:notesSz cx="9144000" cy="6858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kern="1200" baseline="0">
        <a:solidFill>
          <a:schemeClr val="tx1"/>
        </a:solidFill>
        <a:latin typeface="Arial" panose="020B0604020202020204" pitchFamily="34" charset="0"/>
        <a:ea typeface="Arial" panose="020B0604020202020204" pitchFamily="34" charset="0"/>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069"/>
        <p:guide pos="3117"/>
      </p:guideLst>
    </p:cSldViewPr>
  </p:slideViewPr>
  <p:gridSpacing cx="76199" cy="76199"/>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155.wmf"/><Relationship Id="rId4" Type="http://schemas.openxmlformats.org/officeDocument/2006/relationships/image" Target="../media/image154.wmf"/><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hdr" sz="quarter"/>
          </p:nvPr>
        </p:nvSpPr>
        <p:spPr>
          <a:xfrm>
            <a:off x="0" y="0"/>
            <a:ext cx="3957638" cy="341313"/>
          </a:xfrm>
          <a:prstGeom prst="rect">
            <a:avLst/>
          </a:prstGeom>
          <a:noFill/>
          <a:ln w="9525">
            <a:noFill/>
            <a:miter/>
          </a:ln>
        </p:spPr>
        <p:txBody>
          <a:bodyPr vert="horz" wrap="square" lIns="96661" tIns="48331" rIns="96661" bIns="48331" anchor="t"/>
          <a:p>
            <a:pPr lvl="0" fontAlgn="base"/>
            <a:endParaRPr sz="1300" strike="noStrike" noProof="1">
              <a:ea typeface="宋体" panose="02010600030101010101" pitchFamily="2" charset="-122"/>
            </a:endParaRPr>
          </a:p>
        </p:txBody>
      </p:sp>
      <p:sp>
        <p:nvSpPr>
          <p:cNvPr id="2051" name="Rectangle 3"/>
          <p:cNvSpPr>
            <a:spLocks noGrp="1"/>
          </p:cNvSpPr>
          <p:nvPr>
            <p:ph type="dt" idx="1"/>
          </p:nvPr>
        </p:nvSpPr>
        <p:spPr>
          <a:xfrm>
            <a:off x="5176838" y="0"/>
            <a:ext cx="3960813" cy="341313"/>
          </a:xfrm>
          <a:prstGeom prst="rect">
            <a:avLst/>
          </a:prstGeom>
          <a:noFill/>
          <a:ln w="9525">
            <a:noFill/>
            <a:miter/>
          </a:ln>
        </p:spPr>
        <p:txBody>
          <a:bodyPr vert="horz" wrap="square" lIns="96661" tIns="48331" rIns="96661" bIns="48331" anchor="t"/>
          <a:p>
            <a:pPr lvl="0" algn="r" fontAlgn="base"/>
            <a:endParaRPr sz="1300" strike="noStrike" noProof="1">
              <a:ea typeface="宋体" panose="02010600030101010101" pitchFamily="2" charset="-122"/>
            </a:endParaRPr>
          </a:p>
        </p:txBody>
      </p:sp>
      <p:sp>
        <p:nvSpPr>
          <p:cNvPr id="2052" name="Rectangle 4"/>
          <p:cNvSpPr>
            <a:spLocks noGrp="1" noRot="1" noChangeAspect="1" noTextEdit="1"/>
          </p:cNvSpPr>
          <p:nvPr>
            <p:ph type="sldImg"/>
          </p:nvPr>
        </p:nvSpPr>
        <p:spPr>
          <a:xfrm>
            <a:off x="2098675" y="512763"/>
            <a:ext cx="4943475" cy="2573337"/>
          </a:xfrm>
          <a:prstGeom prst="rect">
            <a:avLst/>
          </a:prstGeom>
          <a:noFill/>
          <a:ln w="9525">
            <a:noFill/>
          </a:ln>
        </p:spPr>
      </p:sp>
      <p:sp>
        <p:nvSpPr>
          <p:cNvPr id="2053" name="Rectangle 5"/>
          <p:cNvSpPr>
            <a:spLocks noGrp="1" noRot="1" noChangeAspect="1" noTextEdit="1"/>
          </p:cNvSpPr>
          <p:nvPr/>
        </p:nvSpPr>
        <p:spPr>
          <a:xfrm>
            <a:off x="909638" y="3255963"/>
            <a:ext cx="7315200" cy="3086100"/>
          </a:xfrm>
          <a:prstGeom prst="rect">
            <a:avLst/>
          </a:prstGeom>
          <a:noFill/>
          <a:ln w="9525">
            <a:noFill/>
          </a:ln>
        </p:spPr>
        <p:txBody>
          <a:bodyPr wrap="square" lIns="96661" tIns="48331" rIns="96661" bIns="48331" anchor="t"/>
          <a:p>
            <a:pPr lvl="0" indent="0"/>
            <a:r>
              <a:rPr lang="en-US" altLang="zh-CN"/>
              <a:t>Click to edit Master text styles</a:t>
            </a:r>
            <a:endParaRPr lang="en-US" altLang="zh-CN"/>
          </a:p>
          <a:p>
            <a:pPr lvl="1" indent="0"/>
            <a:r>
              <a:rPr lang="en-US" altLang="zh-CN"/>
              <a:t>Second level</a:t>
            </a:r>
            <a:endParaRPr lang="en-US" altLang="zh-CN"/>
          </a:p>
          <a:p>
            <a:pPr lvl="2" indent="0"/>
            <a:r>
              <a:rPr lang="en-US" altLang="zh-CN"/>
              <a:t>Third level</a:t>
            </a:r>
            <a:endParaRPr lang="en-US" altLang="zh-CN"/>
          </a:p>
          <a:p>
            <a:pPr lvl="3" indent="0"/>
            <a:r>
              <a:rPr lang="en-US" altLang="zh-CN"/>
              <a:t>Fourth level</a:t>
            </a:r>
            <a:endParaRPr lang="en-US" altLang="zh-CN"/>
          </a:p>
          <a:p>
            <a:pPr lvl="4" indent="0"/>
            <a:r>
              <a:rPr lang="en-US" altLang="zh-CN"/>
              <a:t>Fifth level</a:t>
            </a:r>
            <a:endParaRPr lang="en-US" altLang="zh-CN"/>
          </a:p>
        </p:txBody>
      </p:sp>
      <p:sp>
        <p:nvSpPr>
          <p:cNvPr id="2054" name="Rectangle 6"/>
          <p:cNvSpPr>
            <a:spLocks noGrp="1"/>
          </p:cNvSpPr>
          <p:nvPr>
            <p:ph type="ftr" sz="quarter" idx="4"/>
          </p:nvPr>
        </p:nvSpPr>
        <p:spPr>
          <a:xfrm>
            <a:off x="0" y="6513513"/>
            <a:ext cx="3957638" cy="341313"/>
          </a:xfrm>
          <a:prstGeom prst="rect">
            <a:avLst/>
          </a:prstGeom>
          <a:noFill/>
          <a:ln w="9525">
            <a:noFill/>
            <a:miter/>
          </a:ln>
        </p:spPr>
        <p:txBody>
          <a:bodyPr vert="horz" wrap="square" lIns="96661" tIns="48331" rIns="96661" bIns="48331" anchor="b"/>
          <a:p>
            <a:pPr lvl="0" fontAlgn="base"/>
            <a:endParaRPr sz="1300" strike="noStrike" noProof="1">
              <a:ea typeface="宋体" panose="02010600030101010101" pitchFamily="2" charset="-122"/>
            </a:endParaRPr>
          </a:p>
        </p:txBody>
      </p:sp>
      <p:sp>
        <p:nvSpPr>
          <p:cNvPr id="2055" name="Rectangle 7"/>
          <p:cNvSpPr>
            <a:spLocks noGrp="1"/>
          </p:cNvSpPr>
          <p:nvPr>
            <p:ph type="sldNum" sz="quarter" idx="5"/>
          </p:nvPr>
        </p:nvSpPr>
        <p:spPr>
          <a:xfrm>
            <a:off x="5176838" y="6513513"/>
            <a:ext cx="3960813" cy="341313"/>
          </a:xfrm>
          <a:prstGeom prst="rect">
            <a:avLst/>
          </a:prstGeom>
          <a:noFill/>
          <a:ln w="9525">
            <a:noFill/>
            <a:miter/>
          </a:ln>
        </p:spPr>
        <p:txBody>
          <a:bodyPr vert="horz" wrap="square" lIns="96661" tIns="48331" rIns="96661" bIns="48331" anchor="b"/>
          <a:p>
            <a:pPr lvl="0" algn="r" fontAlgn="base"/>
            <a:fld id="{9A0DB2DC-4C9A-4742-B13C-FB6460FD3503}" type="slidenum">
              <a:rPr lang="en-US" altLang="x-none" strike="noStrike" noProof="1" dirty="0">
                <a:latin typeface="Arial" panose="020B0604020202020204" pitchFamily="34" charset="0"/>
                <a:ea typeface="宋体" panose="02010600030101010101" pitchFamily="2" charset="-122"/>
                <a:cs typeface="+mn-ea"/>
              </a:rPr>
            </a:fld>
            <a:endParaRPr lang="en-US" altLang="x-none" sz="1300" strike="noStrike" noProof="1" dirty="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marL="0" lvl="0" indent="0">
      <a:defRPr sz="1200" kern="1200">
        <a:latin typeface="+mn-lt"/>
        <a:ea typeface="+mn-ea"/>
        <a:cs typeface="+mn-cs"/>
      </a:defRPr>
    </a:lvl1pPr>
    <a:lvl2pPr marL="0" lvl="1" indent="0">
      <a:defRPr sz="1200" kern="1200">
        <a:latin typeface="+mn-lt"/>
        <a:ea typeface="+mn-ea"/>
        <a:cs typeface="+mn-cs"/>
      </a:defRPr>
    </a:lvl2pPr>
    <a:lvl3pPr marL="0" lvl="2" indent="0">
      <a:defRPr sz="1200" kern="1200">
        <a:latin typeface="+mn-lt"/>
        <a:ea typeface="+mn-ea"/>
        <a:cs typeface="+mn-cs"/>
      </a:defRPr>
    </a:lvl3pPr>
    <a:lvl4pPr marL="0" lvl="3" indent="0">
      <a:defRPr sz="1200" kern="1200">
        <a:latin typeface="+mn-lt"/>
        <a:ea typeface="+mn-ea"/>
        <a:cs typeface="+mn-cs"/>
      </a:defRPr>
    </a:lvl4pPr>
    <a:lvl5pPr marL="0" lvl="4" indent="0">
      <a:defRPr sz="1200" kern="1200">
        <a:latin typeface="+mn-lt"/>
        <a:ea typeface="+mn-ea"/>
        <a:cs typeface="+mn-cs"/>
      </a:defRPr>
    </a:lvl5pPr>
    <a:lvl6pPr marL="2286000" lvl="5" indent="0">
      <a:defRPr sz="1200" kern="1200">
        <a:latin typeface="+mn-lt"/>
        <a:ea typeface="+mn-ea"/>
        <a:cs typeface="+mn-cs"/>
      </a:defRPr>
    </a:lvl6pPr>
    <a:lvl7pPr marL="2743200" lvl="6" indent="0">
      <a:defRPr sz="1200" kern="1200">
        <a:latin typeface="+mn-lt"/>
        <a:ea typeface="+mn-ea"/>
        <a:cs typeface="+mn-cs"/>
      </a:defRPr>
    </a:lvl7pPr>
    <a:lvl8pPr marL="3200400" lvl="7" indent="0">
      <a:defRPr sz="1200" kern="1200">
        <a:latin typeface="+mn-lt"/>
        <a:ea typeface="+mn-ea"/>
        <a:cs typeface="+mn-cs"/>
      </a:defRPr>
    </a:lvl8pPr>
    <a:lvl9pPr marL="3657600" lvl="8" indent="0">
      <a:defRPr sz="1200" kern="1200">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在感知阶段, 机器能够接收来 自外界的各种信号, 例如视觉信号、听觉信号等, 并 对此作出判断, 对应的研究领域有图像识别、语音识别等.</a:t>
            </a:r>
            <a:endParaRPr lang="zh-CN" altLang="en-US"/>
          </a:p>
          <a:p>
            <a:r>
              <a:rPr lang="zh-CN" altLang="en-US"/>
              <a:t>在认知阶段, 机器能够对世界的本质有一定的 理解, 不再是单纯、机械地做出判断。</a:t>
            </a:r>
            <a:endParaRPr lang="zh-CN" altLang="en-US"/>
          </a:p>
          <a:p>
            <a:r>
              <a:rPr lang="zh-CN" altLang="en-US"/>
              <a:t>理解无论对人类还是人工智能都是内在的表现, 无法直接测量, 只能间接从其他方面推测. 如何衡量人工智能的理解程度, 虽然没有定论但是著名学者 Feynman 名言 </a:t>
            </a:r>
            <a:endParaRPr lang="zh-CN" altLang="en-US"/>
          </a:p>
          <a:p>
            <a:endParaRPr lang="zh-CN" altLang="en-US"/>
          </a:p>
          <a:p>
            <a:r>
              <a:rPr lang="zh-CN" altLang="en-US"/>
              <a:t>这说明机器制造事物的能力从某种程度上取决于机器对事物的理解.</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C3DEF51-542F-46EE-BED1-D95B1201EC92}" type="slidenum">
              <a:rPr lang="zh-TW" altLang="en-US" smtClean="0"/>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C3DEF51-542F-46EE-BED1-D95B1201EC92}" type="slidenum">
              <a:rPr lang="zh-TW" altLang="en-US" smtClean="0"/>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位什麼要 </a:t>
            </a:r>
            <a:r>
              <a:rPr lang="en-US" altLang="zh-TW" dirty="0"/>
              <a:t>1- </a:t>
            </a:r>
            <a:r>
              <a:rPr lang="zh-TW" altLang="en-US" dirty="0"/>
              <a:t>啊</a:t>
            </a:r>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56A5611-6D38-444D-A832-F3C43C53E63E}" type="slidenum">
              <a:rPr lang="zh-TW" altLang="en-US" smtClean="0"/>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sigmoid</a:t>
            </a:r>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Converge</a:t>
            </a:r>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這頁對嗎？</a:t>
            </a:r>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我们就需要一个目标函数（objective function）来判断和监视学习的成果。</a:t>
            </a:r>
            <a:endParaRPr lang="zh-CN" altLang="en-US"/>
          </a:p>
          <a:p>
            <a:r>
              <a:rPr lang="zh-CN" altLang="en-US"/>
              <a:t>J(D) 代表判别网络（也就是警察 B）的目标函数——一个交叉熵（cross entropy）函数。其中左边部分表示 D 判断出 x 是真 x 的情况，右边部分则表示 D 判别出的由生成网络 G（也就是骗子）把噪音数据 z 给伪造出来的情况。</a:t>
            </a:r>
            <a:endParaRPr lang="zh-CN" altLang="en-US"/>
          </a:p>
          <a:p>
            <a:r>
              <a:rPr lang="zh-CN" altLang="en-US"/>
              <a:t>J(G) 就是代表生成网络的目标函数，它的目的是跟 D 反着干，所以前面加了个负号（类似于一个 Jensen-Shannon（JS）距离的表达式）。</a:t>
            </a:r>
            <a:endParaRPr lang="zh-CN" altLang="en-US"/>
          </a:p>
          <a:p>
            <a:r>
              <a:rPr lang="zh-CN" altLang="en-US"/>
              <a:t>最小最大博弈（minimax game）：两个人的零和博弈，一个想最大，另一个想最小。那么，我们要找的均衡点（也就是纳什均衡）就是 J(D) 的鞍点（saddle point）。</a:t>
            </a:r>
            <a:endParaRPr lang="zh-CN" altLang="en-US"/>
          </a:p>
          <a:p>
            <a:endParaRPr lang="zh-CN" altLang="en-US"/>
          </a:p>
          <a:p>
            <a:r>
              <a:rPr lang="zh-CN" altLang="en-US"/>
              <a:t>求对数的操作在理论上并不会影响最终收敛到的最优值，但对数算子的变换可以缓解数据分布偏差问题，比如减少数据分布的单边效应的影响，减少数据分布形式上的波动等，同时在实际的程序实现中，对数算子也可以避免许多数值问题</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密度（概率）估计：就是说在不了解事件概率分布的情况下，先假设随机分布，然后通过数据观测来确定真正的概率密度是怎样的。</a:t>
            </a:r>
            <a:endParaRPr lang="zh-CN" altLang="en-US"/>
          </a:p>
          <a:p>
            <a:endParaRPr lang="zh-CN" altLang="en-US"/>
          </a:p>
          <a:p>
            <a:r>
              <a:rPr lang="zh-CN" altLang="en-US"/>
              <a:t>样本生成：这个就更好理解了，就是手上有一把训练样本数据，通过训练后的模型来生成类似的「样本」。</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对这个过程的更直观解释是这样的：</a:t>
            </a:r>
            <a:endParaRPr lang="zh-CN" altLang="en-US"/>
          </a:p>
          <a:p>
            <a:endParaRPr lang="zh-CN" altLang="en-US"/>
          </a:p>
          <a:p>
            <a:r>
              <a:rPr lang="zh-CN" altLang="en-US"/>
              <a:t>而我们要学习的 D 就是那条蓝色的点线，这条线的目的是把融在一起的 data 和 model 分布给区分开。写成公式就是 data 和 model 分布相加做分母，分子则是真实的 data 分布。</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但是，这也是有问题的：我们的生成模型跟源数据拟合之后就没法再继续学习了（因为常数线 y = 1/2 求导永远为 0）</a:t>
            </a:r>
            <a:endParaRPr lang="zh-CN" altLang="en-US"/>
          </a:p>
          <a:p>
            <a:r>
              <a:rPr lang="zh-CN" altLang="en-US">
                <a:sym typeface="+mn-ea"/>
              </a:rPr>
              <a:t>训练早期，</a:t>
            </a:r>
            <a:r>
              <a:rPr lang="en-US" altLang="zh-CN">
                <a:sym typeface="+mn-ea"/>
              </a:rPr>
              <a:t>G</a:t>
            </a:r>
            <a:r>
              <a:rPr lang="zh-CN" altLang="en-US">
                <a:sym typeface="+mn-ea"/>
              </a:rPr>
              <a:t>差，</a:t>
            </a:r>
            <a:r>
              <a:rPr lang="en-US" altLang="zh-CN">
                <a:sym typeface="+mn-ea"/>
              </a:rPr>
              <a:t>D</a:t>
            </a:r>
            <a:r>
              <a:rPr lang="zh-CN" altLang="en-US">
                <a:sym typeface="+mn-ea"/>
              </a:rPr>
              <a:t>容易区分，</a:t>
            </a:r>
            <a:r>
              <a:rPr lang="en-US" altLang="zh-CN">
                <a:sym typeface="+mn-ea"/>
              </a:rPr>
              <a:t>log</a:t>
            </a:r>
            <a:r>
              <a:rPr lang="zh-CN" altLang="en-US">
                <a:sym typeface="+mn-ea"/>
              </a:rPr>
              <a:t>（</a:t>
            </a:r>
            <a:r>
              <a:rPr lang="en-US" altLang="zh-CN">
                <a:sym typeface="+mn-ea"/>
              </a:rPr>
              <a:t>1-D)</a:t>
            </a:r>
            <a:r>
              <a:rPr lang="zh-CN" altLang="en-US">
                <a:sym typeface="+mn-ea"/>
              </a:rPr>
              <a:t>饱和</a:t>
            </a:r>
            <a:endParaRPr lang="zh-CN" altLang="en-US">
              <a:sym typeface="+mn-ea"/>
            </a:endParaRPr>
          </a:p>
          <a:p>
            <a:endParaRPr lang="zh-CN" altLang="en-US"/>
          </a:p>
          <a:p>
            <a:r>
              <a:rPr lang="zh-CN" altLang="en-US"/>
              <a:t>为了解决这个问题，除了把两者对抗做成最小最大博弈，还可以把它写成非饱和（Non-Saturating）博弈</a:t>
            </a:r>
            <a:endParaRPr lang="zh-CN" altLang="en-US"/>
          </a:p>
          <a:p>
            <a:endParaRPr lang="zh-CN" altLang="en-US"/>
          </a:p>
          <a:p>
            <a:r>
              <a:rPr lang="zh-CN" altLang="en-US"/>
              <a:t>用 G 自己的伪装成功率来表示自己的目标函数（不再是直接拿 J(D) 的负数）。这样的话，我们的均衡就不再是由损失（loss）决定的了。J(D) 跟 J(G) 没有简单粗暴的相互绑定，就算在 D 完美了以后，G 还可以继续被优化。</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在应用上，这套 GAN 理论最火的构架是 DCGAN（深度卷积生成对抗网络/Deep Convolutional Generative Adversarial Network）。</a:t>
            </a:r>
            <a:endParaRPr lang="zh-CN" altLang="en-US"/>
          </a:p>
          <a:p>
            <a:endParaRPr lang="zh-CN" altLang="en-US"/>
          </a:p>
          <a:p>
            <a:r>
              <a:rPr lang="zh-CN" altLang="en-US"/>
              <a:t>这其实就是一个反向的 CNN。</a:t>
            </a:r>
            <a:endParaRPr lang="zh-CN" altLang="en-US"/>
          </a:p>
          <a:p>
            <a:endParaRPr lang="zh-CN" altLang="en-US"/>
          </a:p>
          <a:p>
            <a:r>
              <a:rPr lang="zh-CN" altLang="en-US"/>
              <a:t>卷积神经网络的原理是用一个叫做 convolutinoal filter（卷积过滤器，类似于滤镜）的东西把图片过滤（转化）成各种样式（就好像美图软件里面的滤镜效果）。很多这样的滤镜就可以把图片变成很多种样式。我们假设这些样式是原图片各种不同的特征表达</a:t>
            </a:r>
            <a:endParaRPr lang="zh-CN" altLang="en-US"/>
          </a:p>
          <a:p>
            <a:r>
              <a:rPr lang="zh-CN" altLang="en-US"/>
              <a:t>相反，DCGAN目的是创造图片，其实就类似于把一组特征值慢慢恢复成一张图片。</a:t>
            </a:r>
            <a:endParaRPr lang="zh-CN" altLang="en-US"/>
          </a:p>
          <a:p>
            <a:endParaRPr lang="zh-CN" altLang="en-US"/>
          </a:p>
          <a:p>
            <a:r>
              <a:rPr lang="zh-CN" altLang="en-US"/>
              <a:t>所以两者的比较就是：在每一个滤镜层，CNN是把大图片的重要特征提取出来，一步一步地减小图片尺寸。而DCGAN是把小图片（小数组）的特征放大，并排列成新图片。这里，作为DCGAN的输入的最初的那组小数据就是我们刚刚讲的噪声数据。</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因为图片本身就是个 RGB 的矩阵，所以我们甚至可以通过向量加减来得到一些有趣的运算结果</a:t>
            </a:r>
            <a:endParaRPr lang="zh-CN" altLang="en-US"/>
          </a:p>
          <a:p>
            <a:r>
              <a:rPr lang="zh-CN" altLang="en-US"/>
              <a:t>做个向量/矩阵加减并不难，难的是把加减后得到的向量/矩阵还原成「图义」上代表的图片。在 NLP 中，word2vec 是把向量对应到有意义的词；在这里，DCGAN 是把矩阵对应到有意义的图片。</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56A5611-6D38-444D-A832-F3C43C53E63E}" type="slidenum">
              <a:rPr lang="zh-TW" altLang="en-US" smtClean="0"/>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https://arxiv.org/pdf/1802.05637.pdf</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356A5611-6D38-444D-A832-F3C43C53E63E}" type="slidenum">
              <a:rPr lang="zh-TW" altLang="en-US" smtClean="0"/>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sz="1200" b="0" i="0" kern="1200" dirty="0">
                <a:solidFill>
                  <a:schemeClr val="tx1"/>
                </a:solidFill>
                <a:effectLst/>
                <a:latin typeface="+mn-lt"/>
                <a:ea typeface="+mn-ea"/>
                <a:cs typeface="+mn-cs"/>
              </a:rPr>
              <a:t>landscape photo</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TW" dirty="0"/>
              <a:t>Van Gogh</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TW" sz="1200" dirty="0"/>
              <a:t>Transform an object from one domain to another </a:t>
            </a:r>
            <a:r>
              <a:rPr lang="en-US" altLang="zh-TW" sz="1200" b="1" i="1" u="sng" dirty="0"/>
              <a:t>without paired data </a:t>
            </a:r>
            <a:endParaRPr lang="zh-TW" altLang="en-US" sz="1200" b="1" i="1" u="sng" dirty="0"/>
          </a:p>
          <a:p>
            <a:endParaRPr lang="zh-TW" altLang="en-US" dirty="0"/>
          </a:p>
        </p:txBody>
      </p:sp>
      <p:sp>
        <p:nvSpPr>
          <p:cNvPr id="4" name="投影片編號版面配置區 3"/>
          <p:cNvSpPr>
            <a:spLocks noGrp="1"/>
          </p:cNvSpPr>
          <p:nvPr>
            <p:ph type="sldNum" sz="quarter" idx="10"/>
          </p:nvPr>
        </p:nvSpPr>
        <p:spPr/>
        <p:txBody>
          <a:bodyPr/>
          <a:lstStyle/>
          <a:p>
            <a:fld id="{099147F0-B7C4-4202-B910-DF59561D49D3}" type="slidenum">
              <a:rPr lang="zh-TW" altLang="en-US" smtClean="0"/>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b="1" dirty="0">
                <a:solidFill>
                  <a:srgbClr val="FF0000"/>
                </a:solidFill>
              </a:rPr>
              <a:t>This is not real example.</a:t>
            </a:r>
            <a:endParaRPr lang="zh-TW" altLang="en-US" b="1" dirty="0">
              <a:solidFill>
                <a:srgbClr val="FF0000"/>
              </a:solidFill>
            </a:endParaRPr>
          </a:p>
          <a:p>
            <a:endParaRPr lang="zh-TW" altLang="en-US" dirty="0"/>
          </a:p>
        </p:txBody>
      </p:sp>
      <p:sp>
        <p:nvSpPr>
          <p:cNvPr id="4" name="投影片編號版面配置區 3"/>
          <p:cNvSpPr>
            <a:spLocks noGrp="1"/>
          </p:cNvSpPr>
          <p:nvPr>
            <p:ph type="sldNum" sz="quarter" idx="10"/>
          </p:nvPr>
        </p:nvSpPr>
        <p:spPr/>
        <p:txBody>
          <a:bodyPr/>
          <a:lstStyle/>
          <a:p>
            <a:fld id="{356A5611-6D38-444D-A832-F3C43C53E63E}" type="slidenum">
              <a:rPr lang="zh-TW" altLang="en-US" smtClean="0"/>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该怎么创造生成模型呢？这涉及到概率领域一个方法：最大似然估计。</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https://arxiv.org/abs/1703.10593</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https://junyanz.github.io/CycleGAN/</a:t>
            </a:r>
            <a:endParaRPr lang="zh-TW" altLang="en-US" dirty="0"/>
          </a:p>
          <a:p>
            <a:endParaRPr lang="en-US" altLang="zh-TW" sz="1200" b="0" i="0" u="none" strike="noStrike" kern="1200" baseline="0" dirty="0">
              <a:solidFill>
                <a:schemeClr val="tx1"/>
              </a:solidFill>
              <a:latin typeface="+mn-lt"/>
              <a:ea typeface="+mn-ea"/>
              <a:cs typeface="+mn-cs"/>
            </a:endParaRP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Berkeley AI Research (BAIR) laboratory, UC Berkeley</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fld>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https://arxiv.org/abs/1703.10593</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https://junyanz.github.io/CycleGAN/</a:t>
            </a:r>
            <a:endParaRPr lang="zh-TW" altLang="en-US" dirty="0"/>
          </a:p>
          <a:p>
            <a:endParaRPr lang="en-US" altLang="zh-TW" sz="1200" b="0" i="0" u="none" strike="noStrike" kern="1200" baseline="0" dirty="0">
              <a:solidFill>
                <a:schemeClr val="tx1"/>
              </a:solidFill>
              <a:latin typeface="+mn-lt"/>
              <a:ea typeface="+mn-ea"/>
              <a:cs typeface="+mn-cs"/>
            </a:endParaRP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Berkeley AI Research (BAIR) laboratory, UC Berkeley</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fld>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https://arxiv.org/abs/1703.10593</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https://junyanz.github.io/CycleGAN/</a:t>
            </a:r>
            <a:endParaRPr lang="zh-TW" altLang="en-US" dirty="0"/>
          </a:p>
          <a:p>
            <a:endParaRPr lang="en-US" altLang="zh-TW" sz="1200" b="0" i="0" u="none" strike="noStrike" kern="1200" baseline="0" dirty="0">
              <a:solidFill>
                <a:schemeClr val="tx1"/>
              </a:solidFill>
              <a:latin typeface="+mn-lt"/>
              <a:ea typeface="+mn-ea"/>
              <a:cs typeface="+mn-cs"/>
            </a:endParaRP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Berkeley AI Research (BAIR) laboratory, UC Berkeley</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fld>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https://arxiv.org/abs/1703.10593</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https://junyanz.github.io/CycleGAN/</a:t>
            </a:r>
            <a:endParaRPr lang="zh-TW" altLang="en-US" dirty="0"/>
          </a:p>
          <a:p>
            <a:endParaRPr lang="en-US" altLang="zh-TW" sz="1200" b="0" i="0" u="none" strike="noStrike" kern="1200" baseline="0" dirty="0">
              <a:solidFill>
                <a:schemeClr val="tx1"/>
              </a:solidFill>
              <a:latin typeface="+mn-lt"/>
              <a:ea typeface="+mn-ea"/>
              <a:cs typeface="+mn-cs"/>
            </a:endParaRP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Berkeley AI Research (BAIR) laboratory, UC Berkeley</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fld>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http://sunreader1309.pixnet.net/blog/post/394665458-%E6%94%9D%E5%BD%B1%E8%88%87%E7%95%AB%E4%BD%9C%EF%BC%8C%E6%A2%B5%E8%B0%B7%E8%87%AA%E7%95%AB%E5%83%8F%E7%9A%84%E7%9C%9F%E9%9D%A2%E7%9B%AE%3F--------------</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fld>
            <a:endParaRPr lang="zh-TW"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b="1" dirty="0">
                <a:solidFill>
                  <a:srgbClr val="FF0000"/>
                </a:solidFill>
              </a:rPr>
              <a:t>This is not real example.</a:t>
            </a:r>
            <a:endParaRPr lang="zh-TW" altLang="en-US" b="1" dirty="0">
              <a:solidFill>
                <a:srgbClr val="FF0000"/>
              </a:solidFill>
            </a:endParaRPr>
          </a:p>
          <a:p>
            <a:endParaRPr lang="zh-TW" altLang="en-US" dirty="0"/>
          </a:p>
        </p:txBody>
      </p:sp>
      <p:sp>
        <p:nvSpPr>
          <p:cNvPr id="4" name="投影片編號版面配置區 3"/>
          <p:cNvSpPr>
            <a:spLocks noGrp="1"/>
          </p:cNvSpPr>
          <p:nvPr>
            <p:ph type="sldNum" sz="quarter" idx="10"/>
          </p:nvPr>
        </p:nvSpPr>
        <p:spPr/>
        <p:txBody>
          <a:bodyPr/>
          <a:lstStyle/>
          <a:p>
            <a:fld id="{356A5611-6D38-444D-A832-F3C43C53E63E}" type="slidenum">
              <a:rPr lang="zh-TW" altLang="en-US" smtClean="0"/>
            </a:fld>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sym typeface="+mn-ea"/>
              </a:rPr>
              <a:t>由一个生成器和一个判别器构成, 通过对抗学习的方式 来迭代训练, 逼近纳什均衡.</a:t>
            </a:r>
            <a:endParaRPr lang="zh-CN" altLang="en-US">
              <a:sym typeface="+mn-ea"/>
            </a:endParaRPr>
          </a:p>
          <a:p>
            <a:endParaRPr lang="zh-CN" altLang="en-US"/>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TextEdit="1"/>
          </p:cNvSpPr>
          <p:nvPr>
            <p:ph type="sldImg"/>
          </p:nvPr>
        </p:nvSpPr>
        <p:spPr/>
      </p:sp>
      <p:sp>
        <p:nvSpPr>
          <p:cNvPr id="41986" name="文本占位符 2"/>
          <p:cNvSpPr>
            <a:spLocks noGrp="1"/>
          </p:cNvSpPr>
          <p:nvPr>
            <p:ph type="body" sz="quarter"/>
          </p:nvPr>
        </p:nvSpPr>
        <p:spPr>
          <a:xfrm>
            <a:off x="882650" y="2947988"/>
            <a:ext cx="7061200" cy="2413000"/>
          </a:xfrm>
          <a:prstGeom prst="rect">
            <a:avLst/>
          </a:prstGeom>
          <a:noFill/>
          <a:ln w="9525">
            <a:noFill/>
          </a:ln>
        </p:spPr>
        <p:txBody>
          <a:bodyPr anchor="t"/>
          <a:p>
            <a:pPr lvl="0" indent="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整个生成模型的大家族</a:t>
            </a:r>
            <a:endParaRPr lang="zh-CN" altLang="en-US"/>
          </a:p>
          <a:p>
            <a:r>
              <a:rPr lang="zh-CN" altLang="en-US"/>
              <a:t>大家都同根于最大似然玩法，但是有着显隐密度的区分。大多数你们听过的强大的生成模型都需要用到马尔可夫链，而 GAN 是目前唯一一种直接从数据观测的一步到位的生成模型。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en-US" altLang="zh-CN">
                <a:sym typeface="+mn-ea"/>
              </a:rPr>
              <a:t>GAN</a:t>
            </a:r>
            <a:r>
              <a:rPr lang="zh-CN" altLang="en-US">
                <a:sym typeface="+mn-ea"/>
              </a:rPr>
              <a:t>的功能，做什么用的</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二人零和博弈 (即二人的利益之和为零, 一方的所得正是另一方的所失) 的启发, 系统由一个生成器和一个判别器构成。生成器捕捉真实数据样本的潜在分布, 并生成新的数据样本; 判别器是一个二分类器, 判别输入是真实数据还是生成的样本</a:t>
            </a:r>
            <a:endParaRPr lang="zh-CN" altLang="en-US"/>
          </a:p>
          <a:p>
            <a:r>
              <a:rPr lang="zh-CN" altLang="en-US"/>
              <a:t>GAN 的优化过程是一个极小极大博弈 (Minimax game) 问 题, 优化目标是达到纳什均衡 , 使生成器估测到数据样本的分布。</a:t>
            </a:r>
            <a:endParaRPr lang="zh-CN" altLang="en-US"/>
          </a:p>
          <a:p>
            <a:r>
              <a:rPr lang="zh-CN" altLang="en-US"/>
              <a:t>这两个相互对抗并迭代优化的过程使得 D 和 G 的性能不断提升, 当最终 D 的判别能力提升到一 定程度, 并且无法正确判别数据来源时, 可以认为这 个生成器 G 已经学到了真实数据的分布.</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简单打个比方就是：两个人比赛，看是 A 的矛厉害，还是 B 的盾厉害。比如，我们有一些真实数据，同时也有一把乱七八糟的假数据。A 拼命地把随手拿过来的假数据模仿成真实数据，并揉进真实数据里。B 则拼命地想把真实数据和假数据区分开。</a:t>
            </a:r>
            <a:endParaRPr lang="zh-CN" altLang="en-US"/>
          </a:p>
          <a:p>
            <a:endParaRPr lang="zh-CN" altLang="en-US"/>
          </a:p>
          <a:p>
            <a:r>
              <a:rPr lang="zh-CN" altLang="en-US"/>
              <a:t>这里，A 就是一个生成模型，类似于卖假货的，一个劲儿地学习如何骗过 B。而 B 则是一个判别模型，类似于警察叔叔，一个劲儿地学习如何分辨出 A 的骗人技巧。</a:t>
            </a:r>
            <a:endParaRPr lang="zh-CN" altLang="en-US"/>
          </a:p>
          <a:p>
            <a:endParaRPr lang="zh-CN" altLang="en-US"/>
          </a:p>
          <a:p>
            <a:r>
              <a:rPr lang="zh-CN" altLang="en-US"/>
              <a:t>如此这般，随着 B 的鉴别技巧的越来越牛，A 的骗人技巧也是越来越纯熟。</a:t>
            </a:r>
            <a:endParaRPr lang="zh-CN" altLang="en-US"/>
          </a:p>
          <a:p>
            <a:endParaRPr lang="zh-CN" altLang="en-US"/>
          </a:p>
          <a:p>
            <a:r>
              <a:rPr lang="zh-CN" altLang="en-US"/>
              <a:t>一个造假一流的 A，就是我们想要的生成模型！</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Kallima inachus</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TW" altLang="en-US" dirty="0"/>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Vein</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dried leaf </a:t>
            </a:r>
            <a:endParaRPr lang="zh-TW" altLang="en-US" dirty="0"/>
          </a:p>
        </p:txBody>
      </p:sp>
      <p:sp>
        <p:nvSpPr>
          <p:cNvPr id="4" name="投影片編號版面配置區 3"/>
          <p:cNvSpPr>
            <a:spLocks noGrp="1"/>
          </p:cNvSpPr>
          <p:nvPr>
            <p:ph type="sldNum" sz="quarter" idx="10"/>
          </p:nvPr>
        </p:nvSpPr>
        <p:spPr/>
        <p:txBody>
          <a:bodyPr/>
          <a:lstStyle/>
          <a:p>
            <a:fld id="{38893481-9538-44C6-A910-B58F9FEA8431}" type="slidenum">
              <a:rPr lang="zh-TW" altLang="en-US" smtClean="0"/>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ct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FB55C7C-5A57-4EF8-9547-D16C754C31B2}"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25400"/>
            <a:ext cx="8967304" cy="615156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172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p>
        </p:txBody>
      </p:sp>
      <p:sp>
        <p:nvSpPr>
          <p:cNvPr id="7" name="页脚占位符 6"/>
          <p:cNvSpPr>
            <a:spLocks noGrp="1"/>
          </p:cNvSpPr>
          <p:nvPr>
            <p:ph type="ftr" sz="quarter" idx="11"/>
          </p:nvPr>
        </p:nvSpPr>
        <p:spPr/>
        <p:txBody>
          <a:bodyPr/>
          <a:p>
            <a:pPr lvl="0" fontAlgn="base"/>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06400" y="1397000"/>
            <a:ext cx="5575808" cy="47291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9792" y="1397000"/>
            <a:ext cx="5575808" cy="47291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p>
        </p:txBody>
      </p:sp>
      <p:sp>
        <p:nvSpPr>
          <p:cNvPr id="8" name="页脚占位符 7"/>
          <p:cNvSpPr>
            <a:spLocks noGrp="1"/>
          </p:cNvSpPr>
          <p:nvPr>
            <p:ph type="ftr" sz="quarter" idx="11"/>
          </p:nvPr>
        </p:nvSpPr>
        <p:spPr/>
        <p:txBody>
          <a:bodyPr/>
          <a:p>
            <a:pPr lvl="0" fontAlgn="base"/>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p>
        </p:txBody>
      </p:sp>
      <p:sp>
        <p:nvSpPr>
          <p:cNvPr id="4" name="页脚占位符 3"/>
          <p:cNvSpPr>
            <a:spLocks noGrp="1"/>
          </p:cNvSpPr>
          <p:nvPr>
            <p:ph type="ftr" sz="quarter" idx="11"/>
          </p:nvPr>
        </p:nvSpPr>
        <p:spPr/>
        <p:txBody>
          <a:bodyPr/>
          <a:p>
            <a:pPr lvl="0" fontAlgn="base"/>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p>
        </p:txBody>
      </p:sp>
      <p:sp>
        <p:nvSpPr>
          <p:cNvPr id="3" name="页脚占位符 2"/>
          <p:cNvSpPr>
            <a:spLocks noGrp="1"/>
          </p:cNvSpPr>
          <p:nvPr>
            <p:ph type="ftr" sz="quarter" idx="11"/>
          </p:nvPr>
        </p:nvSpPr>
        <p:spPr/>
        <p:txBody>
          <a:bodyPr/>
          <a:p>
            <a:pPr lvl="0" fontAlgn="base"/>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0" y="-25400"/>
            <a:ext cx="12192000" cy="1143000"/>
          </a:xfrm>
          <a:prstGeom prst="rect">
            <a:avLst/>
          </a:prstGeom>
          <a:noFill/>
          <a:ln w="9525">
            <a:noFill/>
          </a:ln>
        </p:spPr>
        <p:txBody>
          <a:bodyPr wrap="square" lIns="91436" tIns="45718" rIns="91436" bIns="45718" anchor="ctr"/>
          <a:p>
            <a:pPr lvl="0"/>
            <a:r>
              <a:rPr lang="en-US" altLang="zh-CN"/>
              <a:t>Click to edit Master title style</a:t>
            </a:r>
            <a:endParaRPr lang="en-US" altLang="zh-CN"/>
          </a:p>
        </p:txBody>
      </p:sp>
      <p:sp>
        <p:nvSpPr>
          <p:cNvPr id="1027" name="Rectangle 3"/>
          <p:cNvSpPr>
            <a:spLocks noGrp="1"/>
          </p:cNvSpPr>
          <p:nvPr>
            <p:ph type="body"/>
          </p:nvPr>
        </p:nvSpPr>
        <p:spPr>
          <a:xfrm>
            <a:off x="406400" y="1397000"/>
            <a:ext cx="11379200" cy="4729163"/>
          </a:xfrm>
          <a:prstGeom prst="rect">
            <a:avLst/>
          </a:prstGeom>
          <a:noFill/>
          <a:ln w="9525">
            <a:noFill/>
          </a:ln>
        </p:spPr>
        <p:txBody>
          <a:bodyPr wrap="square" lIns="91436" tIns="45718" rIns="91436" bIns="45718" anchor="t"/>
          <a:p>
            <a:pPr lvl="0" indent="-342900"/>
            <a:r>
              <a:rPr lang="en-US" altLang="zh-CN"/>
              <a:t>Click to edit Master text styles</a:t>
            </a:r>
            <a:endParaRPr lang="en-US" altLang="zh-CN"/>
          </a:p>
          <a:p>
            <a:pPr lvl="1" indent="-285750"/>
            <a:r>
              <a:rPr lang="en-US" altLang="zh-CN"/>
              <a:t>Second level</a:t>
            </a:r>
            <a:endParaRPr lang="en-US" altLang="zh-CN"/>
          </a:p>
          <a:p>
            <a:pPr lvl="2" indent="-228600"/>
            <a:r>
              <a:rPr lang="en-US" altLang="zh-CN"/>
              <a:t>Third level</a:t>
            </a:r>
            <a:endParaRPr lang="en-US" altLang="zh-CN"/>
          </a:p>
          <a:p>
            <a:pPr lvl="3" indent="-228600"/>
            <a:r>
              <a:rPr lang="en-US" altLang="zh-CN"/>
              <a:t>Fourth level</a:t>
            </a:r>
            <a:endParaRPr lang="en-US" altLang="zh-CN"/>
          </a:p>
          <a:p>
            <a:pPr lvl="4" indent="-228600"/>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vert="horz" wrap="square" lIns="91436" tIns="45718" rIns="91436" bIns="45718" anchor="t"/>
          <a:lstStyle>
            <a:lvl1pPr>
              <a:defRPr sz="1500">
                <a:ea typeface="宋体" panose="02010600030101010101" pitchFamily="2" charset="-122"/>
              </a:defRPr>
            </a:lvl1pPr>
          </a:lstStyle>
          <a:p>
            <a:pPr lvl="0" fontAlgn="base"/>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vert="horz" wrap="square" lIns="91436" tIns="45718" rIns="91436" bIns="45718" anchor="t"/>
          <a:lstStyle>
            <a:lvl1pPr algn="ctr">
              <a:defRPr sz="1500">
                <a:ea typeface="宋体" panose="02010600030101010101" pitchFamily="2" charset="-122"/>
              </a:defRPr>
            </a:lvl1pPr>
          </a:lstStyle>
          <a:p>
            <a:pPr lvl="0" fontAlgn="base"/>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36" tIns="45718" rIns="91436" bIns="45718" anchor="t"/>
          <a:lstStyle>
            <a:lvl1pPr algn="r">
              <a:defRPr sz="1500">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1031" name="Rectangle 7"/>
          <p:cNvSpPr/>
          <p:nvPr/>
        </p:nvSpPr>
        <p:spPr>
          <a:xfrm>
            <a:off x="0" y="1031875"/>
            <a:ext cx="12192000" cy="60325"/>
          </a:xfrm>
          <a:prstGeom prst="rect">
            <a:avLst/>
          </a:prstGeom>
          <a:gradFill rotWithShape="1">
            <a:gsLst>
              <a:gs pos="0">
                <a:srgbClr val="0000CC"/>
              </a:gs>
              <a:gs pos="100000">
                <a:srgbClr val="000000"/>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p>
            <a:pPr lvl="0" indent="0"/>
            <a:endParaRPr lang="zh-CN" altLang="en-US">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lvl="0" algn="ctr" defTabSz="0" eaLnBrk="1" fontAlgn="base" latinLnBrk="0" hangingPunct="1">
        <a:spcBef>
          <a:spcPct val="0"/>
        </a:spcBef>
        <a:spcAft>
          <a:spcPct val="0"/>
        </a:spcAft>
        <a:buClr>
          <a:srgbClr val="000000"/>
        </a:buClr>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p:bodyStyle>
    <p:otherStyle>
      <a:lvl1pPr lvl="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14.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7.jpeg"/><Relationship Id="rId6" Type="http://schemas.openxmlformats.org/officeDocument/2006/relationships/image" Target="../media/image13.jpeg"/><Relationship Id="rId5" Type="http://schemas.openxmlformats.org/officeDocument/2006/relationships/image" Target="../media/image6.jpeg"/><Relationship Id="rId4" Type="http://schemas.openxmlformats.org/officeDocument/2006/relationships/image" Target="../media/image26.jpeg"/><Relationship Id="rId3" Type="http://schemas.openxmlformats.org/officeDocument/2006/relationships/image" Target="../media/image37.png"/><Relationship Id="rId2" Type="http://schemas.openxmlformats.org/officeDocument/2006/relationships/image" Target="../media/image36.png"/><Relationship Id="rId12" Type="http://schemas.openxmlformats.org/officeDocument/2006/relationships/notesSlide" Target="../notesSlides/notesSlide9.xml"/><Relationship Id="rId11" Type="http://schemas.openxmlformats.org/officeDocument/2006/relationships/slideLayout" Target="../slideLayouts/slideLayout2.xml"/><Relationship Id="rId10" Type="http://schemas.openxmlformats.org/officeDocument/2006/relationships/image" Target="../media/image40.png"/><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hdphoto" Target="../media/hdphoto1.wdp"/><Relationship Id="rId7" Type="http://schemas.openxmlformats.org/officeDocument/2006/relationships/image" Target="../media/image41.png"/><Relationship Id="rId6" Type="http://schemas.openxmlformats.org/officeDocument/2006/relationships/image" Target="../media/image7.jpeg"/><Relationship Id="rId5" Type="http://schemas.openxmlformats.org/officeDocument/2006/relationships/image" Target="../media/image13.jpeg"/><Relationship Id="rId4" Type="http://schemas.openxmlformats.org/officeDocument/2006/relationships/image" Target="../media/image6.jpeg"/><Relationship Id="rId3" Type="http://schemas.openxmlformats.org/officeDocument/2006/relationships/image" Target="../media/image26.jpeg"/><Relationship Id="rId2" Type="http://schemas.openxmlformats.org/officeDocument/2006/relationships/image" Target="../media/image39.png"/><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9" Type="http://schemas.openxmlformats.org/officeDocument/2006/relationships/image" Target="../media/image45.jpeg"/><Relationship Id="rId8" Type="http://schemas.openxmlformats.org/officeDocument/2006/relationships/image" Target="../media/image44.jpeg"/><Relationship Id="rId7" Type="http://schemas.openxmlformats.org/officeDocument/2006/relationships/image" Target="../media/image43.jpeg"/><Relationship Id="rId6" Type="http://schemas.openxmlformats.org/officeDocument/2006/relationships/image" Target="../media/image42.jpeg"/><Relationship Id="rId5" Type="http://schemas.openxmlformats.org/officeDocument/2006/relationships/image" Target="../media/image7.jpeg"/><Relationship Id="rId4" Type="http://schemas.openxmlformats.org/officeDocument/2006/relationships/image" Target="../media/image13.jpeg"/><Relationship Id="rId3" Type="http://schemas.openxmlformats.org/officeDocument/2006/relationships/image" Target="../media/image6.jpeg"/><Relationship Id="rId2" Type="http://schemas.openxmlformats.org/officeDocument/2006/relationships/image" Target="../media/image26.jpeg"/><Relationship Id="rId14" Type="http://schemas.openxmlformats.org/officeDocument/2006/relationships/notesSlide" Target="../notesSlides/notesSlide10.xml"/><Relationship Id="rId13" Type="http://schemas.openxmlformats.org/officeDocument/2006/relationships/slideLayout" Target="../slideLayouts/slideLayout2.xml"/><Relationship Id="rId12" Type="http://schemas.openxmlformats.org/officeDocument/2006/relationships/image" Target="../media/image48.jpeg"/><Relationship Id="rId11" Type="http://schemas.openxmlformats.org/officeDocument/2006/relationships/image" Target="../media/image47.jpeg"/><Relationship Id="rId10" Type="http://schemas.openxmlformats.org/officeDocument/2006/relationships/image" Target="../media/image46.jpe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6.jpeg"/><Relationship Id="rId4" Type="http://schemas.openxmlformats.org/officeDocument/2006/relationships/image" Target="../media/image44.jpe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1.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3" Type="http://schemas.openxmlformats.org/officeDocument/2006/relationships/vmlDrawing" Target="../drawings/vmlDrawing2.vml"/><Relationship Id="rId12" Type="http://schemas.openxmlformats.org/officeDocument/2006/relationships/slideLayout" Target="../slideLayouts/slideLayout2.xml"/><Relationship Id="rId11" Type="http://schemas.openxmlformats.org/officeDocument/2006/relationships/image" Target="../media/image72.wmf"/><Relationship Id="rId10" Type="http://schemas.openxmlformats.org/officeDocument/2006/relationships/oleObject" Target="../embeddings/oleObject2.bin"/><Relationship Id="rId1" Type="http://schemas.openxmlformats.org/officeDocument/2006/relationships/image" Target="../media/image63.png"/></Relationships>
</file>

<file path=ppt/slides/_rels/slide22.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54.png"/><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3" Type="http://schemas.openxmlformats.org/officeDocument/2006/relationships/notesSlide" Target="../notesSlides/notesSlide13.xml"/><Relationship Id="rId12" Type="http://schemas.openxmlformats.org/officeDocument/2006/relationships/slideLayout" Target="../slideLayouts/slideLayout2.xml"/><Relationship Id="rId11" Type="http://schemas.openxmlformats.org/officeDocument/2006/relationships/image" Target="../media/image57.png"/><Relationship Id="rId10" Type="http://schemas.openxmlformats.org/officeDocument/2006/relationships/image" Target="../media/image81.png"/><Relationship Id="rId1" Type="http://schemas.openxmlformats.org/officeDocument/2006/relationships/image" Target="../media/image73.png"/></Relationships>
</file>

<file path=ppt/slides/_rels/slide23.xml.rels><?xml version="1.0" encoding="UTF-8" standalone="yes"?>
<Relationships xmlns="http://schemas.openxmlformats.org/package/2006/relationships"><Relationship Id="rId9" Type="http://schemas.openxmlformats.org/officeDocument/2006/relationships/image" Target="../media/image43.jpeg"/><Relationship Id="rId8" Type="http://schemas.openxmlformats.org/officeDocument/2006/relationships/image" Target="../media/image42.jpeg"/><Relationship Id="rId7" Type="http://schemas.openxmlformats.org/officeDocument/2006/relationships/image" Target="../media/image7.jpeg"/><Relationship Id="rId6" Type="http://schemas.openxmlformats.org/officeDocument/2006/relationships/image" Target="../media/image13.jpeg"/><Relationship Id="rId5" Type="http://schemas.openxmlformats.org/officeDocument/2006/relationships/image" Target="../media/image6.jpeg"/><Relationship Id="rId4" Type="http://schemas.openxmlformats.org/officeDocument/2006/relationships/image" Target="../media/image26.jpeg"/><Relationship Id="rId3" Type="http://schemas.openxmlformats.org/officeDocument/2006/relationships/image" Target="../media/image39.png"/><Relationship Id="rId2" Type="http://schemas.openxmlformats.org/officeDocument/2006/relationships/image" Target="../media/image83.png"/><Relationship Id="rId17" Type="http://schemas.openxmlformats.org/officeDocument/2006/relationships/slideLayout" Target="../slideLayouts/slideLayout2.xml"/><Relationship Id="rId16" Type="http://schemas.openxmlformats.org/officeDocument/2006/relationships/image" Target="../media/image85.png"/><Relationship Id="rId15" Type="http://schemas.openxmlformats.org/officeDocument/2006/relationships/image" Target="../media/image84.png"/><Relationship Id="rId14" Type="http://schemas.openxmlformats.org/officeDocument/2006/relationships/image" Target="../media/image48.jpeg"/><Relationship Id="rId13" Type="http://schemas.openxmlformats.org/officeDocument/2006/relationships/image" Target="../media/image47.jpeg"/><Relationship Id="rId12" Type="http://schemas.openxmlformats.org/officeDocument/2006/relationships/image" Target="../media/image46.jpeg"/><Relationship Id="rId11" Type="http://schemas.openxmlformats.org/officeDocument/2006/relationships/image" Target="../media/image45.jpeg"/><Relationship Id="rId10" Type="http://schemas.openxmlformats.org/officeDocument/2006/relationships/image" Target="../media/image44.jpeg"/><Relationship Id="rId1" Type="http://schemas.openxmlformats.org/officeDocument/2006/relationships/image" Target="../media/image82.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1.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8.png"/><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27.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105.png"/><Relationship Id="rId7" Type="http://schemas.openxmlformats.org/officeDocument/2006/relationships/image" Target="../media/image104.png"/><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2" Type="http://schemas.openxmlformats.org/officeDocument/2006/relationships/notesSlide" Target="../notesSlides/notesSlide14.xml"/><Relationship Id="rId11" Type="http://schemas.openxmlformats.org/officeDocument/2006/relationships/slideLayout" Target="../slideLayouts/slideLayout2.xml"/><Relationship Id="rId10" Type="http://schemas.openxmlformats.org/officeDocument/2006/relationships/image" Target="../media/image98.png"/><Relationship Id="rId1" Type="http://schemas.openxmlformats.org/officeDocument/2006/relationships/image" Target="../media/image92.png"/></Relationships>
</file>

<file path=ppt/slides/_rels/slide28.xml.rels><?xml version="1.0" encoding="UTF-8" standalone="yes"?>
<Relationships xmlns="http://schemas.openxmlformats.org/package/2006/relationships"><Relationship Id="rId9" Type="http://schemas.openxmlformats.org/officeDocument/2006/relationships/image" Target="../media/image113.png"/><Relationship Id="rId8" Type="http://schemas.openxmlformats.org/officeDocument/2006/relationships/image" Target="../media/image112.png"/><Relationship Id="rId7" Type="http://schemas.openxmlformats.org/officeDocument/2006/relationships/image" Target="../media/image111.png"/><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6" Type="http://schemas.openxmlformats.org/officeDocument/2006/relationships/notesSlide" Target="../notesSlides/notesSlide15.xml"/><Relationship Id="rId15" Type="http://schemas.openxmlformats.org/officeDocument/2006/relationships/slideLayout" Target="../slideLayouts/slideLayout2.xml"/><Relationship Id="rId14" Type="http://schemas.openxmlformats.org/officeDocument/2006/relationships/image" Target="../media/image116.png"/><Relationship Id="rId13" Type="http://schemas.openxmlformats.org/officeDocument/2006/relationships/image" Target="../media/image98.png"/><Relationship Id="rId12" Type="http://schemas.openxmlformats.org/officeDocument/2006/relationships/image" Target="../media/image97.png"/><Relationship Id="rId11" Type="http://schemas.openxmlformats.org/officeDocument/2006/relationships/image" Target="../media/image115.png"/><Relationship Id="rId10" Type="http://schemas.openxmlformats.org/officeDocument/2006/relationships/image" Target="../media/image114.png"/><Relationship Id="rId1" Type="http://schemas.openxmlformats.org/officeDocument/2006/relationships/image" Target="../media/image92.png"/></Relationships>
</file>

<file path=ppt/slides/_rels/slide29.xml.rels><?xml version="1.0" encoding="UTF-8" standalone="yes"?>
<Relationships xmlns="http://schemas.openxmlformats.org/package/2006/relationships"><Relationship Id="rId9" Type="http://schemas.openxmlformats.org/officeDocument/2006/relationships/image" Target="../media/image115.png"/><Relationship Id="rId8" Type="http://schemas.openxmlformats.org/officeDocument/2006/relationships/image" Target="../media/image114.png"/><Relationship Id="rId7" Type="http://schemas.openxmlformats.org/officeDocument/2006/relationships/image" Target="../media/image109.png"/><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2" Type="http://schemas.openxmlformats.org/officeDocument/2006/relationships/slideLayout" Target="../slideLayouts/slideLayout2.xml"/><Relationship Id="rId11" Type="http://schemas.openxmlformats.org/officeDocument/2006/relationships/image" Target="../media/image123.png"/><Relationship Id="rId10" Type="http://schemas.openxmlformats.org/officeDocument/2006/relationships/image" Target="../media/image122.png"/><Relationship Id="rId1"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9" Type="http://schemas.openxmlformats.org/officeDocument/2006/relationships/image" Target="../media/image132.png"/><Relationship Id="rId8" Type="http://schemas.openxmlformats.org/officeDocument/2006/relationships/image" Target="../media/image131.png"/><Relationship Id="rId7" Type="http://schemas.openxmlformats.org/officeDocument/2006/relationships/image" Target="../media/image130.png"/><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5" Type="http://schemas.openxmlformats.org/officeDocument/2006/relationships/slideLayout" Target="../slideLayouts/slideLayout2.xml"/><Relationship Id="rId14" Type="http://schemas.openxmlformats.org/officeDocument/2006/relationships/image" Target="../media/image137.png"/><Relationship Id="rId13" Type="http://schemas.openxmlformats.org/officeDocument/2006/relationships/image" Target="../media/image136.png"/><Relationship Id="rId12" Type="http://schemas.openxmlformats.org/officeDocument/2006/relationships/image" Target="../media/image135.png"/><Relationship Id="rId11" Type="http://schemas.openxmlformats.org/officeDocument/2006/relationships/image" Target="../media/image134.png"/><Relationship Id="rId10" Type="http://schemas.openxmlformats.org/officeDocument/2006/relationships/image" Target="../media/image133.png"/><Relationship Id="rId1" Type="http://schemas.openxmlformats.org/officeDocument/2006/relationships/image" Target="../media/image124.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32.xml.rels><?xml version="1.0" encoding="UTF-8" standalone="yes"?>
<Relationships xmlns="http://schemas.openxmlformats.org/package/2006/relationships"><Relationship Id="rId9" Type="http://schemas.openxmlformats.org/officeDocument/2006/relationships/image" Target="../media/image149.png"/><Relationship Id="rId8" Type="http://schemas.openxmlformats.org/officeDocument/2006/relationships/image" Target="../media/image148.png"/><Relationship Id="rId7" Type="http://schemas.openxmlformats.org/officeDocument/2006/relationships/image" Target="../media/image147.png"/><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3" Type="http://schemas.openxmlformats.org/officeDocument/2006/relationships/image" Target="../media/image143.png"/><Relationship Id="rId23" Type="http://schemas.openxmlformats.org/officeDocument/2006/relationships/notesSlide" Target="../notesSlides/notesSlide16.xml"/><Relationship Id="rId22" Type="http://schemas.openxmlformats.org/officeDocument/2006/relationships/vmlDrawing" Target="../drawings/vmlDrawing3.vml"/><Relationship Id="rId21" Type="http://schemas.openxmlformats.org/officeDocument/2006/relationships/slideLayout" Target="../slideLayouts/slideLayout2.xml"/><Relationship Id="rId20" Type="http://schemas.openxmlformats.org/officeDocument/2006/relationships/image" Target="../media/image155.wmf"/><Relationship Id="rId2" Type="http://schemas.openxmlformats.org/officeDocument/2006/relationships/image" Target="../media/image142.png"/><Relationship Id="rId19" Type="http://schemas.openxmlformats.org/officeDocument/2006/relationships/oleObject" Target="../embeddings/oleObject7.bin"/><Relationship Id="rId18" Type="http://schemas.openxmlformats.org/officeDocument/2006/relationships/image" Target="../media/image154.wmf"/><Relationship Id="rId17" Type="http://schemas.openxmlformats.org/officeDocument/2006/relationships/oleObject" Target="../embeddings/oleObject6.bin"/><Relationship Id="rId16" Type="http://schemas.openxmlformats.org/officeDocument/2006/relationships/image" Target="../media/image153.wmf"/><Relationship Id="rId15" Type="http://schemas.openxmlformats.org/officeDocument/2006/relationships/oleObject" Target="../embeddings/oleObject5.bin"/><Relationship Id="rId14" Type="http://schemas.openxmlformats.org/officeDocument/2006/relationships/image" Target="../media/image152.wmf"/><Relationship Id="rId13" Type="http://schemas.openxmlformats.org/officeDocument/2006/relationships/oleObject" Target="../embeddings/oleObject4.bin"/><Relationship Id="rId12" Type="http://schemas.openxmlformats.org/officeDocument/2006/relationships/image" Target="../media/image151.wmf"/><Relationship Id="rId11" Type="http://schemas.openxmlformats.org/officeDocument/2006/relationships/oleObject" Target="../embeddings/oleObject3.bin"/><Relationship Id="rId10" Type="http://schemas.openxmlformats.org/officeDocument/2006/relationships/image" Target="../media/image150.png"/><Relationship Id="rId1" Type="http://schemas.openxmlformats.org/officeDocument/2006/relationships/image" Target="../media/image141.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34.xml.rels><?xml version="1.0" encoding="UTF-8" standalone="yes"?>
<Relationships xmlns="http://schemas.openxmlformats.org/package/2006/relationships"><Relationship Id="rId9" Type="http://schemas.openxmlformats.org/officeDocument/2006/relationships/image" Target="../media/image166.png"/><Relationship Id="rId8" Type="http://schemas.openxmlformats.org/officeDocument/2006/relationships/image" Target="../media/image165.png"/><Relationship Id="rId7" Type="http://schemas.openxmlformats.org/officeDocument/2006/relationships/image" Target="../media/image164.png"/><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57.png"/><Relationship Id="rId14" Type="http://schemas.openxmlformats.org/officeDocument/2006/relationships/notesSlide" Target="../notesSlides/notesSlide17.xml"/><Relationship Id="rId13" Type="http://schemas.openxmlformats.org/officeDocument/2006/relationships/slideLayout" Target="../slideLayouts/slideLayout2.xml"/><Relationship Id="rId12" Type="http://schemas.openxmlformats.org/officeDocument/2006/relationships/image" Target="../media/image169.png"/><Relationship Id="rId11" Type="http://schemas.openxmlformats.org/officeDocument/2006/relationships/image" Target="../media/image168.png"/><Relationship Id="rId10" Type="http://schemas.openxmlformats.org/officeDocument/2006/relationships/image" Target="../media/image167.png"/><Relationship Id="rId1" Type="http://schemas.openxmlformats.org/officeDocument/2006/relationships/image" Target="../media/image161.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171.png"/><Relationship Id="rId1" Type="http://schemas.openxmlformats.org/officeDocument/2006/relationships/image" Target="../media/image170.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image" Target="../media/image17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78.emf"/><Relationship Id="rId1" Type="http://schemas.openxmlformats.org/officeDocument/2006/relationships/image" Target="../media/image177.emf"/></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81.wmf"/><Relationship Id="rId3" Type="http://schemas.openxmlformats.org/officeDocument/2006/relationships/oleObject" Target="../embeddings/oleObject8.bin"/><Relationship Id="rId2" Type="http://schemas.openxmlformats.org/officeDocument/2006/relationships/image" Target="../media/image180.emf"/><Relationship Id="rId1" Type="http://schemas.openxmlformats.org/officeDocument/2006/relationships/image" Target="../media/image179.emf"/></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89.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90.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91.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92.emf"/></Relationships>
</file>

<file path=ppt/slides/_rels/slide44.xml.rels><?xml version="1.0" encoding="UTF-8" standalone="yes"?>
<Relationships xmlns="http://schemas.openxmlformats.org/package/2006/relationships"><Relationship Id="rId9" Type="http://schemas.openxmlformats.org/officeDocument/2006/relationships/image" Target="../media/image201.png"/><Relationship Id="rId8" Type="http://schemas.openxmlformats.org/officeDocument/2006/relationships/image" Target="../media/image200.png"/><Relationship Id="rId7" Type="http://schemas.openxmlformats.org/officeDocument/2006/relationships/image" Target="../media/image199.png"/><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 Id="rId3" Type="http://schemas.openxmlformats.org/officeDocument/2006/relationships/image" Target="../media/image195.png"/><Relationship Id="rId2" Type="http://schemas.openxmlformats.org/officeDocument/2006/relationships/image" Target="../media/image194.png"/><Relationship Id="rId17" Type="http://schemas.openxmlformats.org/officeDocument/2006/relationships/notesSlide" Target="../notesSlides/notesSlide25.xml"/><Relationship Id="rId16" Type="http://schemas.openxmlformats.org/officeDocument/2006/relationships/slideLayout" Target="../slideLayouts/slideLayout2.xml"/><Relationship Id="rId15" Type="http://schemas.openxmlformats.org/officeDocument/2006/relationships/image" Target="../media/image207.png"/><Relationship Id="rId14" Type="http://schemas.openxmlformats.org/officeDocument/2006/relationships/image" Target="../media/image206.png"/><Relationship Id="rId13" Type="http://schemas.openxmlformats.org/officeDocument/2006/relationships/image" Target="../media/image205.png"/><Relationship Id="rId12" Type="http://schemas.openxmlformats.org/officeDocument/2006/relationships/image" Target="../media/image204.png"/><Relationship Id="rId11" Type="http://schemas.openxmlformats.org/officeDocument/2006/relationships/image" Target="../media/image203.png"/><Relationship Id="rId10" Type="http://schemas.openxmlformats.org/officeDocument/2006/relationships/image" Target="../media/image202.png"/><Relationship Id="rId1" Type="http://schemas.openxmlformats.org/officeDocument/2006/relationships/image" Target="../media/image19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6.jpeg"/><Relationship Id="rId7" Type="http://schemas.openxmlformats.org/officeDocument/2006/relationships/image" Target="../media/image215.jpeg"/><Relationship Id="rId6" Type="http://schemas.openxmlformats.org/officeDocument/2006/relationships/image" Target="../media/image214.jpeg"/><Relationship Id="rId5" Type="http://schemas.openxmlformats.org/officeDocument/2006/relationships/image" Target="../media/image213.jpeg"/><Relationship Id="rId4" Type="http://schemas.openxmlformats.org/officeDocument/2006/relationships/image" Target="../media/image212.jpeg"/><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image" Target="../media/image209.jpe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 Id="rId3" Type="http://schemas.openxmlformats.org/officeDocument/2006/relationships/image" Target="../media/image213.jpeg"/><Relationship Id="rId2" Type="http://schemas.openxmlformats.org/officeDocument/2006/relationships/image" Target="../media/image218.png"/><Relationship Id="rId1" Type="http://schemas.openxmlformats.org/officeDocument/2006/relationships/image" Target="../media/image217.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3.jpeg"/><Relationship Id="rId3" Type="http://schemas.openxmlformats.org/officeDocument/2006/relationships/image" Target="../media/image218.png"/><Relationship Id="rId2" Type="http://schemas.openxmlformats.org/officeDocument/2006/relationships/image" Target="../media/image222.png"/><Relationship Id="rId1" Type="http://schemas.openxmlformats.org/officeDocument/2006/relationships/image" Target="../media/image22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2.emf"/></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227.png"/><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image" Target="../media/image224.png"/></Relationships>
</file>

<file path=ppt/slides/_rels/slide54.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2.xml"/><Relationship Id="rId7" Type="http://schemas.openxmlformats.org/officeDocument/2006/relationships/image" Target="../media/image232.jpeg"/><Relationship Id="rId6" Type="http://schemas.openxmlformats.org/officeDocument/2006/relationships/image" Target="../media/image231.jpeg"/><Relationship Id="rId5" Type="http://schemas.openxmlformats.org/officeDocument/2006/relationships/image" Target="../media/image230.png"/><Relationship Id="rId4" Type="http://schemas.openxmlformats.org/officeDocument/2006/relationships/image" Target="../media/image229.png"/><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image" Target="../media/image228.png"/></Relationships>
</file>

<file path=ppt/slides/_rels/slide55.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39.png"/><Relationship Id="rId7" Type="http://schemas.openxmlformats.org/officeDocument/2006/relationships/image" Target="../media/image238.png"/><Relationship Id="rId6" Type="http://schemas.openxmlformats.org/officeDocument/2006/relationships/image" Target="../media/image237.jpeg"/><Relationship Id="rId5" Type="http://schemas.openxmlformats.org/officeDocument/2006/relationships/image" Target="../media/image236.png"/><Relationship Id="rId4" Type="http://schemas.openxmlformats.org/officeDocument/2006/relationships/image" Target="../media/image235.png"/><Relationship Id="rId3" Type="http://schemas.openxmlformats.org/officeDocument/2006/relationships/image" Target="../media/image226.png"/><Relationship Id="rId2" Type="http://schemas.openxmlformats.org/officeDocument/2006/relationships/image" Target="../media/image234.png"/><Relationship Id="rId11" Type="http://schemas.openxmlformats.org/officeDocument/2006/relationships/notesSlide" Target="../notesSlides/notesSlide30.xml"/><Relationship Id="rId10" Type="http://schemas.openxmlformats.org/officeDocument/2006/relationships/slideLayout" Target="../slideLayouts/slideLayout2.xml"/><Relationship Id="rId1" Type="http://schemas.openxmlformats.org/officeDocument/2006/relationships/image" Target="../media/image233.png"/></Relationships>
</file>

<file path=ppt/slides/_rels/slide56.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39.png"/><Relationship Id="rId7" Type="http://schemas.openxmlformats.org/officeDocument/2006/relationships/image" Target="../media/image238.png"/><Relationship Id="rId6" Type="http://schemas.openxmlformats.org/officeDocument/2006/relationships/image" Target="../media/image237.jpeg"/><Relationship Id="rId5" Type="http://schemas.openxmlformats.org/officeDocument/2006/relationships/image" Target="../media/image236.png"/><Relationship Id="rId4" Type="http://schemas.openxmlformats.org/officeDocument/2006/relationships/image" Target="../media/image235.png"/><Relationship Id="rId3" Type="http://schemas.openxmlformats.org/officeDocument/2006/relationships/image" Target="../media/image226.png"/><Relationship Id="rId2" Type="http://schemas.openxmlformats.org/officeDocument/2006/relationships/image" Target="../media/image234.png"/><Relationship Id="rId11" Type="http://schemas.openxmlformats.org/officeDocument/2006/relationships/notesSlide" Target="../notesSlides/notesSlide31.xml"/><Relationship Id="rId10" Type="http://schemas.openxmlformats.org/officeDocument/2006/relationships/slideLayout" Target="../slideLayouts/slideLayout2.xml"/><Relationship Id="rId1" Type="http://schemas.openxmlformats.org/officeDocument/2006/relationships/image" Target="../media/image233.png"/></Relationships>
</file>

<file path=ppt/slides/_rels/slide57.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39.png"/><Relationship Id="rId7" Type="http://schemas.openxmlformats.org/officeDocument/2006/relationships/image" Target="../media/image238.png"/><Relationship Id="rId6" Type="http://schemas.openxmlformats.org/officeDocument/2006/relationships/image" Target="../media/image237.jpeg"/><Relationship Id="rId5" Type="http://schemas.openxmlformats.org/officeDocument/2006/relationships/image" Target="../media/image236.png"/><Relationship Id="rId4" Type="http://schemas.openxmlformats.org/officeDocument/2006/relationships/image" Target="../media/image235.png"/><Relationship Id="rId3" Type="http://schemas.openxmlformats.org/officeDocument/2006/relationships/image" Target="../media/image226.png"/><Relationship Id="rId2" Type="http://schemas.openxmlformats.org/officeDocument/2006/relationships/image" Target="../media/image234.png"/><Relationship Id="rId11" Type="http://schemas.openxmlformats.org/officeDocument/2006/relationships/notesSlide" Target="../notesSlides/notesSlide32.xml"/><Relationship Id="rId10" Type="http://schemas.openxmlformats.org/officeDocument/2006/relationships/slideLayout" Target="../slideLayouts/slideLayout2.xml"/><Relationship Id="rId1" Type="http://schemas.openxmlformats.org/officeDocument/2006/relationships/image" Target="../media/image233.png"/></Relationships>
</file>

<file path=ppt/slides/_rels/slide58.xml.rels><?xml version="1.0" encoding="UTF-8" standalone="yes"?>
<Relationships xmlns="http://schemas.openxmlformats.org/package/2006/relationships"><Relationship Id="rId9" Type="http://schemas.openxmlformats.org/officeDocument/2006/relationships/image" Target="../media/image227.png"/><Relationship Id="rId8" Type="http://schemas.openxmlformats.org/officeDocument/2006/relationships/image" Target="../media/image239.png"/><Relationship Id="rId7" Type="http://schemas.openxmlformats.org/officeDocument/2006/relationships/image" Target="../media/image238.png"/><Relationship Id="rId6" Type="http://schemas.openxmlformats.org/officeDocument/2006/relationships/image" Target="../media/image237.jpeg"/><Relationship Id="rId5" Type="http://schemas.openxmlformats.org/officeDocument/2006/relationships/image" Target="../media/image236.png"/><Relationship Id="rId4" Type="http://schemas.openxmlformats.org/officeDocument/2006/relationships/image" Target="../media/image235.png"/><Relationship Id="rId3" Type="http://schemas.openxmlformats.org/officeDocument/2006/relationships/image" Target="../media/image226.png"/><Relationship Id="rId2" Type="http://schemas.openxmlformats.org/officeDocument/2006/relationships/image" Target="../media/image234.png"/><Relationship Id="rId12" Type="http://schemas.openxmlformats.org/officeDocument/2006/relationships/notesSlide" Target="../notesSlides/notesSlide33.xml"/><Relationship Id="rId11" Type="http://schemas.openxmlformats.org/officeDocument/2006/relationships/slideLayout" Target="../slideLayouts/slideLayout2.xml"/><Relationship Id="rId10" Type="http://schemas.openxmlformats.org/officeDocument/2006/relationships/image" Target="../media/image220.png"/><Relationship Id="rId1" Type="http://schemas.openxmlformats.org/officeDocument/2006/relationships/image" Target="../media/image233.png"/></Relationships>
</file>

<file path=ppt/slides/_rels/slide59.xml.rels><?xml version="1.0" encoding="UTF-8" standalone="yes"?>
<Relationships xmlns="http://schemas.openxmlformats.org/package/2006/relationships"><Relationship Id="rId9" Type="http://schemas.openxmlformats.org/officeDocument/2006/relationships/image" Target="../media/image220.png"/><Relationship Id="rId8" Type="http://schemas.openxmlformats.org/officeDocument/2006/relationships/image" Target="../media/image242.png"/><Relationship Id="rId7" Type="http://schemas.openxmlformats.org/officeDocument/2006/relationships/image" Target="../media/image227.png"/><Relationship Id="rId6" Type="http://schemas.openxmlformats.org/officeDocument/2006/relationships/image" Target="../media/image238.png"/><Relationship Id="rId5" Type="http://schemas.openxmlformats.org/officeDocument/2006/relationships/image" Target="../media/image237.jpeg"/><Relationship Id="rId4" Type="http://schemas.openxmlformats.org/officeDocument/2006/relationships/image" Target="../media/image236.png"/><Relationship Id="rId3" Type="http://schemas.openxmlformats.org/officeDocument/2006/relationships/image" Target="../media/image241.png"/><Relationship Id="rId2" Type="http://schemas.openxmlformats.org/officeDocument/2006/relationships/image" Target="../media/image226.png"/><Relationship Id="rId10" Type="http://schemas.openxmlformats.org/officeDocument/2006/relationships/slideLayout" Target="../slideLayouts/slideLayout2.xml"/><Relationship Id="rId1" Type="http://schemas.openxmlformats.org/officeDocument/2006/relationships/image" Target="../media/image24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60.xml.rels><?xml version="1.0" encoding="UTF-8" standalone="yes"?>
<Relationships xmlns="http://schemas.openxmlformats.org/package/2006/relationships"><Relationship Id="rId9" Type="http://schemas.openxmlformats.org/officeDocument/2006/relationships/image" Target="../media/image246.png"/><Relationship Id="rId8" Type="http://schemas.openxmlformats.org/officeDocument/2006/relationships/image" Target="../media/image245.png"/><Relationship Id="rId7" Type="http://schemas.openxmlformats.org/officeDocument/2006/relationships/image" Target="../media/image244.png"/><Relationship Id="rId6" Type="http://schemas.openxmlformats.org/officeDocument/2006/relationships/image" Target="../media/image243.png"/><Relationship Id="rId5" Type="http://schemas.openxmlformats.org/officeDocument/2006/relationships/image" Target="../media/image237.jpeg"/><Relationship Id="rId4" Type="http://schemas.openxmlformats.org/officeDocument/2006/relationships/image" Target="../media/image242.png"/><Relationship Id="rId3" Type="http://schemas.openxmlformats.org/officeDocument/2006/relationships/image" Target="../media/image227.png"/><Relationship Id="rId2" Type="http://schemas.openxmlformats.org/officeDocument/2006/relationships/image" Target="../media/image226.png"/><Relationship Id="rId12" Type="http://schemas.openxmlformats.org/officeDocument/2006/relationships/notesSlide" Target="../notesSlides/notesSlide34.xml"/><Relationship Id="rId11" Type="http://schemas.openxmlformats.org/officeDocument/2006/relationships/slideLayout" Target="../slideLayouts/slideLayout2.xml"/><Relationship Id="rId10" Type="http://schemas.openxmlformats.org/officeDocument/2006/relationships/image" Target="../media/image247.png"/><Relationship Id="rId1" Type="http://schemas.openxmlformats.org/officeDocument/2006/relationships/image" Target="../media/image240.png"/></Relationships>
</file>

<file path=ppt/slides/_rels/slide61.xml.rels><?xml version="1.0" encoding="UTF-8" standalone="yes"?>
<Relationships xmlns="http://schemas.openxmlformats.org/package/2006/relationships"><Relationship Id="rId9" Type="http://schemas.openxmlformats.org/officeDocument/2006/relationships/notesSlide" Target="../notesSlides/notesSlide35.xml"/><Relationship Id="rId8" Type="http://schemas.openxmlformats.org/officeDocument/2006/relationships/slideLayout" Target="../slideLayouts/slideLayout2.xml"/><Relationship Id="rId7" Type="http://schemas.openxmlformats.org/officeDocument/2006/relationships/image" Target="../media/image232.jpeg"/><Relationship Id="rId6" Type="http://schemas.openxmlformats.org/officeDocument/2006/relationships/image" Target="../media/image231.jpeg"/><Relationship Id="rId5" Type="http://schemas.openxmlformats.org/officeDocument/2006/relationships/image" Target="../media/image230.png"/><Relationship Id="rId4" Type="http://schemas.openxmlformats.org/officeDocument/2006/relationships/image" Target="../media/image229.png"/><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image" Target="../media/image228.png"/></Relationships>
</file>

<file path=ppt/slides/_rels/slide62.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image" Target="../media/image46.jpeg"/><Relationship Id="rId7" Type="http://schemas.openxmlformats.org/officeDocument/2006/relationships/image" Target="../media/image7.jpeg"/><Relationship Id="rId6" Type="http://schemas.openxmlformats.org/officeDocument/2006/relationships/image" Target="../media/image45.jpeg"/><Relationship Id="rId5" Type="http://schemas.openxmlformats.org/officeDocument/2006/relationships/image" Target="../media/image13.jpeg"/><Relationship Id="rId4" Type="http://schemas.openxmlformats.org/officeDocument/2006/relationships/image" Target="../media/image251.png"/><Relationship Id="rId3" Type="http://schemas.openxmlformats.org/officeDocument/2006/relationships/image" Target="../media/image250.png"/><Relationship Id="rId2" Type="http://schemas.openxmlformats.org/officeDocument/2006/relationships/image" Target="../media/image249.png"/><Relationship Id="rId16" Type="http://schemas.openxmlformats.org/officeDocument/2006/relationships/slideLayout" Target="../slideLayouts/slideLayout2.xml"/><Relationship Id="rId15" Type="http://schemas.openxmlformats.org/officeDocument/2006/relationships/image" Target="../media/image255.png"/><Relationship Id="rId14" Type="http://schemas.openxmlformats.org/officeDocument/2006/relationships/image" Target="../media/image254.png"/><Relationship Id="rId13" Type="http://schemas.openxmlformats.org/officeDocument/2006/relationships/image" Target="../media/image253.png"/><Relationship Id="rId12" Type="http://schemas.openxmlformats.org/officeDocument/2006/relationships/image" Target="../media/image252.png"/><Relationship Id="rId11" Type="http://schemas.openxmlformats.org/officeDocument/2006/relationships/image" Target="../media/image44.jpeg"/><Relationship Id="rId10" Type="http://schemas.openxmlformats.org/officeDocument/2006/relationships/image" Target="../media/image232.jpeg"/><Relationship Id="rId1" Type="http://schemas.openxmlformats.org/officeDocument/2006/relationships/image" Target="../media/image248.png"/></Relationships>
</file>

<file path=ppt/slides/_rels/slide63.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image" Target="../media/image46.jpeg"/><Relationship Id="rId7" Type="http://schemas.openxmlformats.org/officeDocument/2006/relationships/image" Target="../media/image7.jpeg"/><Relationship Id="rId6" Type="http://schemas.openxmlformats.org/officeDocument/2006/relationships/image" Target="../media/image45.jpeg"/><Relationship Id="rId5" Type="http://schemas.openxmlformats.org/officeDocument/2006/relationships/image" Target="../media/image13.jpeg"/><Relationship Id="rId4" Type="http://schemas.openxmlformats.org/officeDocument/2006/relationships/image" Target="../media/image251.png"/><Relationship Id="rId3" Type="http://schemas.openxmlformats.org/officeDocument/2006/relationships/image" Target="../media/image250.png"/><Relationship Id="rId2" Type="http://schemas.openxmlformats.org/officeDocument/2006/relationships/image" Target="../media/image249.png"/><Relationship Id="rId16" Type="http://schemas.openxmlformats.org/officeDocument/2006/relationships/slideLayout" Target="../slideLayouts/slideLayout2.xml"/><Relationship Id="rId15" Type="http://schemas.openxmlformats.org/officeDocument/2006/relationships/image" Target="../media/image255.png"/><Relationship Id="rId14" Type="http://schemas.openxmlformats.org/officeDocument/2006/relationships/image" Target="../media/image254.png"/><Relationship Id="rId13" Type="http://schemas.openxmlformats.org/officeDocument/2006/relationships/image" Target="../media/image253.png"/><Relationship Id="rId12" Type="http://schemas.openxmlformats.org/officeDocument/2006/relationships/image" Target="../media/image252.png"/><Relationship Id="rId11" Type="http://schemas.openxmlformats.org/officeDocument/2006/relationships/image" Target="../media/image44.jpeg"/><Relationship Id="rId10" Type="http://schemas.openxmlformats.org/officeDocument/2006/relationships/image" Target="../media/image232.jpeg"/><Relationship Id="rId1" Type="http://schemas.openxmlformats.org/officeDocument/2006/relationships/image" Target="../media/image248.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jpeg"/><Relationship Id="rId7" Type="http://schemas.openxmlformats.org/officeDocument/2006/relationships/image" Target="../media/image261.png"/><Relationship Id="rId6" Type="http://schemas.openxmlformats.org/officeDocument/2006/relationships/image" Target="../media/image260.png"/><Relationship Id="rId5" Type="http://schemas.openxmlformats.org/officeDocument/2006/relationships/image" Target="../media/image249.png"/><Relationship Id="rId4" Type="http://schemas.openxmlformats.org/officeDocument/2006/relationships/image" Target="../media/image259.png"/><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image" Target="../media/image256.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5.png"/><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image" Target="../media/image262.png"/></Relationships>
</file>

<file path=ppt/slides/_rels/slide66.xml.rels><?xml version="1.0" encoding="UTF-8" standalone="yes"?>
<Relationships xmlns="http://schemas.openxmlformats.org/package/2006/relationships"><Relationship Id="rId9" Type="http://schemas.openxmlformats.org/officeDocument/2006/relationships/image" Target="../media/image260.png"/><Relationship Id="rId8" Type="http://schemas.openxmlformats.org/officeDocument/2006/relationships/image" Target="../media/image267.png"/><Relationship Id="rId7" Type="http://schemas.openxmlformats.org/officeDocument/2006/relationships/image" Target="../media/image266.png"/><Relationship Id="rId6" Type="http://schemas.openxmlformats.org/officeDocument/2006/relationships/image" Target="../media/image232.jpeg"/><Relationship Id="rId5" Type="http://schemas.openxmlformats.org/officeDocument/2006/relationships/image" Target="../media/image249.png"/><Relationship Id="rId4" Type="http://schemas.openxmlformats.org/officeDocument/2006/relationships/image" Target="../media/image259.png"/><Relationship Id="rId3" Type="http://schemas.openxmlformats.org/officeDocument/2006/relationships/image" Target="../media/image258.png"/><Relationship Id="rId2" Type="http://schemas.openxmlformats.org/officeDocument/2006/relationships/image" Target="../media/image257.png"/><Relationship Id="rId12" Type="http://schemas.openxmlformats.org/officeDocument/2006/relationships/slideLayout" Target="../slideLayouts/slideLayout2.xml"/><Relationship Id="rId11" Type="http://schemas.openxmlformats.org/officeDocument/2006/relationships/image" Target="../media/image268.png"/><Relationship Id="rId10" Type="http://schemas.openxmlformats.org/officeDocument/2006/relationships/image" Target="../media/image261.png"/><Relationship Id="rId1" Type="http://schemas.openxmlformats.org/officeDocument/2006/relationships/image" Target="../media/image256.png"/></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61.png"/><Relationship Id="rId6" Type="http://schemas.openxmlformats.org/officeDocument/2006/relationships/image" Target="../media/image260.png"/><Relationship Id="rId5" Type="http://schemas.openxmlformats.org/officeDocument/2006/relationships/image" Target="../media/image249.png"/><Relationship Id="rId4" Type="http://schemas.openxmlformats.org/officeDocument/2006/relationships/image" Target="../media/image259.png"/><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image" Target="../media/image256.png"/></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61.png"/><Relationship Id="rId6" Type="http://schemas.openxmlformats.org/officeDocument/2006/relationships/image" Target="../media/image260.png"/><Relationship Id="rId5" Type="http://schemas.openxmlformats.org/officeDocument/2006/relationships/image" Target="../media/image249.png"/><Relationship Id="rId4" Type="http://schemas.openxmlformats.org/officeDocument/2006/relationships/image" Target="../media/image259.png"/><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image" Target="../media/image2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0.png"/><Relationship Id="rId1" Type="http://schemas.openxmlformats.org/officeDocument/2006/relationships/image" Target="../media/image269.emf"/></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3.png"/><Relationship Id="rId2" Type="http://schemas.openxmlformats.org/officeDocument/2006/relationships/image" Target="../media/image272.emf"/><Relationship Id="rId1" Type="http://schemas.openxmlformats.org/officeDocument/2006/relationships/image" Target="../media/image271.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4.emf"/></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5.emf"/></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6.emf"/></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7.emf"/></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8.em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9.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0.emf"/></Relationships>
</file>

<file path=ppt/slides/_rels/slide79.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282.wmf"/><Relationship Id="rId2" Type="http://schemas.openxmlformats.org/officeDocument/2006/relationships/oleObject" Target="../embeddings/oleObject9.bin"/><Relationship Id="rId1" Type="http://schemas.openxmlformats.org/officeDocument/2006/relationships/image" Target="../media/image281.png"/></Relationships>
</file>

<file path=ppt/slides/_rels/slide8.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jpe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jpeg"/><Relationship Id="rId12" Type="http://schemas.openxmlformats.org/officeDocument/2006/relationships/notesSlide" Target="../notesSlides/notesSlide5.xml"/><Relationship Id="rId11" Type="http://schemas.openxmlformats.org/officeDocument/2006/relationships/slideLayout" Target="../slideLayouts/slideLayout2.xml"/><Relationship Id="rId10" Type="http://schemas.openxmlformats.org/officeDocument/2006/relationships/image" Target="../media/image15.png"/><Relationship Id="rId1" Type="http://schemas.openxmlformats.org/officeDocument/2006/relationships/image" Target="../media/image6.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4.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8.png"/><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image" Target="../media/image28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9.em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4.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3073"/>
          <p:cNvSpPr>
            <a:spLocks noGrp="1"/>
          </p:cNvSpPr>
          <p:nvPr>
            <p:ph type="ctrTitle"/>
          </p:nvPr>
        </p:nvSpPr>
        <p:spPr>
          <a:xfrm>
            <a:off x="330200" y="1600200"/>
            <a:ext cx="11619865" cy="1470025"/>
          </a:xfrm>
        </p:spPr>
        <p:txBody>
          <a:bodyPr wrap="square" lIns="91436" tIns="45718" rIns="91436" bIns="45718" anchor="ctr"/>
          <a:p>
            <a:pPr algn="ctr" defTabSz="0">
              <a:buNone/>
            </a:pPr>
            <a:r>
              <a:rPr lang="zh-CN" altLang="en-US" sz="6600" kern="1200" dirty="0">
                <a:latin typeface="Times New Roman" panose="02020603050405020304" pitchFamily="2" charset="0"/>
                <a:ea typeface="+mj-ea"/>
                <a:cs typeface="+mj-cs"/>
                <a:sym typeface="Arial" panose="020B0604020202020204" pitchFamily="34" charset="0"/>
              </a:rPr>
              <a:t>生成式对抗网络 GAN Generative adversarial networks</a:t>
            </a:r>
            <a:endParaRPr lang="zh-CN" altLang="en-US" sz="6600" kern="1200" dirty="0">
              <a:latin typeface="Times New Roman" panose="02020603050405020304" pitchFamily="2" charset="0"/>
              <a:ea typeface="+mj-ea"/>
              <a:cs typeface="+mj-cs"/>
              <a:sym typeface="Arial" panose="020B0604020202020204" pitchFamily="34" charset="0"/>
            </a:endParaRPr>
          </a:p>
        </p:txBody>
      </p:sp>
      <p:sp>
        <p:nvSpPr>
          <p:cNvPr id="3074" name="副标题 3074"/>
          <p:cNvSpPr>
            <a:spLocks noGrp="1"/>
          </p:cNvSpPr>
          <p:nvPr>
            <p:ph type="subTitle" idx="1"/>
          </p:nvPr>
        </p:nvSpPr>
        <p:spPr>
          <a:xfrm>
            <a:off x="2209800" y="4038600"/>
            <a:ext cx="8459788" cy="2439988"/>
          </a:xfrm>
        </p:spPr>
        <p:txBody>
          <a:bodyPr wrap="square" lIns="91436" tIns="45718" rIns="91436" bIns="45718" anchor="t"/>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中国科学院自动化研究所</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吴高巍</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gaowei.wu@ia.ac.cn</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20</a:t>
            </a:r>
            <a:r>
              <a:rPr lang="en-US" sz="3200" kern="1200" dirty="0">
                <a:latin typeface="Calibri" panose="020F0502020204030204" pitchFamily="2" charset="0"/>
                <a:ea typeface="+mn-ea"/>
                <a:cs typeface="+mn-cs"/>
                <a:sym typeface="Arial" panose="020B0604020202020204" pitchFamily="34" charset="0"/>
              </a:rPr>
              <a:t>20</a:t>
            </a:r>
            <a:r>
              <a:rPr lang="zh-CN" altLang="en-US" sz="3200" kern="1200" dirty="0">
                <a:latin typeface="Calibri" panose="020F0502020204030204" pitchFamily="2" charset="0"/>
                <a:ea typeface="+mn-ea"/>
                <a:cs typeface="+mn-cs"/>
                <a:sym typeface="Arial" panose="020B0604020202020204" pitchFamily="34" charset="0"/>
              </a:rPr>
              <a:t>-1</a:t>
            </a:r>
            <a:r>
              <a:rPr lang="en-US" altLang="zh-CN" sz="3200" kern="1200" dirty="0">
                <a:latin typeface="Calibri" panose="020F0502020204030204" pitchFamily="2" charset="0"/>
                <a:ea typeface="+mn-ea"/>
                <a:cs typeface="+mn-cs"/>
                <a:sym typeface="Arial" panose="020B0604020202020204" pitchFamily="34" charset="0"/>
              </a:rPr>
              <a:t>0</a:t>
            </a:r>
            <a:r>
              <a:rPr lang="zh-CN" altLang="en-US" sz="3200" kern="1200" dirty="0">
                <a:latin typeface="Calibri" panose="020F0502020204030204" pitchFamily="2" charset="0"/>
                <a:ea typeface="+mn-ea"/>
                <a:cs typeface="+mn-cs"/>
                <a:sym typeface="Arial" panose="020B0604020202020204" pitchFamily="34" charset="0"/>
              </a:rPr>
              <a:t>-</a:t>
            </a:r>
            <a:r>
              <a:rPr lang="en-US" altLang="zh-CN" sz="3200" kern="1200" dirty="0">
                <a:latin typeface="Calibri" panose="020F0502020204030204" pitchFamily="2" charset="0"/>
                <a:ea typeface="+mn-ea"/>
                <a:cs typeface="+mn-cs"/>
                <a:sym typeface="Arial" panose="020B0604020202020204" pitchFamily="34" charset="0"/>
              </a:rPr>
              <a:t>25</a:t>
            </a:r>
            <a:endParaRPr lang="en-US" altLang="zh-CN" sz="3200" kern="1200" dirty="0">
              <a:latin typeface="Calibri" panose="020F0502020204030204" pitchFamily="2" charset="0"/>
              <a:ea typeface="+mn-ea"/>
              <a:cs typeface="+mn-cs"/>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对抗网络框架</a:t>
            </a:r>
            <a:endParaRPr lang="zh-CN" altLang="en-US"/>
          </a:p>
        </p:txBody>
      </p:sp>
      <p:pic>
        <p:nvPicPr>
          <p:cNvPr id="5" name="内容占位符 4"/>
          <p:cNvPicPr>
            <a:picLocks noChangeAspect="1"/>
          </p:cNvPicPr>
          <p:nvPr>
            <p:ph idx="1"/>
          </p:nvPr>
        </p:nvPicPr>
        <p:blipFill>
          <a:blip r:embed="rId1"/>
          <a:stretch>
            <a:fillRect/>
          </a:stretch>
        </p:blipFill>
        <p:spPr>
          <a:xfrm>
            <a:off x="1764030" y="1397000"/>
            <a:ext cx="8862695" cy="51047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11680" y="-31114"/>
            <a:ext cx="7886700" cy="1325563"/>
          </a:xfrm>
        </p:spPr>
        <p:txBody>
          <a:bodyPr/>
          <a:lstStyle/>
          <a:p>
            <a:r>
              <a:rPr lang="en-US" altLang="zh-TW" dirty="0"/>
              <a:t>Basic Idea of GAN</a:t>
            </a:r>
            <a:endParaRPr lang="zh-TW" altLang="en-US" dirty="0"/>
          </a:p>
        </p:txBody>
      </p:sp>
      <p:sp>
        <p:nvSpPr>
          <p:cNvPr id="4" name="矩形 3"/>
          <p:cNvSpPr/>
          <p:nvPr/>
        </p:nvSpPr>
        <p:spPr>
          <a:xfrm>
            <a:off x="5035550" y="1420495"/>
            <a:ext cx="1651635" cy="12839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p:sp>
        <p:nvSpPr>
          <p:cNvPr id="12" name="箭號: 向右 11"/>
          <p:cNvSpPr/>
          <p:nvPr/>
        </p:nvSpPr>
        <p:spPr>
          <a:xfrm>
            <a:off x="4176983" y="1807411"/>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箭號: 向右 12"/>
          <p:cNvSpPr/>
          <p:nvPr/>
        </p:nvSpPr>
        <p:spPr>
          <a:xfrm>
            <a:off x="6762744" y="1807410"/>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矩形 21"/>
          <p:cNvSpPr/>
          <p:nvPr/>
        </p:nvSpPr>
        <p:spPr>
          <a:xfrm>
            <a:off x="3078480" y="3248025"/>
            <a:ext cx="1572895" cy="885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mc:AlternateContent xmlns:mc="http://schemas.openxmlformats.org/markup-compatibility/2006">
        <mc:Choice xmlns:a14="http://schemas.microsoft.com/office/drawing/2010/main" Requires="a14">
          <p:sp>
            <p:nvSpPr>
              <p:cNvPr id="23" name="文字方塊 22">
                <a:extLst>
                  <a:ext uri="{FF2B5EF4-FFF2-40B4-BE49-F238E27FC236}">
                    <ele attr="{53589CC7-C106-4A99-92A4-2E5E0D2770E0}"/>
                  </a:ext>
                </a:extLst>
              </p:cNvPr>
              <p:cNvSpPr txBox="1"/>
              <p:nvPr/>
            </p:nvSpPr>
            <p:spPr>
              <a:xfrm>
                <a:off x="569980" y="3352329"/>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−3</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2.4</m:t>
                              </m:r>
                            </m:e>
                            <m:e>
                              <m:r>
                                <a:rPr lang="en-US" altLang="zh-TW" b="0" i="1" smtClean="0">
                                  <a:latin typeface="Cambria Math" panose="02040503050406030204" pitchFamily="18" charset="0"/>
                                </a:rPr>
                                <m:t>0.9</m:t>
                              </m:r>
                            </m:e>
                          </m:eqArr>
                        </m:e>
                      </m:d>
                    </m:oMath>
                  </m:oMathPara>
                </a14:m>
                <a:endParaRPr lang="zh-TW" altLang="en-US" dirty="0"/>
              </a:p>
            </p:txBody>
          </p:sp>
        </mc:Choice>
        <mc:Fallback>
          <p:sp>
            <p:nvSpPr>
              <p:cNvPr id="23" name="文字方塊 22"/>
              <p:cNvSpPr txBox="1">
                <a:spLocks noRot="1" noChangeAspect="1" noMove="1" noResize="1" noEditPoints="1" noAdjustHandles="1" noChangeArrowheads="1" noChangeShapeType="1" noTextEdit="1"/>
              </p:cNvSpPr>
              <p:nvPr/>
            </p:nvSpPr>
            <p:spPr>
              <a:xfrm>
                <a:off x="2093980" y="3050069"/>
                <a:ext cx="519053" cy="1272080"/>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24" name="箭號: 向右 23"/>
          <p:cNvSpPr/>
          <p:nvPr/>
        </p:nvSpPr>
        <p:spPr>
          <a:xfrm>
            <a:off x="2693754" y="3441897"/>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矩形 26"/>
          <p:cNvSpPr/>
          <p:nvPr/>
        </p:nvSpPr>
        <p:spPr>
          <a:xfrm>
            <a:off x="7695534" y="1622709"/>
            <a:ext cx="814986" cy="8671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image</a:t>
            </a:r>
            <a:endParaRPr lang="zh-TW" altLang="en-US" dirty="0"/>
          </a:p>
        </p:txBody>
      </p:sp>
      <p:sp>
        <p:nvSpPr>
          <p:cNvPr id="28" name="矩形 27"/>
          <p:cNvSpPr/>
          <p:nvPr/>
        </p:nvSpPr>
        <p:spPr>
          <a:xfrm>
            <a:off x="3805178" y="1726087"/>
            <a:ext cx="218098" cy="6360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文字方塊 29"/>
          <p:cNvSpPr txBox="1"/>
          <p:nvPr/>
        </p:nvSpPr>
        <p:spPr>
          <a:xfrm>
            <a:off x="2720340" y="1791335"/>
            <a:ext cx="1096010" cy="460375"/>
          </a:xfrm>
          <a:prstGeom prst="rect">
            <a:avLst/>
          </a:prstGeom>
          <a:noFill/>
        </p:spPr>
        <p:txBody>
          <a:bodyPr wrap="square" rtlCol="0">
            <a:spAutoFit/>
          </a:bodyPr>
          <a:lstStyle/>
          <a:p>
            <a:pPr algn="ctr"/>
            <a:r>
              <a:rPr lang="en-US" altLang="zh-TW" sz="2400" dirty="0"/>
              <a:t>vector</a:t>
            </a:r>
            <a:endParaRPr lang="zh-TW" altLang="en-US" sz="2400" dirty="0"/>
          </a:p>
        </p:txBody>
      </p:sp>
      <p:cxnSp>
        <p:nvCxnSpPr>
          <p:cNvPr id="32" name="直線接點 31"/>
          <p:cNvCxnSpPr/>
          <p:nvPr/>
        </p:nvCxnSpPr>
        <p:spPr>
          <a:xfrm>
            <a:off x="1052093" y="2908952"/>
            <a:ext cx="980615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箭號: 向右 32"/>
          <p:cNvSpPr/>
          <p:nvPr/>
        </p:nvSpPr>
        <p:spPr>
          <a:xfrm>
            <a:off x="4651036" y="3453852"/>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矩形 33"/>
          <p:cNvSpPr/>
          <p:nvPr/>
        </p:nvSpPr>
        <p:spPr>
          <a:xfrm>
            <a:off x="7255510" y="3303270"/>
            <a:ext cx="1574800" cy="885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mc:AlternateContent xmlns:mc="http://schemas.openxmlformats.org/markup-compatibility/2006">
        <mc:Choice xmlns:a14="http://schemas.microsoft.com/office/drawing/2010/main" Requires="a14">
          <p:sp>
            <p:nvSpPr>
              <p:cNvPr id="35" name="文字方塊 34">
                <a:extLst>
                  <a:ext uri="{FF2B5EF4-FFF2-40B4-BE49-F238E27FC236}">
                    <ele attr="{D32F0FAA-6B0D-4D41-9170-CBC6A3C15D33}"/>
                  </a:ext>
                </a:extLst>
              </p:cNvPr>
              <p:cNvSpPr txBox="1"/>
              <p:nvPr/>
            </p:nvSpPr>
            <p:spPr>
              <a:xfrm>
                <a:off x="4796261" y="3411115"/>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3</m:t>
                              </m:r>
                            </m:e>
                            <m:e>
                              <m:r>
                                <a:rPr lang="en-US" altLang="zh-TW" b="0" i="1" smtClean="0">
                                  <a:latin typeface="Cambria Math" panose="02040503050406030204" pitchFamily="18" charset="0"/>
                                </a:rPr>
                                <m:t>−3</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2.4</m:t>
                              </m:r>
                            </m:e>
                            <m:e>
                              <m:r>
                                <a:rPr lang="en-US" altLang="zh-TW" b="0" i="1" smtClean="0">
                                  <a:latin typeface="Cambria Math" panose="02040503050406030204" pitchFamily="18" charset="0"/>
                                </a:rPr>
                                <m:t>0.9</m:t>
                              </m:r>
                            </m:e>
                          </m:eqArr>
                        </m:e>
                      </m:d>
                    </m:oMath>
                  </m:oMathPara>
                </a14:m>
                <a:endParaRPr lang="zh-TW" altLang="en-US" dirty="0"/>
              </a:p>
            </p:txBody>
          </p:sp>
        </mc:Choice>
        <mc:Fallback>
          <p:sp>
            <p:nvSpPr>
              <p:cNvPr id="35" name="文字方塊 34"/>
              <p:cNvSpPr txBox="1">
                <a:spLocks noRot="1" noChangeAspect="1" noMove="1" noResize="1" noEditPoints="1" noAdjustHandles="1" noChangeArrowheads="1" noChangeShapeType="1" noTextEdit="1"/>
              </p:cNvSpPr>
              <p:nvPr/>
            </p:nvSpPr>
            <p:spPr>
              <a:xfrm>
                <a:off x="6320261" y="3108855"/>
                <a:ext cx="519053" cy="127208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36" name="箭號: 向右 35"/>
          <p:cNvSpPr/>
          <p:nvPr/>
        </p:nvSpPr>
        <p:spPr>
          <a:xfrm>
            <a:off x="6843117" y="3497025"/>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箭號: 向右 37"/>
          <p:cNvSpPr/>
          <p:nvPr/>
        </p:nvSpPr>
        <p:spPr>
          <a:xfrm>
            <a:off x="8800399" y="3508980"/>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矩形 38"/>
          <p:cNvSpPr/>
          <p:nvPr/>
        </p:nvSpPr>
        <p:spPr>
          <a:xfrm>
            <a:off x="3103880" y="5065395"/>
            <a:ext cx="1572895" cy="885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mc:AlternateContent xmlns:mc="http://schemas.openxmlformats.org/markup-compatibility/2006">
        <mc:Choice xmlns:a14="http://schemas.microsoft.com/office/drawing/2010/main" Requires="a14">
          <p:sp>
            <p:nvSpPr>
              <p:cNvPr id="40" name="文字方塊 39">
                <a:extLst>
                  <a:ext uri="{FF2B5EF4-FFF2-40B4-BE49-F238E27FC236}">
                    <ele attr="{83CBDC10-CB5B-4CD0-A14C-2E2789674473}"/>
                  </a:ext>
                </a:extLst>
              </p:cNvPr>
              <p:cNvSpPr txBox="1"/>
              <p:nvPr/>
            </p:nvSpPr>
            <p:spPr>
              <a:xfrm>
                <a:off x="595805" y="5169222"/>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2.1</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5.4</m:t>
                              </m:r>
                            </m:e>
                            <m:e>
                              <m:r>
                                <a:rPr lang="en-US" altLang="zh-TW" b="0" i="1" smtClean="0">
                                  <a:latin typeface="Cambria Math" panose="02040503050406030204" pitchFamily="18" charset="0"/>
                                </a:rPr>
                                <m:t>0.9</m:t>
                              </m:r>
                            </m:e>
                          </m:eqArr>
                        </m:e>
                      </m:d>
                    </m:oMath>
                  </m:oMathPara>
                </a14:m>
                <a:endParaRPr lang="zh-TW" altLang="en-US" dirty="0"/>
              </a:p>
            </p:txBody>
          </p:sp>
        </mc:Choice>
        <mc:Fallback>
          <p:sp>
            <p:nvSpPr>
              <p:cNvPr id="40" name="文字方塊 39"/>
              <p:cNvSpPr txBox="1">
                <a:spLocks noRot="1" noChangeAspect="1" noMove="1" noResize="1" noEditPoints="1" noAdjustHandles="1" noChangeArrowheads="1" noChangeShapeType="1" noTextEdit="1"/>
              </p:cNvSpPr>
              <p:nvPr/>
            </p:nvSpPr>
            <p:spPr>
              <a:xfrm>
                <a:off x="2119805" y="4866962"/>
                <a:ext cx="519053" cy="1272080"/>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41" name="箭號: 向右 40"/>
          <p:cNvSpPr/>
          <p:nvPr/>
        </p:nvSpPr>
        <p:spPr>
          <a:xfrm>
            <a:off x="2719579" y="5258790"/>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箭號: 向右 42"/>
          <p:cNvSpPr/>
          <p:nvPr/>
        </p:nvSpPr>
        <p:spPr>
          <a:xfrm>
            <a:off x="4676861" y="5270745"/>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4" name="矩形 43"/>
          <p:cNvSpPr/>
          <p:nvPr/>
        </p:nvSpPr>
        <p:spPr>
          <a:xfrm>
            <a:off x="7257415" y="5078730"/>
            <a:ext cx="1581150" cy="885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mc:AlternateContent xmlns:mc="http://schemas.openxmlformats.org/markup-compatibility/2006">
        <mc:Choice xmlns:a14="http://schemas.microsoft.com/office/drawing/2010/main" Requires="a14">
          <p:sp>
            <p:nvSpPr>
              <p:cNvPr id="45" name="文字方塊 44">
                <a:extLst>
                  <a:ext uri="{FF2B5EF4-FFF2-40B4-BE49-F238E27FC236}">
                    <ele attr="{D2BE2112-2353-4BCB-AAB8-3D97BD344285}"/>
                  </a:ext>
                </a:extLst>
              </p:cNvPr>
              <p:cNvSpPr txBox="1"/>
              <p:nvPr/>
            </p:nvSpPr>
            <p:spPr>
              <a:xfrm>
                <a:off x="4800064" y="5169222"/>
                <a:ext cx="519053"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−3</m:t>
                              </m:r>
                            </m:e>
                            <m:e>
                              <m:r>
                                <a:rPr lang="zh-TW" altLang="en-US" i="1" smtClean="0">
                                  <a:latin typeface="Cambria Math" panose="02040503050406030204" pitchFamily="18" charset="0"/>
                                </a:rPr>
                                <m:t>⋮</m:t>
                              </m:r>
                            </m:e>
                            <m:e>
                              <m:r>
                                <a:rPr lang="en-US" altLang="zh-TW" b="0" i="1" smtClean="0">
                                  <a:latin typeface="Cambria Math" panose="02040503050406030204" pitchFamily="18" charset="0"/>
                                </a:rPr>
                                <m:t>2.4</m:t>
                              </m:r>
                            </m:e>
                            <m:e>
                              <m:r>
                                <a:rPr lang="en-US" altLang="zh-TW" b="0" i="1" smtClean="0">
                                  <a:latin typeface="Cambria Math" panose="02040503050406030204" pitchFamily="18" charset="0"/>
                                </a:rPr>
                                <m:t>3.5</m:t>
                              </m:r>
                            </m:e>
                          </m:eqArr>
                        </m:e>
                      </m:d>
                    </m:oMath>
                  </m:oMathPara>
                </a14:m>
                <a:endParaRPr lang="zh-TW" altLang="en-US" dirty="0"/>
              </a:p>
            </p:txBody>
          </p:sp>
        </mc:Choice>
        <mc:Fallback>
          <p:sp>
            <p:nvSpPr>
              <p:cNvPr id="45" name="文字方塊 44"/>
              <p:cNvSpPr txBox="1">
                <a:spLocks noRot="1" noChangeAspect="1" noMove="1" noResize="1" noEditPoints="1" noAdjustHandles="1" noChangeArrowheads="1" noChangeShapeType="1" noTextEdit="1"/>
              </p:cNvSpPr>
              <p:nvPr/>
            </p:nvSpPr>
            <p:spPr>
              <a:xfrm>
                <a:off x="6324064" y="4866962"/>
                <a:ext cx="519053" cy="127208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46" name="箭號: 向右 45"/>
          <p:cNvSpPr/>
          <p:nvPr/>
        </p:nvSpPr>
        <p:spPr>
          <a:xfrm>
            <a:off x="6873301" y="5272620"/>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8" name="箭號: 向右 47"/>
          <p:cNvSpPr/>
          <p:nvPr/>
        </p:nvSpPr>
        <p:spPr>
          <a:xfrm>
            <a:off x="8838203" y="5287115"/>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9" name="文字方塊 48"/>
          <p:cNvSpPr txBox="1"/>
          <p:nvPr/>
        </p:nvSpPr>
        <p:spPr>
          <a:xfrm>
            <a:off x="8615116" y="1446380"/>
            <a:ext cx="2124517" cy="1198880"/>
          </a:xfrm>
          <a:prstGeom prst="rect">
            <a:avLst/>
          </a:prstGeom>
          <a:noFill/>
        </p:spPr>
        <p:txBody>
          <a:bodyPr wrap="square" rtlCol="0">
            <a:spAutoFit/>
          </a:bodyPr>
          <a:lstStyle/>
          <a:p>
            <a:r>
              <a:rPr lang="en-US" altLang="zh-TW" sz="2400" dirty="0"/>
              <a:t>high dimensional vector</a:t>
            </a:r>
            <a:endParaRPr lang="zh-TW" altLang="en-US" sz="2400" dirty="0"/>
          </a:p>
        </p:txBody>
      </p:sp>
      <p:sp>
        <p:nvSpPr>
          <p:cNvPr id="50" name="矩形 49"/>
          <p:cNvSpPr/>
          <p:nvPr/>
        </p:nvSpPr>
        <p:spPr>
          <a:xfrm>
            <a:off x="-30007" y="6466728"/>
            <a:ext cx="4145280" cy="368300"/>
          </a:xfrm>
          <a:prstGeom prst="rect">
            <a:avLst/>
          </a:prstGeom>
        </p:spPr>
        <p:txBody>
          <a:bodyPr wrap="none">
            <a:spAutoFit/>
          </a:bodyPr>
          <a:lstStyle/>
          <a:p>
            <a:r>
              <a:rPr lang="zh-TW" altLang="en-US" dirty="0"/>
              <a:t>http://mattya.github.io/chainer-DCGAN/</a:t>
            </a:r>
            <a:endParaRPr lang="zh-TW" altLang="en-US" dirty="0"/>
          </a:p>
        </p:txBody>
      </p:sp>
      <p:pic>
        <p:nvPicPr>
          <p:cNvPr id="53" name="圖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2975" y="5079025"/>
            <a:ext cx="914528" cy="914528"/>
          </a:xfrm>
          <a:prstGeom prst="rect">
            <a:avLst/>
          </a:prstGeom>
        </p:spPr>
      </p:pic>
      <p:pic>
        <p:nvPicPr>
          <p:cNvPr id="55" name="圖片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845" y="5079025"/>
            <a:ext cx="914528" cy="914528"/>
          </a:xfrm>
          <a:prstGeom prst="rect">
            <a:avLst/>
          </a:prstGeom>
        </p:spPr>
      </p:pic>
      <p:pic>
        <p:nvPicPr>
          <p:cNvPr id="57" name="圖片 56" descr="一張含有 服飾 的圖片&#10;&#10;描述是以高可信度產生"/>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20111" y="3292958"/>
            <a:ext cx="914528" cy="914528"/>
          </a:xfrm>
          <a:prstGeom prst="rect">
            <a:avLst/>
          </a:prstGeom>
        </p:spPr>
      </p:pic>
      <p:pic>
        <p:nvPicPr>
          <p:cNvPr id="59" name="圖片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4677" y="3242074"/>
            <a:ext cx="914528" cy="914528"/>
          </a:xfrm>
          <a:prstGeom prst="rect">
            <a:avLst/>
          </a:prstGeom>
        </p:spPr>
      </p:pic>
      <p:sp>
        <p:nvSpPr>
          <p:cNvPr id="3" name="文字方塊 2"/>
          <p:cNvSpPr txBox="1"/>
          <p:nvPr/>
        </p:nvSpPr>
        <p:spPr>
          <a:xfrm>
            <a:off x="2637790" y="4119245"/>
            <a:ext cx="3529330" cy="645160"/>
          </a:xfrm>
          <a:prstGeom prst="rect">
            <a:avLst/>
          </a:prstGeom>
          <a:noFill/>
        </p:spPr>
        <p:txBody>
          <a:bodyPr wrap="square" rtlCol="0">
            <a:spAutoFit/>
          </a:bodyPr>
          <a:lstStyle/>
          <a:p>
            <a:r>
              <a:rPr lang="en-US" altLang="zh-TW" dirty="0"/>
              <a:t>Each dimension of input vector represents some characteristics.</a:t>
            </a:r>
            <a:endParaRPr lang="zh-TW" altLang="en-US" dirty="0"/>
          </a:p>
        </p:txBody>
      </p:sp>
      <p:sp>
        <p:nvSpPr>
          <p:cNvPr id="37" name="文字方塊 36"/>
          <p:cNvSpPr txBox="1"/>
          <p:nvPr/>
        </p:nvSpPr>
        <p:spPr>
          <a:xfrm>
            <a:off x="7430587" y="4177674"/>
            <a:ext cx="1562226" cy="368300"/>
          </a:xfrm>
          <a:prstGeom prst="rect">
            <a:avLst/>
          </a:prstGeom>
          <a:noFill/>
        </p:spPr>
        <p:txBody>
          <a:bodyPr wrap="square" rtlCol="0">
            <a:spAutoFit/>
          </a:bodyPr>
          <a:lstStyle/>
          <a:p>
            <a:r>
              <a:rPr lang="en-US" altLang="zh-TW" dirty="0"/>
              <a:t>Longer hair</a:t>
            </a:r>
            <a:endParaRPr lang="zh-TW" altLang="en-US" dirty="0"/>
          </a:p>
        </p:txBody>
      </p:sp>
      <p:sp>
        <p:nvSpPr>
          <p:cNvPr id="42" name="文字方塊 41"/>
          <p:cNvSpPr txBox="1"/>
          <p:nvPr/>
        </p:nvSpPr>
        <p:spPr>
          <a:xfrm>
            <a:off x="3307049" y="5969056"/>
            <a:ext cx="1562226" cy="368300"/>
          </a:xfrm>
          <a:prstGeom prst="rect">
            <a:avLst/>
          </a:prstGeom>
          <a:noFill/>
        </p:spPr>
        <p:txBody>
          <a:bodyPr wrap="square" rtlCol="0">
            <a:spAutoFit/>
          </a:bodyPr>
          <a:lstStyle/>
          <a:p>
            <a:r>
              <a:rPr lang="en-US" altLang="zh-TW" dirty="0"/>
              <a:t>blue hair</a:t>
            </a:r>
            <a:endParaRPr lang="zh-TW" altLang="en-US" dirty="0"/>
          </a:p>
        </p:txBody>
      </p:sp>
      <p:sp>
        <p:nvSpPr>
          <p:cNvPr id="47" name="文字方塊 46"/>
          <p:cNvSpPr txBox="1"/>
          <p:nvPr/>
        </p:nvSpPr>
        <p:spPr>
          <a:xfrm>
            <a:off x="7394007" y="5956356"/>
            <a:ext cx="1562226" cy="368300"/>
          </a:xfrm>
          <a:prstGeom prst="rect">
            <a:avLst/>
          </a:prstGeom>
          <a:noFill/>
        </p:spPr>
        <p:txBody>
          <a:bodyPr wrap="square" rtlCol="0">
            <a:spAutoFit/>
          </a:bodyPr>
          <a:lstStyle/>
          <a:p>
            <a:r>
              <a:rPr lang="en-US" altLang="zh-TW" dirty="0"/>
              <a:t>Open mouth</a:t>
            </a:r>
            <a:endParaRPr lang="zh-TW" altLang="en-US" dirty="0"/>
          </a:p>
        </p:txBody>
      </p:sp>
      <p:sp>
        <p:nvSpPr>
          <p:cNvPr id="6" name="矩形 5"/>
          <p:cNvSpPr/>
          <p:nvPr/>
        </p:nvSpPr>
        <p:spPr>
          <a:xfrm flipH="1" flipV="1">
            <a:off x="6399757" y="3088169"/>
            <a:ext cx="351615" cy="25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p:nvSpPr>
        <p:spPr>
          <a:xfrm>
            <a:off x="6388389" y="5924363"/>
            <a:ext cx="374355" cy="2400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2184130" y="5610097"/>
            <a:ext cx="382397" cy="3018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22" grpId="0" bldLvl="0" animBg="1"/>
      <p:bldP spid="23" grpId="0" bldLvl="0" animBg="1"/>
      <p:bldP spid="24" grpId="0" bldLvl="0" animBg="1"/>
      <p:bldP spid="27" grpId="0" bldLvl="0" animBg="1"/>
      <p:bldP spid="28" grpId="0" bldLvl="0" animBg="1"/>
      <p:bldP spid="30" grpId="0"/>
      <p:bldP spid="33" grpId="0" bldLvl="0" animBg="1"/>
      <p:bldP spid="34" grpId="0" bldLvl="0" animBg="1"/>
      <p:bldP spid="35" grpId="0" bldLvl="0" animBg="1"/>
      <p:bldP spid="36" grpId="0" bldLvl="0" animBg="1"/>
      <p:bldP spid="38" grpId="0" bldLvl="0" animBg="1"/>
      <p:bldP spid="39" grpId="0" bldLvl="0" animBg="1"/>
      <p:bldP spid="40" grpId="0" bldLvl="0" animBg="1"/>
      <p:bldP spid="41" grpId="0" bldLvl="0" animBg="1"/>
      <p:bldP spid="43" grpId="0" bldLvl="0" animBg="1"/>
      <p:bldP spid="44" grpId="0" bldLvl="0" animBg="1"/>
      <p:bldP spid="45" grpId="0" bldLvl="0" animBg="1"/>
      <p:bldP spid="46" grpId="0" bldLvl="0" animBg="1"/>
      <p:bldP spid="48" grpId="0" bldLvl="0" animBg="1"/>
      <p:bldP spid="49" grpId="0"/>
      <p:bldP spid="3" grpId="0"/>
      <p:bldP spid="37" grpId="0"/>
      <p:bldP spid="42" grpId="0"/>
      <p:bldP spid="47" grpId="0"/>
      <p:bldP spid="6" grpId="0" bldLvl="0" animBg="1"/>
      <p:bldP spid="51" grpId="0" bldLvl="0" animBg="1"/>
      <p:bldP spid="5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564555" y="1726462"/>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p:txBody>
      </p:sp>
      <p:sp>
        <p:nvSpPr>
          <p:cNvPr id="17" name="箭號: 向右 16"/>
          <p:cNvSpPr/>
          <p:nvPr/>
        </p:nvSpPr>
        <p:spPr>
          <a:xfrm>
            <a:off x="3640958" y="2140300"/>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箭號: 向右 17"/>
          <p:cNvSpPr/>
          <p:nvPr/>
        </p:nvSpPr>
        <p:spPr>
          <a:xfrm>
            <a:off x="6226719" y="2140299"/>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文字方塊 19"/>
          <p:cNvSpPr txBox="1"/>
          <p:nvPr/>
        </p:nvSpPr>
        <p:spPr>
          <a:xfrm>
            <a:off x="7078495" y="1775733"/>
            <a:ext cx="1199934" cy="521970"/>
          </a:xfrm>
          <a:prstGeom prst="rect">
            <a:avLst/>
          </a:prstGeom>
          <a:noFill/>
        </p:spPr>
        <p:txBody>
          <a:bodyPr wrap="square" rtlCol="0">
            <a:spAutoFit/>
          </a:bodyPr>
          <a:lstStyle/>
          <a:p>
            <a:r>
              <a:rPr lang="en-US" altLang="zh-TW" sz="2800" dirty="0">
                <a:solidFill>
                  <a:srgbClr val="FF0000"/>
                </a:solidFill>
              </a:rPr>
              <a:t>scalar</a:t>
            </a:r>
            <a:endParaRPr lang="zh-TW" altLang="en-US" sz="2800" dirty="0">
              <a:solidFill>
                <a:srgbClr val="FF0000"/>
              </a:solidFill>
            </a:endParaRPr>
          </a:p>
        </p:txBody>
      </p:sp>
      <p:sp>
        <p:nvSpPr>
          <p:cNvPr id="21" name="矩形 20"/>
          <p:cNvSpPr/>
          <p:nvPr/>
        </p:nvSpPr>
        <p:spPr>
          <a:xfrm>
            <a:off x="2615302" y="1934927"/>
            <a:ext cx="814986" cy="8671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image</a:t>
            </a:r>
            <a:endParaRPr lang="zh-TW" altLang="en-US" dirty="0"/>
          </a:p>
        </p:txBody>
      </p:sp>
      <p:sp>
        <p:nvSpPr>
          <p:cNvPr id="2" name="標題 1"/>
          <p:cNvSpPr>
            <a:spLocks noGrp="1"/>
          </p:cNvSpPr>
          <p:nvPr>
            <p:ph type="title"/>
          </p:nvPr>
        </p:nvSpPr>
        <p:spPr>
          <a:xfrm>
            <a:off x="2086610" y="6351"/>
            <a:ext cx="7886700" cy="1325563"/>
          </a:xfrm>
        </p:spPr>
        <p:txBody>
          <a:bodyPr/>
          <a:lstStyle/>
          <a:p>
            <a:r>
              <a:rPr lang="en-US" altLang="zh-TW" dirty="0"/>
              <a:t>Basic Idea of GAN</a:t>
            </a:r>
            <a:endParaRPr lang="zh-TW" altLang="en-US" dirty="0"/>
          </a:p>
        </p:txBody>
      </p:sp>
      <p:sp>
        <p:nvSpPr>
          <p:cNvPr id="22" name="文字方塊 21"/>
          <p:cNvSpPr txBox="1"/>
          <p:nvPr/>
        </p:nvSpPr>
        <p:spPr>
          <a:xfrm>
            <a:off x="7139209" y="2259716"/>
            <a:ext cx="3376391" cy="70675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TW" sz="2000" dirty="0"/>
              <a:t>Larger value means real, smaller value means fake.</a:t>
            </a:r>
            <a:endParaRPr lang="en-US" altLang="zh-TW" sz="2000" dirty="0"/>
          </a:p>
        </p:txBody>
      </p:sp>
      <p:cxnSp>
        <p:nvCxnSpPr>
          <p:cNvPr id="23" name="直線接點 22"/>
          <p:cNvCxnSpPr/>
          <p:nvPr/>
        </p:nvCxnSpPr>
        <p:spPr>
          <a:xfrm>
            <a:off x="1052093" y="3211212"/>
            <a:ext cx="980615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圖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31145" y="3784944"/>
            <a:ext cx="848388" cy="848388"/>
          </a:xfrm>
          <a:prstGeom prst="rect">
            <a:avLst/>
          </a:prstGeom>
        </p:spPr>
      </p:pic>
      <p:pic>
        <p:nvPicPr>
          <p:cNvPr id="15" name="圖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889" y="3760883"/>
            <a:ext cx="879920" cy="879920"/>
          </a:xfrm>
          <a:prstGeom prst="rect">
            <a:avLst/>
          </a:prstGeom>
        </p:spPr>
      </p:pic>
      <p:pic>
        <p:nvPicPr>
          <p:cNvPr id="3" name="圖片 2"/>
          <p:cNvPicPr>
            <a:picLocks noChangeAspect="1"/>
          </p:cNvPicPr>
          <p:nvPr/>
        </p:nvPicPr>
        <p:blipFill>
          <a:blip r:embed="rId3"/>
          <a:stretch>
            <a:fillRect/>
          </a:stretch>
        </p:blipFill>
        <p:spPr>
          <a:xfrm>
            <a:off x="2357421" y="5317688"/>
            <a:ext cx="848388" cy="893040"/>
          </a:xfrm>
          <a:prstGeom prst="rect">
            <a:avLst/>
          </a:prstGeom>
        </p:spPr>
      </p:pic>
      <p:sp>
        <p:nvSpPr>
          <p:cNvPr id="25" name="矩形 24"/>
          <p:cNvSpPr/>
          <p:nvPr/>
        </p:nvSpPr>
        <p:spPr>
          <a:xfrm>
            <a:off x="3640460" y="3774765"/>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p:txBody>
      </p:sp>
      <p:sp>
        <p:nvSpPr>
          <p:cNvPr id="26" name="矩形 25"/>
          <p:cNvSpPr/>
          <p:nvPr/>
        </p:nvSpPr>
        <p:spPr>
          <a:xfrm>
            <a:off x="3613100" y="5317338"/>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p:txBody>
      </p:sp>
      <p:sp>
        <p:nvSpPr>
          <p:cNvPr id="27" name="矩形 26"/>
          <p:cNvSpPr/>
          <p:nvPr/>
        </p:nvSpPr>
        <p:spPr>
          <a:xfrm>
            <a:off x="7614184" y="3745100"/>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p:txBody>
      </p:sp>
      <p:sp>
        <p:nvSpPr>
          <p:cNvPr id="29" name="箭號: 向右 28"/>
          <p:cNvSpPr/>
          <p:nvPr/>
        </p:nvSpPr>
        <p:spPr>
          <a:xfrm>
            <a:off x="3205809" y="3965338"/>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0" name="箭號: 向右 29"/>
          <p:cNvSpPr/>
          <p:nvPr/>
        </p:nvSpPr>
        <p:spPr>
          <a:xfrm>
            <a:off x="3200764" y="549456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1" name="箭號: 向右 30"/>
          <p:cNvSpPr/>
          <p:nvPr/>
        </p:nvSpPr>
        <p:spPr>
          <a:xfrm>
            <a:off x="7193213" y="391078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箭號: 向右 32"/>
          <p:cNvSpPr/>
          <p:nvPr/>
        </p:nvSpPr>
        <p:spPr>
          <a:xfrm>
            <a:off x="5011184" y="3965338"/>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箭號: 向右 33"/>
          <p:cNvSpPr/>
          <p:nvPr/>
        </p:nvSpPr>
        <p:spPr>
          <a:xfrm>
            <a:off x="5006139" y="549456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34"/>
          <p:cNvSpPr/>
          <p:nvPr/>
        </p:nvSpPr>
        <p:spPr>
          <a:xfrm>
            <a:off x="8985255" y="3951209"/>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 name="文字方塊 3"/>
          <p:cNvSpPr txBox="1"/>
          <p:nvPr/>
        </p:nvSpPr>
        <p:spPr>
          <a:xfrm>
            <a:off x="5440528" y="3962066"/>
            <a:ext cx="873546" cy="521970"/>
          </a:xfrm>
          <a:prstGeom prst="rect">
            <a:avLst/>
          </a:prstGeom>
          <a:noFill/>
        </p:spPr>
        <p:txBody>
          <a:bodyPr wrap="square" rtlCol="0">
            <a:spAutoFit/>
          </a:bodyPr>
          <a:lstStyle/>
          <a:p>
            <a:r>
              <a:rPr lang="en-US" altLang="zh-TW" sz="2800" dirty="0">
                <a:solidFill>
                  <a:srgbClr val="FF0000"/>
                </a:solidFill>
              </a:rPr>
              <a:t>1.0</a:t>
            </a:r>
            <a:endParaRPr lang="zh-TW" altLang="en-US" sz="2800" dirty="0">
              <a:solidFill>
                <a:srgbClr val="FF0000"/>
              </a:solidFill>
            </a:endParaRPr>
          </a:p>
        </p:txBody>
      </p:sp>
      <p:sp>
        <p:nvSpPr>
          <p:cNvPr id="37" name="文字方塊 36"/>
          <p:cNvSpPr txBox="1"/>
          <p:nvPr/>
        </p:nvSpPr>
        <p:spPr>
          <a:xfrm>
            <a:off x="9443734" y="3925692"/>
            <a:ext cx="873546" cy="521970"/>
          </a:xfrm>
          <a:prstGeom prst="rect">
            <a:avLst/>
          </a:prstGeom>
          <a:noFill/>
        </p:spPr>
        <p:txBody>
          <a:bodyPr wrap="square" rtlCol="0">
            <a:spAutoFit/>
          </a:bodyPr>
          <a:lstStyle/>
          <a:p>
            <a:r>
              <a:rPr lang="en-US" altLang="zh-TW" sz="2800" dirty="0">
                <a:solidFill>
                  <a:srgbClr val="FF0000"/>
                </a:solidFill>
              </a:rPr>
              <a:t>1.0</a:t>
            </a:r>
            <a:endParaRPr lang="zh-TW" altLang="en-US" sz="2800" dirty="0">
              <a:solidFill>
                <a:srgbClr val="FF0000"/>
              </a:solidFill>
            </a:endParaRPr>
          </a:p>
        </p:txBody>
      </p:sp>
      <p:sp>
        <p:nvSpPr>
          <p:cNvPr id="38" name="文字方塊 37"/>
          <p:cNvSpPr txBox="1"/>
          <p:nvPr/>
        </p:nvSpPr>
        <p:spPr>
          <a:xfrm>
            <a:off x="5429946" y="5481803"/>
            <a:ext cx="873546" cy="521970"/>
          </a:xfrm>
          <a:prstGeom prst="rect">
            <a:avLst/>
          </a:prstGeom>
          <a:noFill/>
        </p:spPr>
        <p:txBody>
          <a:bodyPr wrap="square" rtlCol="0">
            <a:spAutoFit/>
          </a:bodyPr>
          <a:lstStyle/>
          <a:p>
            <a:r>
              <a:rPr lang="en-US" altLang="zh-TW" sz="2800" dirty="0">
                <a:solidFill>
                  <a:srgbClr val="FF0000"/>
                </a:solidFill>
              </a:rPr>
              <a:t>0.1</a:t>
            </a:r>
            <a:endParaRPr lang="zh-TW" altLang="en-US" sz="2800" dirty="0">
              <a:solidFill>
                <a:srgbClr val="FF0000"/>
              </a:solidFill>
            </a:endParaRPr>
          </a:p>
        </p:txBody>
      </p:sp>
      <p:sp>
        <p:nvSpPr>
          <p:cNvPr id="41" name="矩形 40"/>
          <p:cNvSpPr/>
          <p:nvPr/>
        </p:nvSpPr>
        <p:spPr>
          <a:xfrm>
            <a:off x="7586824" y="5373328"/>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p:txBody>
      </p:sp>
      <p:sp>
        <p:nvSpPr>
          <p:cNvPr id="42" name="箭號: 向右 41"/>
          <p:cNvSpPr/>
          <p:nvPr/>
        </p:nvSpPr>
        <p:spPr>
          <a:xfrm>
            <a:off x="7174488" y="555055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箭號: 向右 42"/>
          <p:cNvSpPr/>
          <p:nvPr/>
        </p:nvSpPr>
        <p:spPr>
          <a:xfrm>
            <a:off x="8979863" y="5550552"/>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4" name="文字方塊 43"/>
          <p:cNvSpPr txBox="1"/>
          <p:nvPr/>
        </p:nvSpPr>
        <p:spPr>
          <a:xfrm>
            <a:off x="9403670" y="5537793"/>
            <a:ext cx="873546" cy="521970"/>
          </a:xfrm>
          <a:prstGeom prst="rect">
            <a:avLst/>
          </a:prstGeom>
          <a:noFill/>
        </p:spPr>
        <p:txBody>
          <a:bodyPr wrap="square" rtlCol="0">
            <a:spAutoFit/>
          </a:bodyPr>
          <a:lstStyle/>
          <a:p>
            <a:r>
              <a:rPr lang="en-US" altLang="zh-TW" sz="2800" dirty="0">
                <a:solidFill>
                  <a:srgbClr val="FF0000"/>
                </a:solidFill>
              </a:rPr>
              <a:t>0.1</a:t>
            </a:r>
            <a:endParaRPr lang="zh-TW" altLang="en-US" sz="2800" dirty="0">
              <a:solidFill>
                <a:srgbClr val="FF0000"/>
              </a:solidFill>
            </a:endParaRPr>
          </a:p>
        </p:txBody>
      </p:sp>
      <p:pic>
        <p:nvPicPr>
          <p:cNvPr id="8" name="圖片 7"/>
          <p:cNvPicPr>
            <a:picLocks noChangeAspect="1"/>
          </p:cNvPicPr>
          <p:nvPr/>
        </p:nvPicPr>
        <p:blipFill>
          <a:blip r:embed="rId4"/>
          <a:stretch>
            <a:fillRect/>
          </a:stretch>
        </p:blipFill>
        <p:spPr>
          <a:xfrm>
            <a:off x="6314149" y="5330664"/>
            <a:ext cx="866775" cy="866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0" grpId="0"/>
      <p:bldP spid="21" grpId="0" bldLvl="0" animBg="1"/>
      <p:bldP spid="22" grpId="0" bldLvl="0" animBg="1"/>
      <p:bldP spid="25" grpId="0" bldLvl="0" animBg="1"/>
      <p:bldP spid="26" grpId="0" bldLvl="0" animBg="1"/>
      <p:bldP spid="27" grpId="0" bldLvl="0" animBg="1"/>
      <p:bldP spid="29" grpId="0" bldLvl="0" animBg="1"/>
      <p:bldP spid="30" grpId="0" bldLvl="0" animBg="1"/>
      <p:bldP spid="31" grpId="0" bldLvl="0" animBg="1"/>
      <p:bldP spid="33" grpId="0" bldLvl="0" animBg="1"/>
      <p:bldP spid="34" grpId="0" bldLvl="0" animBg="1"/>
      <p:bldP spid="35" grpId="0" bldLvl="0" animBg="1"/>
      <p:bldP spid="4" grpId="0"/>
      <p:bldP spid="37" grpId="0"/>
      <p:bldP spid="38" grpId="0"/>
      <p:bldP spid="41" grpId="0" bldLvl="0" animBg="1"/>
      <p:bldP spid="42" grpId="0" bldLvl="0" animBg="1"/>
      <p:bldP spid="43" grpId="0" bldLvl="0" animBg="1"/>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Idea of GAN</a:t>
            </a:r>
            <a:endParaRPr lang="zh-TW" altLang="en-US" dirty="0"/>
          </a:p>
        </p:txBody>
      </p:sp>
      <p:pic>
        <p:nvPicPr>
          <p:cNvPr id="3076" name="Picture 4" descr="枯葉蝶屬枯葉蝶0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26338" y="1889620"/>
            <a:ext cx="2021403" cy="13476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艷粉蝶屬艷粉蝶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9925" y="1889620"/>
            <a:ext cx="2019300" cy="13476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比比鳥」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80" y="4795175"/>
            <a:ext cx="1264260" cy="12642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眼節蝶屬青眼蛺蝶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6938" y="1889621"/>
            <a:ext cx="2071687" cy="1381124"/>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5300383" y="3237221"/>
            <a:ext cx="1190625" cy="460375"/>
          </a:xfrm>
          <a:prstGeom prst="rect">
            <a:avLst/>
          </a:prstGeom>
          <a:noFill/>
        </p:spPr>
        <p:txBody>
          <a:bodyPr wrap="square" rtlCol="0">
            <a:spAutoFit/>
          </a:bodyPr>
          <a:lstStyle/>
          <a:p>
            <a:pPr algn="ctr"/>
            <a:r>
              <a:rPr lang="en-US" altLang="zh-TW" sz="2400" dirty="0"/>
              <a:t>Brown</a:t>
            </a:r>
            <a:endParaRPr lang="zh-TW" altLang="en-US" sz="2400" dirty="0"/>
          </a:p>
        </p:txBody>
      </p:sp>
      <p:sp>
        <p:nvSpPr>
          <p:cNvPr id="12" name="文字方塊 11"/>
          <p:cNvSpPr txBox="1"/>
          <p:nvPr/>
        </p:nvSpPr>
        <p:spPr>
          <a:xfrm>
            <a:off x="8100203" y="3196721"/>
            <a:ext cx="1190625" cy="460375"/>
          </a:xfrm>
          <a:prstGeom prst="rect">
            <a:avLst/>
          </a:prstGeom>
          <a:noFill/>
        </p:spPr>
        <p:txBody>
          <a:bodyPr wrap="square" rtlCol="0">
            <a:spAutoFit/>
          </a:bodyPr>
          <a:lstStyle/>
          <a:p>
            <a:pPr algn="ctr"/>
            <a:r>
              <a:rPr lang="en-US" altLang="zh-TW" sz="2400" dirty="0"/>
              <a:t>veins</a:t>
            </a:r>
            <a:endParaRPr lang="zh-TW" altLang="en-US" sz="2400" dirty="0"/>
          </a:p>
        </p:txBody>
      </p:sp>
      <p:pic>
        <p:nvPicPr>
          <p:cNvPr id="3084" name="Picture 12" descr="相關圖片"/>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9985" y="4618345"/>
            <a:ext cx="2285587" cy="160385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比比鳥」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808" y="4618345"/>
            <a:ext cx="1617921" cy="1617921"/>
          </a:xfrm>
          <a:prstGeom prst="rect">
            <a:avLst/>
          </a:prstGeom>
          <a:noFill/>
          <a:extLst>
            <a:ext uri="{909E8E84-426E-40DD-AFC4-6F175D3DCCD1}">
              <a14:hiddenFill xmlns:a14="http://schemas.microsoft.com/office/drawing/2010/main">
                <a:solidFill>
                  <a:srgbClr val="FFFFFF"/>
                </a:solidFill>
              </a14:hiddenFill>
            </a:ext>
          </a:extLst>
        </p:spPr>
      </p:pic>
      <p:sp>
        <p:nvSpPr>
          <p:cNvPr id="8" name="語音泡泡: 圓角矩形 7"/>
          <p:cNvSpPr/>
          <p:nvPr/>
        </p:nvSpPr>
        <p:spPr>
          <a:xfrm>
            <a:off x="2238380" y="3828857"/>
            <a:ext cx="2095500" cy="78948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Butterflies are not brown</a:t>
            </a:r>
            <a:endParaRPr lang="en-US" altLang="zh-TW" sz="2000" dirty="0"/>
          </a:p>
        </p:txBody>
      </p:sp>
      <p:sp>
        <p:nvSpPr>
          <p:cNvPr id="17" name="語音泡泡: 圓角矩形 16"/>
          <p:cNvSpPr/>
          <p:nvPr/>
        </p:nvSpPr>
        <p:spPr>
          <a:xfrm>
            <a:off x="5091115" y="3828857"/>
            <a:ext cx="2095500" cy="78948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Butterflies do not have veins</a:t>
            </a:r>
            <a:endParaRPr lang="en-US" altLang="zh-TW" sz="2000" dirty="0"/>
          </a:p>
        </p:txBody>
      </p:sp>
      <p:sp>
        <p:nvSpPr>
          <p:cNvPr id="9" name="箭號: 向右 8"/>
          <p:cNvSpPr/>
          <p:nvPr/>
        </p:nvSpPr>
        <p:spPr>
          <a:xfrm>
            <a:off x="4256870" y="2229554"/>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箭號: 向右 18"/>
          <p:cNvSpPr/>
          <p:nvPr/>
        </p:nvSpPr>
        <p:spPr>
          <a:xfrm>
            <a:off x="7019118" y="2229554"/>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箭號: 向右 19"/>
          <p:cNvSpPr/>
          <p:nvPr/>
        </p:nvSpPr>
        <p:spPr>
          <a:xfrm>
            <a:off x="4055549" y="5037529"/>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箭號: 向右 20"/>
          <p:cNvSpPr/>
          <p:nvPr/>
        </p:nvSpPr>
        <p:spPr>
          <a:xfrm>
            <a:off x="6817797" y="5037529"/>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18" name="語音泡泡: 圓角矩形 17"/>
          <p:cNvSpPr/>
          <p:nvPr/>
        </p:nvSpPr>
        <p:spPr>
          <a:xfrm>
            <a:off x="7943850" y="3828857"/>
            <a:ext cx="2095500" cy="789488"/>
          </a:xfrm>
          <a:prstGeom prst="wedgeRoundRectCallout">
            <a:avLst>
              <a:gd name="adj1" fmla="val -27067"/>
              <a:gd name="adj2" fmla="val 66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t>
            </a:r>
            <a:endParaRPr lang="zh-TW" altLang="en-US" sz="2400" dirty="0"/>
          </a:p>
        </p:txBody>
      </p:sp>
      <p:sp>
        <p:nvSpPr>
          <p:cNvPr id="22" name="矩形 21"/>
          <p:cNvSpPr/>
          <p:nvPr/>
        </p:nvSpPr>
        <p:spPr>
          <a:xfrm>
            <a:off x="9160245" y="1532900"/>
            <a:ext cx="1996623" cy="8500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p:txBody>
      </p:sp>
      <p:sp>
        <p:nvSpPr>
          <p:cNvPr id="23" name="矩形 22"/>
          <p:cNvSpPr/>
          <p:nvPr/>
        </p:nvSpPr>
        <p:spPr>
          <a:xfrm>
            <a:off x="8971650" y="5385958"/>
            <a:ext cx="1999796" cy="8500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endParaRPr lang="en-US" altLang="zh-TW" sz="2400"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8" grpId="0" bldLvl="0" animBg="1"/>
      <p:bldP spid="17" grpId="0" bldLvl="0" animBg="1"/>
      <p:bldP spid="9" grpId="0" bldLvl="0" animBg="1"/>
      <p:bldP spid="19" grpId="0" bldLvl="0" animBg="1"/>
      <p:bldP spid="20" grpId="0" bldLvl="0" animBg="1"/>
      <p:bldP spid="21" grpId="0" bldLvl="0" animBg="1"/>
      <p:bldP spid="18" grpId="0" bldLvl="0" animBg="1"/>
      <p:bldP spid="22" grpId="0" bldLvl="0" animBg="1"/>
      <p:bldP spid="2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Idea of GAN</a:t>
            </a:r>
            <a:endParaRPr lang="zh-TW" altLang="en-US" dirty="0"/>
          </a:p>
        </p:txBody>
      </p:sp>
      <p:sp>
        <p:nvSpPr>
          <p:cNvPr id="4" name="矩形 3"/>
          <p:cNvSpPr/>
          <p:nvPr/>
        </p:nvSpPr>
        <p:spPr>
          <a:xfrm>
            <a:off x="1263015" y="1487805"/>
            <a:ext cx="1602105" cy="12839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endParaRPr lang="en-US" altLang="zh-TW" sz="2400" dirty="0"/>
          </a:p>
          <a:p>
            <a:pPr algn="ctr"/>
            <a:r>
              <a:rPr lang="en-US" altLang="zh-TW" sz="2400" dirty="0"/>
              <a:t>Generator</a:t>
            </a:r>
            <a:endParaRPr lang="en-US" altLang="zh-TW" sz="2400" dirty="0"/>
          </a:p>
          <a:p>
            <a:pPr algn="ctr"/>
            <a:r>
              <a:rPr lang="en-US" altLang="zh-TW" sz="2400" dirty="0"/>
              <a:t>v1</a:t>
            </a:r>
            <a:endParaRPr lang="zh-TW" altLang="en-US" sz="2400" dirty="0"/>
          </a:p>
        </p:txBody>
      </p:sp>
      <p:sp>
        <p:nvSpPr>
          <p:cNvPr id="7" name="矩形 6"/>
          <p:cNvSpPr/>
          <p:nvPr/>
        </p:nvSpPr>
        <p:spPr>
          <a:xfrm>
            <a:off x="1262857" y="4065882"/>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a:p>
            <a:pPr algn="ctr"/>
            <a:r>
              <a:rPr lang="en-US" altLang="zh-TW" sz="2400" dirty="0"/>
              <a:t>v1</a:t>
            </a:r>
            <a:endParaRPr lang="zh-TW" altLang="en-US" sz="2400" dirty="0"/>
          </a:p>
        </p:txBody>
      </p:sp>
      <p:sp>
        <p:nvSpPr>
          <p:cNvPr id="8" name="文字方塊 7"/>
          <p:cNvSpPr txBox="1"/>
          <p:nvPr/>
        </p:nvSpPr>
        <p:spPr>
          <a:xfrm>
            <a:off x="1871345" y="5963920"/>
            <a:ext cx="2092960" cy="460375"/>
          </a:xfrm>
          <a:prstGeom prst="rect">
            <a:avLst/>
          </a:prstGeom>
          <a:noFill/>
        </p:spPr>
        <p:txBody>
          <a:bodyPr wrap="square" rtlCol="0">
            <a:spAutoFit/>
          </a:bodyPr>
          <a:lstStyle/>
          <a:p>
            <a:r>
              <a:rPr lang="en-US" altLang="zh-TW" sz="2400" dirty="0"/>
              <a:t>Real images:</a:t>
            </a:r>
            <a:endParaRPr lang="zh-TW" altLang="en-US" sz="2400" dirty="0"/>
          </a:p>
        </p:txBody>
      </p:sp>
      <p:sp>
        <p:nvSpPr>
          <p:cNvPr id="17" name="矩形 16"/>
          <p:cNvSpPr/>
          <p:nvPr/>
        </p:nvSpPr>
        <p:spPr>
          <a:xfrm>
            <a:off x="4138295" y="1478280"/>
            <a:ext cx="1602740" cy="12839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endParaRPr lang="en-US" altLang="zh-TW" sz="2400" dirty="0"/>
          </a:p>
          <a:p>
            <a:pPr algn="ctr"/>
            <a:r>
              <a:rPr lang="en-US" altLang="zh-TW" sz="2400" dirty="0"/>
              <a:t>Generator</a:t>
            </a:r>
            <a:endParaRPr lang="en-US" altLang="zh-TW" sz="2400" dirty="0"/>
          </a:p>
          <a:p>
            <a:pPr algn="ctr"/>
            <a:r>
              <a:rPr lang="en-US" altLang="zh-TW" sz="2400" dirty="0"/>
              <a:t>v2</a:t>
            </a:r>
            <a:endParaRPr lang="zh-TW" altLang="en-US" sz="2400" dirty="0"/>
          </a:p>
        </p:txBody>
      </p:sp>
      <p:sp>
        <p:nvSpPr>
          <p:cNvPr id="18" name="矩形 17"/>
          <p:cNvSpPr/>
          <p:nvPr/>
        </p:nvSpPr>
        <p:spPr>
          <a:xfrm>
            <a:off x="4138593" y="4056904"/>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a:p>
            <a:pPr algn="ctr"/>
            <a:r>
              <a:rPr lang="en-US" altLang="zh-TW" sz="2400" dirty="0"/>
              <a:t>v2</a:t>
            </a:r>
            <a:endParaRPr lang="zh-TW" altLang="en-US" sz="2400" dirty="0"/>
          </a:p>
        </p:txBody>
      </p:sp>
      <p:sp>
        <p:nvSpPr>
          <p:cNvPr id="19" name="矩形 18"/>
          <p:cNvSpPr/>
          <p:nvPr/>
        </p:nvSpPr>
        <p:spPr>
          <a:xfrm>
            <a:off x="7014210" y="1464310"/>
            <a:ext cx="1611630" cy="12839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endParaRPr lang="en-US" altLang="zh-TW" sz="2400" dirty="0"/>
          </a:p>
          <a:p>
            <a:pPr algn="ctr"/>
            <a:r>
              <a:rPr lang="en-US" altLang="zh-TW" sz="2400" dirty="0"/>
              <a:t>Generator</a:t>
            </a:r>
            <a:endParaRPr lang="en-US" altLang="zh-TW" sz="2400" dirty="0"/>
          </a:p>
          <a:p>
            <a:pPr algn="ctr"/>
            <a:r>
              <a:rPr lang="en-US" altLang="zh-TW" sz="2400" dirty="0"/>
              <a:t>v3</a:t>
            </a:r>
            <a:endParaRPr lang="zh-TW" altLang="en-US" sz="2400" dirty="0"/>
          </a:p>
        </p:txBody>
      </p:sp>
      <p:sp>
        <p:nvSpPr>
          <p:cNvPr id="20" name="矩形 19"/>
          <p:cNvSpPr/>
          <p:nvPr/>
        </p:nvSpPr>
        <p:spPr>
          <a:xfrm>
            <a:off x="7014330" y="4042377"/>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a:p>
            <a:pPr algn="ctr"/>
            <a:r>
              <a:rPr lang="en-US" altLang="zh-TW" sz="2400" dirty="0"/>
              <a:t>v3</a:t>
            </a:r>
            <a:endParaRPr lang="zh-TW" altLang="en-US" sz="2400" dirty="0"/>
          </a:p>
        </p:txBody>
      </p:sp>
      <p:sp>
        <p:nvSpPr>
          <p:cNvPr id="21" name="箭號: 向右 20"/>
          <p:cNvSpPr/>
          <p:nvPr/>
        </p:nvSpPr>
        <p:spPr>
          <a:xfrm>
            <a:off x="3014071" y="4376767"/>
            <a:ext cx="890957"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箭號: 向右 21"/>
          <p:cNvSpPr/>
          <p:nvPr/>
        </p:nvSpPr>
        <p:spPr>
          <a:xfrm>
            <a:off x="5889808" y="4376767"/>
            <a:ext cx="890957"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箭號: 向右 22"/>
          <p:cNvSpPr/>
          <p:nvPr/>
        </p:nvSpPr>
        <p:spPr>
          <a:xfrm>
            <a:off x="3014071" y="1770227"/>
            <a:ext cx="890957"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箭號: 向右 23"/>
          <p:cNvSpPr/>
          <p:nvPr/>
        </p:nvSpPr>
        <p:spPr>
          <a:xfrm>
            <a:off x="5889808" y="1770227"/>
            <a:ext cx="890957"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5" name="圖片 24"/>
          <p:cNvPicPr>
            <a:picLocks noChangeAspect="1"/>
          </p:cNvPicPr>
          <p:nvPr/>
        </p:nvPicPr>
        <p:blipFill>
          <a:blip r:embed="rId1"/>
          <a:stretch>
            <a:fillRect/>
          </a:stretch>
        </p:blipFill>
        <p:spPr>
          <a:xfrm>
            <a:off x="3794864" y="3098355"/>
            <a:ext cx="2205108" cy="543725"/>
          </a:xfrm>
          <a:prstGeom prst="rect">
            <a:avLst/>
          </a:prstGeom>
        </p:spPr>
      </p:pic>
      <p:pic>
        <p:nvPicPr>
          <p:cNvPr id="26" name="圖片 25"/>
          <p:cNvPicPr>
            <a:picLocks noChangeAspect="1"/>
          </p:cNvPicPr>
          <p:nvPr/>
        </p:nvPicPr>
        <p:blipFill>
          <a:blip r:embed="rId2"/>
          <a:stretch>
            <a:fillRect/>
          </a:stretch>
        </p:blipFill>
        <p:spPr>
          <a:xfrm>
            <a:off x="912284" y="3113302"/>
            <a:ext cx="2101787" cy="517832"/>
          </a:xfrm>
          <a:prstGeom prst="rect">
            <a:avLst/>
          </a:prstGeom>
        </p:spPr>
      </p:pic>
      <p:pic>
        <p:nvPicPr>
          <p:cNvPr id="27" name="圖片 26"/>
          <p:cNvPicPr>
            <a:picLocks noChangeAspect="1"/>
          </p:cNvPicPr>
          <p:nvPr/>
        </p:nvPicPr>
        <p:blipFill>
          <a:blip r:embed="rId3"/>
          <a:stretch>
            <a:fillRect/>
          </a:stretch>
        </p:blipFill>
        <p:spPr>
          <a:xfrm>
            <a:off x="6791565" y="3201070"/>
            <a:ext cx="1963180" cy="414004"/>
          </a:xfrm>
          <a:prstGeom prst="rect">
            <a:avLst/>
          </a:prstGeom>
        </p:spPr>
      </p:pic>
      <p:cxnSp>
        <p:nvCxnSpPr>
          <p:cNvPr id="38" name="直線單箭頭接點 37"/>
          <p:cNvCxnSpPr/>
          <p:nvPr/>
        </p:nvCxnSpPr>
        <p:spPr>
          <a:xfrm flipV="1">
            <a:off x="6471875" y="5349916"/>
            <a:ext cx="1310640" cy="41869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flipV="1">
            <a:off x="2165453" y="5420344"/>
            <a:ext cx="1872354" cy="34827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flipV="1">
            <a:off x="4897418" y="5349916"/>
            <a:ext cx="279135" cy="32385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8" name="圖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5971" y="5884831"/>
            <a:ext cx="540000" cy="540000"/>
          </a:xfrm>
          <a:prstGeom prst="rect">
            <a:avLst/>
          </a:prstGeom>
        </p:spPr>
      </p:pic>
      <p:pic>
        <p:nvPicPr>
          <p:cNvPr id="30" name="圖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7807" y="5884831"/>
            <a:ext cx="540000" cy="540000"/>
          </a:xfrm>
          <a:prstGeom prst="rect">
            <a:avLst/>
          </a:prstGeom>
        </p:spPr>
      </p:pic>
      <p:pic>
        <p:nvPicPr>
          <p:cNvPr id="31" name="圖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0053" y="5884831"/>
            <a:ext cx="540000" cy="540000"/>
          </a:xfrm>
          <a:prstGeom prst="rect">
            <a:avLst/>
          </a:prstGeom>
        </p:spPr>
      </p:pic>
      <p:pic>
        <p:nvPicPr>
          <p:cNvPr id="32" name="圖片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1889" y="5884831"/>
            <a:ext cx="540000" cy="540000"/>
          </a:xfrm>
          <a:prstGeom prst="rect">
            <a:avLst/>
          </a:prstGeom>
        </p:spPr>
      </p:pic>
      <p:pic>
        <p:nvPicPr>
          <p:cNvPr id="3" name="圖片 2"/>
          <p:cNvPicPr>
            <a:picLocks noChangeAspect="1"/>
          </p:cNvPicPr>
          <p:nvPr/>
        </p:nvPicPr>
        <p:blipFill>
          <a:blip r:embed="rId8"/>
          <a:stretch>
            <a:fillRect/>
          </a:stretch>
        </p:blipFill>
        <p:spPr>
          <a:xfrm>
            <a:off x="980750" y="3134669"/>
            <a:ext cx="2081864" cy="549612"/>
          </a:xfrm>
          <a:prstGeom prst="rect">
            <a:avLst/>
          </a:prstGeom>
        </p:spPr>
      </p:pic>
      <p:cxnSp>
        <p:nvCxnSpPr>
          <p:cNvPr id="29" name="直線單箭頭接點 28"/>
          <p:cNvCxnSpPr/>
          <p:nvPr/>
        </p:nvCxnSpPr>
        <p:spPr>
          <a:xfrm flipH="1">
            <a:off x="1991314" y="2793078"/>
            <a:ext cx="0" cy="41869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959868" y="3662008"/>
            <a:ext cx="0" cy="41869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圖片 4"/>
          <p:cNvPicPr>
            <a:picLocks noChangeAspect="1"/>
          </p:cNvPicPr>
          <p:nvPr/>
        </p:nvPicPr>
        <p:blipFill>
          <a:blip r:embed="rId9"/>
          <a:stretch>
            <a:fillRect/>
          </a:stretch>
        </p:blipFill>
        <p:spPr>
          <a:xfrm>
            <a:off x="3854207" y="3154423"/>
            <a:ext cx="2071064" cy="521908"/>
          </a:xfrm>
          <a:prstGeom prst="rect">
            <a:avLst/>
          </a:prstGeom>
        </p:spPr>
      </p:pic>
      <p:cxnSp>
        <p:nvCxnSpPr>
          <p:cNvPr id="33" name="直線單箭頭接點 32"/>
          <p:cNvCxnSpPr/>
          <p:nvPr/>
        </p:nvCxnSpPr>
        <p:spPr>
          <a:xfrm flipH="1">
            <a:off x="4872847" y="2793078"/>
            <a:ext cx="0" cy="41869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4858330" y="3635002"/>
            <a:ext cx="0" cy="41869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10"/>
          <a:stretch>
            <a:fillRect/>
          </a:stretch>
        </p:blipFill>
        <p:spPr>
          <a:xfrm>
            <a:off x="6729081" y="3141233"/>
            <a:ext cx="2106868" cy="524567"/>
          </a:xfrm>
          <a:prstGeom prst="rect">
            <a:avLst/>
          </a:prstGeom>
        </p:spPr>
      </p:pic>
      <p:cxnSp>
        <p:nvCxnSpPr>
          <p:cNvPr id="34" name="直線單箭頭接點 33"/>
          <p:cNvCxnSpPr/>
          <p:nvPr/>
        </p:nvCxnSpPr>
        <p:spPr>
          <a:xfrm flipH="1">
            <a:off x="7754379" y="2793078"/>
            <a:ext cx="0" cy="41869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7769815" y="3635002"/>
            <a:ext cx="0" cy="41869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9283065" y="1899285"/>
            <a:ext cx="2695575" cy="1198880"/>
          </a:xfrm>
          <a:prstGeom prst="rect">
            <a:avLst/>
          </a:prstGeom>
          <a:noFill/>
        </p:spPr>
        <p:txBody>
          <a:bodyPr wrap="square" rtlCol="0">
            <a:spAutoFit/>
          </a:bodyPr>
          <a:lstStyle/>
          <a:p>
            <a:r>
              <a:rPr lang="en-US" altLang="zh-TW" sz="2400" dirty="0"/>
              <a:t>This is where the term</a:t>
            </a:r>
            <a:r>
              <a:rPr lang="zh-TW" altLang="en-US" sz="2400" dirty="0"/>
              <a:t> </a:t>
            </a:r>
            <a:r>
              <a:rPr lang="en-US" altLang="zh-TW" sz="2400" dirty="0"/>
              <a:t>“</a:t>
            </a:r>
            <a:r>
              <a:rPr lang="en-US" altLang="zh-TW" sz="2400" b="1" i="1" dirty="0"/>
              <a:t>adversarial</a:t>
            </a:r>
            <a:r>
              <a:rPr lang="en-US" altLang="zh-TW" sz="2400" dirty="0"/>
              <a:t>” comes from.</a:t>
            </a:r>
            <a:endParaRPr lang="zh-TW" altLang="en-US" sz="2400" dirty="0"/>
          </a:p>
        </p:txBody>
      </p:sp>
      <p:sp>
        <p:nvSpPr>
          <p:cNvPr id="9" name="文本框 8"/>
          <p:cNvSpPr txBox="1"/>
          <p:nvPr/>
        </p:nvSpPr>
        <p:spPr>
          <a:xfrm>
            <a:off x="7205980" y="5902325"/>
            <a:ext cx="4772660" cy="521970"/>
          </a:xfrm>
          <a:prstGeom prst="rect">
            <a:avLst/>
          </a:prstGeom>
          <a:noFill/>
        </p:spPr>
        <p:txBody>
          <a:bodyPr wrap="none" rtlCol="0" anchor="t">
            <a:spAutoFit/>
          </a:bodyPr>
          <a:p>
            <a:r>
              <a:rPr lang="en-US" altLang="zh-TW" sz="2800" dirty="0">
                <a:solidFill>
                  <a:srgbClr val="FF0000"/>
                </a:solidFill>
                <a:latin typeface="Microsoft JhengHei" panose="020B0604030504040204" pitchFamily="34" charset="-120"/>
                <a:ea typeface="Microsoft JhengHei" panose="020B0604030504040204" pitchFamily="34" charset="-120"/>
                <a:sym typeface="+mn-ea"/>
              </a:rPr>
              <a:t>Generator </a:t>
            </a:r>
            <a:r>
              <a:rPr lang="en-US" altLang="zh-TW" sz="2800" dirty="0" err="1">
                <a:solidFill>
                  <a:srgbClr val="FF0000"/>
                </a:solidFill>
                <a:latin typeface="Microsoft JhengHei" panose="020B0604030504040204" pitchFamily="34" charset="-120"/>
                <a:ea typeface="Microsoft JhengHei" panose="020B0604030504040204" pitchFamily="34" charset="-120"/>
                <a:sym typeface="+mn-ea"/>
              </a:rPr>
              <a:t>v.s</a:t>
            </a:r>
            <a:r>
              <a:rPr lang="en-US" altLang="zh-TW" sz="2800" dirty="0">
                <a:solidFill>
                  <a:srgbClr val="FF0000"/>
                </a:solidFill>
                <a:latin typeface="Microsoft JhengHei" panose="020B0604030504040204" pitchFamily="34" charset="-120"/>
                <a:ea typeface="Microsoft JhengHei" panose="020B0604030504040204" pitchFamily="34" charset="-120"/>
                <a:sym typeface="+mn-ea"/>
              </a:rPr>
              <a:t>. Discriminator</a:t>
            </a:r>
            <a:endParaRPr lang="en-US" altLang="zh-TW" sz="2800" dirty="0">
              <a:solidFill>
                <a:srgbClr val="FF0000"/>
              </a:solidFill>
              <a:latin typeface="Microsoft JhengHei" panose="020B0604030504040204" pitchFamily="34" charset="-120"/>
              <a:ea typeface="Microsoft JhengHei" panose="020B0604030504040204" pitchFamily="34" charset="-12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39"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200910" y="5154295"/>
            <a:ext cx="1602105" cy="861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a:p>
            <a:pPr algn="ctr"/>
            <a:r>
              <a:rPr lang="en-US" altLang="zh-TW" sz="2400" dirty="0"/>
              <a:t>v3</a:t>
            </a:r>
            <a:endParaRPr lang="zh-TW" altLang="en-US" sz="2400" dirty="0"/>
          </a:p>
        </p:txBody>
      </p:sp>
      <p:sp>
        <p:nvSpPr>
          <p:cNvPr id="12" name="矩形 11"/>
          <p:cNvSpPr/>
          <p:nvPr/>
        </p:nvSpPr>
        <p:spPr>
          <a:xfrm>
            <a:off x="2200910" y="3674745"/>
            <a:ext cx="1602105" cy="861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a:p>
            <a:pPr algn="ctr"/>
            <a:r>
              <a:rPr lang="en-US" altLang="zh-TW" sz="2400" dirty="0"/>
              <a:t>v2</a:t>
            </a:r>
            <a:endParaRPr lang="zh-TW" altLang="en-US" sz="2400" dirty="0"/>
          </a:p>
        </p:txBody>
      </p:sp>
      <p:sp>
        <p:nvSpPr>
          <p:cNvPr id="28" name="語音泡泡: 圓角矩形 27"/>
          <p:cNvSpPr/>
          <p:nvPr/>
        </p:nvSpPr>
        <p:spPr>
          <a:xfrm>
            <a:off x="4283218" y="5638288"/>
            <a:ext cx="2302299" cy="700745"/>
          </a:xfrm>
          <a:prstGeom prst="wedgeRoundRectCallout">
            <a:avLst>
              <a:gd name="adj1" fmla="val -76075"/>
              <a:gd name="adj2" fmla="val -4106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dirty="0"/>
          </a:p>
        </p:txBody>
      </p:sp>
      <p:sp>
        <p:nvSpPr>
          <p:cNvPr id="27" name="語音泡泡: 圓角矩形 26"/>
          <p:cNvSpPr/>
          <p:nvPr/>
        </p:nvSpPr>
        <p:spPr>
          <a:xfrm>
            <a:off x="4268705" y="4155025"/>
            <a:ext cx="2302299" cy="700745"/>
          </a:xfrm>
          <a:prstGeom prst="wedgeRoundRectCallout">
            <a:avLst>
              <a:gd name="adj1" fmla="val -76075"/>
              <a:gd name="adj2" fmla="val -4106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dirty="0"/>
          </a:p>
        </p:txBody>
      </p:sp>
      <p:sp>
        <p:nvSpPr>
          <p:cNvPr id="2" name="標題 1"/>
          <p:cNvSpPr>
            <a:spLocks noGrp="1"/>
          </p:cNvSpPr>
          <p:nvPr>
            <p:ph type="title"/>
          </p:nvPr>
        </p:nvSpPr>
        <p:spPr/>
        <p:txBody>
          <a:bodyPr/>
          <a:lstStyle/>
          <a:p>
            <a:r>
              <a:rPr lang="en-US" altLang="zh-TW" dirty="0"/>
              <a:t>Basic Idea of GAN</a:t>
            </a:r>
            <a:endParaRPr lang="zh-TW" altLang="en-US" dirty="0">
              <a:latin typeface="Microsoft JhengHei" panose="020B0604030504040204" pitchFamily="34" charset="-120"/>
              <a:ea typeface="Microsoft JhengHei" panose="020B0604030504040204" pitchFamily="34" charset="-120"/>
            </a:endParaRPr>
          </a:p>
        </p:txBody>
      </p:sp>
      <p:sp>
        <p:nvSpPr>
          <p:cNvPr id="7" name="矩形 6"/>
          <p:cNvSpPr/>
          <p:nvPr/>
        </p:nvSpPr>
        <p:spPr>
          <a:xfrm>
            <a:off x="6990080" y="1188720"/>
            <a:ext cx="2008505" cy="861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a:p>
            <a:pPr algn="ctr"/>
            <a:r>
              <a:rPr lang="en-US" altLang="zh-TW" sz="2400" dirty="0"/>
              <a:t>(student)</a:t>
            </a:r>
            <a:endParaRPr lang="zh-TW" altLang="en-US" sz="2400" dirty="0"/>
          </a:p>
        </p:txBody>
      </p:sp>
      <p:sp>
        <p:nvSpPr>
          <p:cNvPr id="8" name="矩形 7"/>
          <p:cNvSpPr/>
          <p:nvPr/>
        </p:nvSpPr>
        <p:spPr>
          <a:xfrm>
            <a:off x="9398000" y="1188720"/>
            <a:ext cx="2176145" cy="8610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endParaRPr lang="en-US" altLang="zh-TW" sz="2400" dirty="0"/>
          </a:p>
          <a:p>
            <a:pPr algn="ctr"/>
            <a:r>
              <a:rPr lang="en-US" altLang="zh-TW" sz="2400" dirty="0"/>
              <a:t>(teacher)</a:t>
            </a:r>
            <a:endParaRPr lang="zh-TW" altLang="en-US" sz="2400" dirty="0"/>
          </a:p>
        </p:txBody>
      </p:sp>
      <p:sp>
        <p:nvSpPr>
          <p:cNvPr id="9" name="矩形 8"/>
          <p:cNvSpPr/>
          <p:nvPr/>
        </p:nvSpPr>
        <p:spPr>
          <a:xfrm>
            <a:off x="2200910" y="2391410"/>
            <a:ext cx="1602105" cy="861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endParaRPr lang="en-US" altLang="zh-TW" sz="2400" dirty="0"/>
          </a:p>
          <a:p>
            <a:pPr algn="ctr"/>
            <a:r>
              <a:rPr lang="en-US" altLang="zh-TW" sz="2400" dirty="0"/>
              <a:t>v1</a:t>
            </a:r>
            <a:endParaRPr lang="zh-TW" altLang="en-US" sz="2400" dirty="0"/>
          </a:p>
        </p:txBody>
      </p:sp>
      <p:grpSp>
        <p:nvGrpSpPr>
          <p:cNvPr id="29" name="群組 28"/>
          <p:cNvGrpSpPr/>
          <p:nvPr/>
        </p:nvGrpSpPr>
        <p:grpSpPr>
          <a:xfrm>
            <a:off x="4268705" y="2688415"/>
            <a:ext cx="2302299" cy="700745"/>
            <a:chOff x="2926927" y="2258346"/>
            <a:chExt cx="2302299" cy="700745"/>
          </a:xfrm>
        </p:grpSpPr>
        <p:sp>
          <p:nvSpPr>
            <p:cNvPr id="25" name="語音泡泡: 圓角矩形 24"/>
            <p:cNvSpPr/>
            <p:nvPr/>
          </p:nvSpPr>
          <p:spPr>
            <a:xfrm>
              <a:off x="2926927" y="2258346"/>
              <a:ext cx="2302299" cy="700745"/>
            </a:xfrm>
            <a:prstGeom prst="wedgeRoundRectCallout">
              <a:avLst>
                <a:gd name="adj1" fmla="val -76075"/>
                <a:gd name="adj2" fmla="val -4106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dirty="0"/>
            </a:p>
          </p:txBody>
        </p:sp>
        <p:pic>
          <p:nvPicPr>
            <p:cNvPr id="10" name="圖片 9"/>
            <p:cNvPicPr>
              <a:picLocks noChangeAspect="1"/>
            </p:cNvPicPr>
            <p:nvPr/>
          </p:nvPicPr>
          <p:blipFill>
            <a:blip r:embed="rId1"/>
            <a:stretch>
              <a:fillRect/>
            </a:stretch>
          </p:blipFill>
          <p:spPr>
            <a:xfrm>
              <a:off x="3066173" y="2336909"/>
              <a:ext cx="2081864" cy="549612"/>
            </a:xfrm>
            <a:prstGeom prst="rect">
              <a:avLst/>
            </a:prstGeom>
          </p:spPr>
        </p:pic>
      </p:grpSp>
      <p:sp>
        <p:nvSpPr>
          <p:cNvPr id="11" name="矩形 10"/>
          <p:cNvSpPr/>
          <p:nvPr/>
        </p:nvSpPr>
        <p:spPr>
          <a:xfrm>
            <a:off x="7345045" y="2751455"/>
            <a:ext cx="2071370" cy="8610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endParaRPr lang="en-US" altLang="zh-TW" sz="2400" dirty="0"/>
          </a:p>
          <a:p>
            <a:pPr algn="ctr"/>
            <a:r>
              <a:rPr lang="en-US" altLang="zh-TW" sz="2400" dirty="0"/>
              <a:t>v1</a:t>
            </a:r>
            <a:endParaRPr lang="zh-TW" altLang="en-US" sz="2400" dirty="0"/>
          </a:p>
        </p:txBody>
      </p:sp>
      <p:pic>
        <p:nvPicPr>
          <p:cNvPr id="14" name="圖片 13"/>
          <p:cNvPicPr>
            <a:picLocks noChangeAspect="1"/>
          </p:cNvPicPr>
          <p:nvPr/>
        </p:nvPicPr>
        <p:blipFill>
          <a:blip r:embed="rId2"/>
          <a:stretch>
            <a:fillRect/>
          </a:stretch>
        </p:blipFill>
        <p:spPr>
          <a:xfrm>
            <a:off x="4398835" y="5743403"/>
            <a:ext cx="2071064" cy="521908"/>
          </a:xfrm>
          <a:prstGeom prst="rect">
            <a:avLst/>
          </a:prstGeom>
        </p:spPr>
      </p:pic>
      <p:grpSp>
        <p:nvGrpSpPr>
          <p:cNvPr id="21" name="群組 20"/>
          <p:cNvGrpSpPr/>
          <p:nvPr/>
        </p:nvGrpSpPr>
        <p:grpSpPr>
          <a:xfrm>
            <a:off x="9490552" y="2059005"/>
            <a:ext cx="2162335" cy="554490"/>
            <a:chOff x="3798412" y="6111526"/>
            <a:chExt cx="2162335" cy="554490"/>
          </a:xfrm>
        </p:grpSpPr>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18" name="圖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19" name="圖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20" name="圖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sp>
        <p:nvSpPr>
          <p:cNvPr id="22" name="矩形 21"/>
          <p:cNvSpPr/>
          <p:nvPr/>
        </p:nvSpPr>
        <p:spPr>
          <a:xfrm>
            <a:off x="7345045" y="4434840"/>
            <a:ext cx="2128520" cy="8610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Discriminator</a:t>
            </a:r>
            <a:endParaRPr lang="en-US" altLang="zh-TW" sz="2400" dirty="0"/>
          </a:p>
          <a:p>
            <a:pPr algn="ctr"/>
            <a:r>
              <a:rPr lang="en-US" altLang="zh-TW" sz="2400" dirty="0"/>
              <a:t>v2</a:t>
            </a:r>
            <a:endParaRPr lang="zh-TW" altLang="en-US" sz="2400" dirty="0"/>
          </a:p>
        </p:txBody>
      </p:sp>
      <p:sp>
        <p:nvSpPr>
          <p:cNvPr id="23" name="語音泡泡: 圓角矩形 22"/>
          <p:cNvSpPr/>
          <p:nvPr/>
        </p:nvSpPr>
        <p:spPr>
          <a:xfrm>
            <a:off x="4825208" y="3507376"/>
            <a:ext cx="2348344" cy="553683"/>
          </a:xfrm>
          <a:prstGeom prst="wedgeRoundRectCallout">
            <a:avLst>
              <a:gd name="adj1" fmla="val 61988"/>
              <a:gd name="adj2" fmla="val -1026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zh-TW" sz="2400" dirty="0">
                <a:latin typeface="楷体" panose="02010609060101010101" charset="-122"/>
                <a:ea typeface="楷体" panose="02010609060101010101" charset="-122"/>
              </a:rPr>
              <a:t>没有两个圈</a:t>
            </a:r>
            <a:endParaRPr lang="zh-CN" altLang="zh-TW" sz="2400" dirty="0">
              <a:latin typeface="楷体" panose="02010609060101010101" charset="-122"/>
              <a:ea typeface="楷体" panose="02010609060101010101" charset="-122"/>
            </a:endParaRPr>
          </a:p>
        </p:txBody>
      </p:sp>
      <p:sp>
        <p:nvSpPr>
          <p:cNvPr id="24" name="語音泡泡: 圓角矩形 23"/>
          <p:cNvSpPr/>
          <p:nvPr/>
        </p:nvSpPr>
        <p:spPr>
          <a:xfrm>
            <a:off x="4825208" y="4971609"/>
            <a:ext cx="2348344" cy="553683"/>
          </a:xfrm>
          <a:prstGeom prst="wedgeRoundRectCallout">
            <a:avLst>
              <a:gd name="adj1" fmla="val 61988"/>
              <a:gd name="adj2" fmla="val -1026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zh-TW" sz="2400" dirty="0">
                <a:latin typeface="楷体" panose="02010609060101010101" charset="-122"/>
                <a:ea typeface="楷体" panose="02010609060101010101" charset="-122"/>
              </a:rPr>
              <a:t>没有彩色</a:t>
            </a:r>
            <a:endParaRPr lang="zh-CN" altLang="zh-TW" sz="2400" dirty="0">
              <a:latin typeface="楷体" panose="02010609060101010101" charset="-122"/>
              <a:ea typeface="楷体" panose="02010609060101010101" charset="-122"/>
            </a:endParaRPr>
          </a:p>
        </p:txBody>
      </p:sp>
      <p:pic>
        <p:nvPicPr>
          <p:cNvPr id="30" name="圖片 29"/>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418751" y="4249748"/>
            <a:ext cx="2071064" cy="5219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2" grpId="0" bldLvl="0" animBg="1"/>
      <p:bldP spid="28" grpId="0" bldLvl="0" animBg="1"/>
      <p:bldP spid="27" grpId="0" bldLvl="0" animBg="1"/>
      <p:bldP spid="9" grpId="0" bldLvl="0" animBg="1"/>
      <p:bldP spid="11" grpId="0" bldLvl="0" animBg="1"/>
      <p:bldP spid="22" grpId="0" bldLvl="0" animBg="1"/>
      <p:bldP spid="23" grpId="0" bldLvl="0" animBg="1"/>
      <p:bldP spid="2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44575" y="1184275"/>
            <a:ext cx="9984740" cy="6073140"/>
          </a:xfrm>
        </p:spPr>
        <p:txBody>
          <a:bodyPr/>
          <a:lstStyle/>
          <a:p>
            <a:r>
              <a:rPr lang="en-US" altLang="zh-TW" sz="2800" dirty="0"/>
              <a:t>Initialize generator and discriminator</a:t>
            </a:r>
            <a:endParaRPr lang="en-US" altLang="zh-TW" sz="2800" dirty="0"/>
          </a:p>
          <a:p>
            <a:r>
              <a:rPr lang="en-US" altLang="zh-TW" sz="2800" dirty="0"/>
              <a:t>In each training iteration:</a:t>
            </a:r>
            <a:endParaRPr lang="en-US" altLang="zh-TW" sz="2800" dirty="0"/>
          </a:p>
          <a:p>
            <a:endParaRPr lang="en-US" altLang="zh-TW" sz="2800" dirty="0"/>
          </a:p>
        </p:txBody>
      </p:sp>
      <p:grpSp>
        <p:nvGrpSpPr>
          <p:cNvPr id="7" name="群組 6"/>
          <p:cNvGrpSpPr/>
          <p:nvPr/>
        </p:nvGrpSpPr>
        <p:grpSpPr>
          <a:xfrm>
            <a:off x="9330633" y="1259936"/>
            <a:ext cx="1698796" cy="557753"/>
            <a:chOff x="5084896" y="679363"/>
            <a:chExt cx="1698796" cy="557753"/>
          </a:xfrm>
        </p:grpSpPr>
        <p:sp>
          <p:nvSpPr>
            <p:cNvPr id="4" name="矩形 3"/>
            <p:cNvSpPr/>
            <p:nvPr/>
          </p:nvSpPr>
          <p:spPr>
            <a:xfrm>
              <a:off x="6000318" y="679363"/>
              <a:ext cx="783374" cy="5513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a:t>
              </a:r>
              <a:endParaRPr lang="en-US" altLang="zh-TW" sz="2400" dirty="0"/>
            </a:p>
          </p:txBody>
        </p:sp>
        <p:sp>
          <p:nvSpPr>
            <p:cNvPr id="5" name="矩形 4"/>
            <p:cNvSpPr/>
            <p:nvPr/>
          </p:nvSpPr>
          <p:spPr>
            <a:xfrm>
              <a:off x="5084896" y="679363"/>
              <a:ext cx="773176" cy="557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a:t>
              </a:r>
              <a:endParaRPr lang="en-US" altLang="zh-TW" sz="2400" dirty="0"/>
            </a:p>
          </p:txBody>
        </p:sp>
      </p:grpSp>
      <p:sp>
        <p:nvSpPr>
          <p:cNvPr id="9" name="文字方塊 8"/>
          <p:cNvSpPr txBox="1"/>
          <p:nvPr/>
        </p:nvSpPr>
        <p:spPr>
          <a:xfrm>
            <a:off x="4288536" y="3024152"/>
            <a:ext cx="1121240" cy="398780"/>
          </a:xfrm>
          <a:prstGeom prst="rect">
            <a:avLst/>
          </a:prstGeom>
          <a:noFill/>
        </p:spPr>
        <p:txBody>
          <a:bodyPr wrap="square" rtlCol="0">
            <a:spAutoFit/>
          </a:bodyPr>
          <a:lstStyle/>
          <a:p>
            <a:r>
              <a:rPr lang="en-US" altLang="zh-TW" sz="2000" dirty="0"/>
              <a:t>sample</a:t>
            </a:r>
            <a:endParaRPr lang="en-US" altLang="zh-TW" sz="2000" dirty="0"/>
          </a:p>
        </p:txBody>
      </p:sp>
      <p:sp>
        <p:nvSpPr>
          <p:cNvPr id="10" name="文字方塊 9"/>
          <p:cNvSpPr txBox="1"/>
          <p:nvPr/>
        </p:nvSpPr>
        <p:spPr>
          <a:xfrm>
            <a:off x="3639938" y="3933802"/>
            <a:ext cx="2133600" cy="706755"/>
          </a:xfrm>
          <a:prstGeom prst="rect">
            <a:avLst/>
          </a:prstGeom>
          <a:noFill/>
        </p:spPr>
        <p:txBody>
          <a:bodyPr wrap="square" rtlCol="0">
            <a:spAutoFit/>
          </a:bodyPr>
          <a:lstStyle/>
          <a:p>
            <a:pPr algn="r"/>
            <a:r>
              <a:rPr lang="en-US" altLang="zh-TW" sz="2000" dirty="0"/>
              <a:t>generated objects</a:t>
            </a:r>
            <a:endParaRPr lang="en-US" altLang="zh-TW" sz="2000" dirty="0"/>
          </a:p>
        </p:txBody>
      </p:sp>
      <p:pic>
        <p:nvPicPr>
          <p:cNvPr id="11" name="圖片 10"/>
          <p:cNvPicPr>
            <a:picLocks noChangeAspect="1"/>
          </p:cNvPicPr>
          <p:nvPr/>
        </p:nvPicPr>
        <p:blipFill>
          <a:blip r:embed="rId1"/>
          <a:stretch>
            <a:fillRect/>
          </a:stretch>
        </p:blipFill>
        <p:spPr>
          <a:xfrm>
            <a:off x="5773538" y="3960772"/>
            <a:ext cx="2851417" cy="718557"/>
          </a:xfrm>
          <a:prstGeom prst="rect">
            <a:avLst/>
          </a:prstGeom>
        </p:spPr>
      </p:pic>
      <p:grpSp>
        <p:nvGrpSpPr>
          <p:cNvPr id="12" name="群組 11"/>
          <p:cNvGrpSpPr/>
          <p:nvPr/>
        </p:nvGrpSpPr>
        <p:grpSpPr>
          <a:xfrm>
            <a:off x="5773538" y="3129775"/>
            <a:ext cx="2851417" cy="731192"/>
            <a:chOff x="3798412" y="6111526"/>
            <a:chExt cx="2162335" cy="554490"/>
          </a:xfrm>
        </p:grpSpPr>
        <p:pic>
          <p:nvPicPr>
            <p:cNvPr id="13" name="圖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14" name="圖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15" name="圖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16" name="圖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sp>
        <p:nvSpPr>
          <p:cNvPr id="17" name="矩形 16"/>
          <p:cNvSpPr/>
          <p:nvPr/>
        </p:nvSpPr>
        <p:spPr>
          <a:xfrm>
            <a:off x="6767965" y="5022982"/>
            <a:ext cx="972909" cy="701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a:t>
            </a:r>
            <a:endParaRPr lang="en-US" altLang="zh-TW" sz="2400" dirty="0"/>
          </a:p>
        </p:txBody>
      </p:sp>
      <p:sp>
        <p:nvSpPr>
          <p:cNvPr id="19" name="文字方塊 18"/>
          <p:cNvSpPr txBox="1"/>
          <p:nvPr/>
        </p:nvSpPr>
        <p:spPr>
          <a:xfrm>
            <a:off x="584138" y="240821"/>
            <a:ext cx="3924272" cy="583565"/>
          </a:xfrm>
          <a:prstGeom prst="rect">
            <a:avLst/>
          </a:prstGeom>
          <a:noFill/>
        </p:spPr>
        <p:txBody>
          <a:bodyPr wrap="square" rtlCol="0">
            <a:spAutoFit/>
          </a:bodyPr>
          <a:lstStyle/>
          <a:p>
            <a:r>
              <a:rPr lang="en-US" altLang="zh-TW" sz="3200" b="1" i="1" u="sng" dirty="0"/>
              <a:t>Algorithm</a:t>
            </a:r>
            <a:endParaRPr lang="zh-TW" altLang="en-US" sz="3200" b="1" i="1" u="sng" dirty="0"/>
          </a:p>
        </p:txBody>
      </p:sp>
      <p:sp>
        <p:nvSpPr>
          <p:cNvPr id="22" name="矩形 21"/>
          <p:cNvSpPr/>
          <p:nvPr/>
        </p:nvSpPr>
        <p:spPr>
          <a:xfrm>
            <a:off x="9080143" y="3701670"/>
            <a:ext cx="783374" cy="5513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a:t>
            </a:r>
            <a:endParaRPr lang="en-US" altLang="zh-TW" sz="2400" dirty="0"/>
          </a:p>
        </p:txBody>
      </p:sp>
      <p:sp>
        <p:nvSpPr>
          <p:cNvPr id="23" name="文字方塊 22"/>
          <p:cNvSpPr txBox="1"/>
          <p:nvPr/>
        </p:nvSpPr>
        <p:spPr>
          <a:xfrm>
            <a:off x="8910020" y="3216936"/>
            <a:ext cx="1123620" cy="398780"/>
          </a:xfrm>
          <a:prstGeom prst="rect">
            <a:avLst/>
          </a:prstGeom>
          <a:noFill/>
        </p:spPr>
        <p:txBody>
          <a:bodyPr wrap="square" rtlCol="0">
            <a:spAutoFit/>
          </a:bodyPr>
          <a:lstStyle/>
          <a:p>
            <a:pPr algn="ctr"/>
            <a:r>
              <a:rPr lang="en-US" altLang="zh-TW" sz="2000" dirty="0">
                <a:solidFill>
                  <a:srgbClr val="FF0000"/>
                </a:solidFill>
              </a:rPr>
              <a:t>Update</a:t>
            </a:r>
            <a:endParaRPr lang="en-US" altLang="zh-TW" sz="2000" dirty="0">
              <a:solidFill>
                <a:srgbClr val="FF0000"/>
              </a:solidFill>
            </a:endParaRPr>
          </a:p>
        </p:txBody>
      </p:sp>
      <p:cxnSp>
        <p:nvCxnSpPr>
          <p:cNvPr id="29" name="直線單箭頭接點 28"/>
          <p:cNvCxnSpPr>
            <a:endCxn id="17" idx="1"/>
          </p:cNvCxnSpPr>
          <p:nvPr/>
        </p:nvCxnSpPr>
        <p:spPr>
          <a:xfrm flipV="1">
            <a:off x="6345926" y="5298335"/>
            <a:ext cx="422039" cy="11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rot="5400000">
            <a:off x="4590487" y="5235737"/>
            <a:ext cx="905437" cy="2988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vector</a:t>
            </a:r>
            <a:endParaRPr lang="zh-TW" altLang="en-US" dirty="0"/>
          </a:p>
        </p:txBody>
      </p:sp>
      <p:sp>
        <p:nvSpPr>
          <p:cNvPr id="31" name="矩形 30"/>
          <p:cNvSpPr/>
          <p:nvPr/>
        </p:nvSpPr>
        <p:spPr>
          <a:xfrm rot="5400000">
            <a:off x="4974924" y="5235737"/>
            <a:ext cx="905437" cy="298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vector</a:t>
            </a:r>
            <a:endParaRPr lang="zh-TW" altLang="en-US" dirty="0"/>
          </a:p>
        </p:txBody>
      </p:sp>
      <p:sp>
        <p:nvSpPr>
          <p:cNvPr id="32" name="矩形 31"/>
          <p:cNvSpPr/>
          <p:nvPr/>
        </p:nvSpPr>
        <p:spPr>
          <a:xfrm rot="5400000">
            <a:off x="5359361" y="5235737"/>
            <a:ext cx="905437" cy="29882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a:t>vector</a:t>
            </a:r>
            <a:endParaRPr lang="zh-TW" altLang="en-US" dirty="0"/>
          </a:p>
        </p:txBody>
      </p:sp>
      <p:sp>
        <p:nvSpPr>
          <p:cNvPr id="33" name="矩形 32"/>
          <p:cNvSpPr/>
          <p:nvPr/>
        </p:nvSpPr>
        <p:spPr>
          <a:xfrm rot="5400000">
            <a:off x="5743797" y="5235737"/>
            <a:ext cx="905437" cy="29882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dirty="0"/>
              <a:t>vector</a:t>
            </a:r>
            <a:endParaRPr lang="zh-TW" altLang="en-US" dirty="0"/>
          </a:p>
        </p:txBody>
      </p:sp>
      <p:cxnSp>
        <p:nvCxnSpPr>
          <p:cNvPr id="34" name="直線單箭頭接點 33"/>
          <p:cNvCxnSpPr/>
          <p:nvPr/>
        </p:nvCxnSpPr>
        <p:spPr>
          <a:xfrm flipH="1" flipV="1">
            <a:off x="6121944" y="4679329"/>
            <a:ext cx="1151350" cy="3384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17" idx="0"/>
          </p:cNvCxnSpPr>
          <p:nvPr/>
        </p:nvCxnSpPr>
        <p:spPr>
          <a:xfrm flipH="1" flipV="1">
            <a:off x="6898453" y="4562007"/>
            <a:ext cx="355967" cy="38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17" idx="0"/>
          </p:cNvCxnSpPr>
          <p:nvPr/>
        </p:nvCxnSpPr>
        <p:spPr>
          <a:xfrm flipV="1">
            <a:off x="7254420" y="4562007"/>
            <a:ext cx="300744" cy="38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7" idx="0"/>
          </p:cNvCxnSpPr>
          <p:nvPr/>
        </p:nvCxnSpPr>
        <p:spPr>
          <a:xfrm flipV="1">
            <a:off x="7254420" y="4622872"/>
            <a:ext cx="996493" cy="3245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8223600" y="4227992"/>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0</a:t>
            </a:r>
            <a:endParaRPr lang="zh-TW" altLang="en-US" sz="2400" b="1" dirty="0"/>
          </a:p>
        </p:txBody>
      </p:sp>
      <p:sp>
        <p:nvSpPr>
          <p:cNvPr id="46" name="矩形 45"/>
          <p:cNvSpPr/>
          <p:nvPr/>
        </p:nvSpPr>
        <p:spPr>
          <a:xfrm>
            <a:off x="7555164" y="4227992"/>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0</a:t>
            </a:r>
            <a:endParaRPr lang="zh-TW" altLang="en-US" sz="2400" b="1" dirty="0"/>
          </a:p>
        </p:txBody>
      </p:sp>
      <p:sp>
        <p:nvSpPr>
          <p:cNvPr id="47" name="矩形 46"/>
          <p:cNvSpPr/>
          <p:nvPr/>
        </p:nvSpPr>
        <p:spPr>
          <a:xfrm>
            <a:off x="6823448" y="4227992"/>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0</a:t>
            </a:r>
            <a:endParaRPr lang="zh-TW" altLang="en-US" sz="2400" b="1" dirty="0"/>
          </a:p>
        </p:txBody>
      </p:sp>
      <p:sp>
        <p:nvSpPr>
          <p:cNvPr id="48" name="矩形 47"/>
          <p:cNvSpPr/>
          <p:nvPr/>
        </p:nvSpPr>
        <p:spPr>
          <a:xfrm>
            <a:off x="6121944" y="4227992"/>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0</a:t>
            </a:r>
            <a:endParaRPr lang="zh-TW" altLang="en-US" sz="2400" b="1" dirty="0"/>
          </a:p>
        </p:txBody>
      </p:sp>
      <p:sp>
        <p:nvSpPr>
          <p:cNvPr id="49" name="矩形 48"/>
          <p:cNvSpPr/>
          <p:nvPr/>
        </p:nvSpPr>
        <p:spPr>
          <a:xfrm>
            <a:off x="8256710" y="3426433"/>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50" name="矩形 49"/>
          <p:cNvSpPr/>
          <p:nvPr/>
        </p:nvSpPr>
        <p:spPr>
          <a:xfrm>
            <a:off x="7588274" y="3426433"/>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51" name="矩形 50"/>
          <p:cNvSpPr/>
          <p:nvPr/>
        </p:nvSpPr>
        <p:spPr>
          <a:xfrm>
            <a:off x="6856558" y="3426433"/>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52" name="矩形 51"/>
          <p:cNvSpPr/>
          <p:nvPr/>
        </p:nvSpPr>
        <p:spPr>
          <a:xfrm>
            <a:off x="6155054" y="3426433"/>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58" name="文字方塊 57"/>
          <p:cNvSpPr txBox="1"/>
          <p:nvPr/>
        </p:nvSpPr>
        <p:spPr>
          <a:xfrm>
            <a:off x="3422349" y="4990558"/>
            <a:ext cx="1518653" cy="706755"/>
          </a:xfrm>
          <a:prstGeom prst="rect">
            <a:avLst/>
          </a:prstGeom>
          <a:noFill/>
        </p:spPr>
        <p:txBody>
          <a:bodyPr wrap="square" rtlCol="0">
            <a:spAutoFit/>
          </a:bodyPr>
          <a:lstStyle/>
          <a:p>
            <a:pPr algn="ctr"/>
            <a:r>
              <a:rPr lang="en-US" altLang="zh-TW" sz="2000" dirty="0"/>
              <a:t>randomly sampled</a:t>
            </a:r>
            <a:endParaRPr lang="en-US" altLang="zh-TW" sz="2000" dirty="0"/>
          </a:p>
        </p:txBody>
      </p:sp>
      <p:sp>
        <p:nvSpPr>
          <p:cNvPr id="2" name="文字方塊 1"/>
          <p:cNvSpPr txBox="1"/>
          <p:nvPr/>
        </p:nvSpPr>
        <p:spPr>
          <a:xfrm>
            <a:off x="2225156" y="4131340"/>
            <a:ext cx="1733550" cy="398780"/>
          </a:xfrm>
          <a:prstGeom prst="rect">
            <a:avLst/>
          </a:prstGeom>
          <a:noFill/>
        </p:spPr>
        <p:txBody>
          <a:bodyPr wrap="square" rtlCol="0">
            <a:spAutoFit/>
          </a:bodyPr>
          <a:lstStyle/>
          <a:p>
            <a:pPr algn="ctr"/>
            <a:r>
              <a:rPr lang="en-US" altLang="zh-TW" sz="2000" dirty="0"/>
              <a:t>Database</a:t>
            </a:r>
            <a:endParaRPr lang="en-US" altLang="zh-TW" sz="2000" dirty="0"/>
          </a:p>
        </p:txBody>
      </p:sp>
      <p:grpSp>
        <p:nvGrpSpPr>
          <p:cNvPr id="59" name="群組 58"/>
          <p:cNvGrpSpPr/>
          <p:nvPr/>
        </p:nvGrpSpPr>
        <p:grpSpPr>
          <a:xfrm>
            <a:off x="2198370" y="2886953"/>
            <a:ext cx="1751174" cy="1307774"/>
            <a:chOff x="644126" y="4258170"/>
            <a:chExt cx="3652768" cy="2387400"/>
          </a:xfrm>
        </p:grpSpPr>
        <p:pic>
          <p:nvPicPr>
            <p:cNvPr id="60" name="圖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2494" y="5112971"/>
              <a:ext cx="914400" cy="914400"/>
            </a:xfrm>
            <a:prstGeom prst="rect">
              <a:avLst/>
            </a:prstGeom>
          </p:spPr>
        </p:pic>
        <p:pic>
          <p:nvPicPr>
            <p:cNvPr id="70" name="圖片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5869" y="4258170"/>
              <a:ext cx="914400" cy="914400"/>
            </a:xfrm>
            <a:prstGeom prst="rect">
              <a:avLst/>
            </a:prstGeom>
          </p:spPr>
        </p:pic>
        <p:pic>
          <p:nvPicPr>
            <p:cNvPr id="71" name="圖片 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681" y="4287858"/>
              <a:ext cx="914400" cy="914400"/>
            </a:xfrm>
            <a:prstGeom prst="rect">
              <a:avLst/>
            </a:prstGeom>
          </p:spPr>
        </p:pic>
        <p:pic>
          <p:nvPicPr>
            <p:cNvPr id="72" name="圖片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676" y="4749170"/>
              <a:ext cx="914400" cy="914400"/>
            </a:xfrm>
            <a:prstGeom prst="rect">
              <a:avLst/>
            </a:prstGeom>
          </p:spPr>
        </p:pic>
        <p:pic>
          <p:nvPicPr>
            <p:cNvPr id="76" name="圖片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2888" y="5731170"/>
              <a:ext cx="914400" cy="914400"/>
            </a:xfrm>
            <a:prstGeom prst="rect">
              <a:avLst/>
            </a:prstGeom>
          </p:spPr>
        </p:pic>
        <p:pic>
          <p:nvPicPr>
            <p:cNvPr id="77" name="圖片 7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6386" y="5187858"/>
              <a:ext cx="914400" cy="914400"/>
            </a:xfrm>
            <a:prstGeom prst="rect">
              <a:avLst/>
            </a:prstGeom>
          </p:spPr>
        </p:pic>
        <p:pic>
          <p:nvPicPr>
            <p:cNvPr id="78" name="圖片 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8678" y="4749170"/>
              <a:ext cx="914400" cy="914400"/>
            </a:xfrm>
            <a:prstGeom prst="rect">
              <a:avLst/>
            </a:prstGeom>
          </p:spPr>
        </p:pic>
        <p:pic>
          <p:nvPicPr>
            <p:cNvPr id="79" name="圖片 7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9580" y="5731170"/>
              <a:ext cx="914400" cy="914400"/>
            </a:xfrm>
            <a:prstGeom prst="rect">
              <a:avLst/>
            </a:prstGeom>
          </p:spPr>
        </p:pic>
        <p:pic>
          <p:nvPicPr>
            <p:cNvPr id="81" name="圖片 8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6182" y="5390058"/>
              <a:ext cx="914400" cy="914400"/>
            </a:xfrm>
            <a:prstGeom prst="rect">
              <a:avLst/>
            </a:prstGeom>
          </p:spPr>
        </p:pic>
        <p:pic>
          <p:nvPicPr>
            <p:cNvPr id="82" name="圖片 8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56869" y="4524714"/>
              <a:ext cx="914400" cy="914400"/>
            </a:xfrm>
            <a:prstGeom prst="rect">
              <a:avLst/>
            </a:prstGeom>
          </p:spPr>
        </p:pic>
        <p:pic>
          <p:nvPicPr>
            <p:cNvPr id="83" name="圖片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26" y="5731170"/>
              <a:ext cx="914400" cy="914400"/>
            </a:xfrm>
            <a:prstGeom prst="rect">
              <a:avLst/>
            </a:prstGeom>
          </p:spPr>
        </p:pic>
      </p:grpSp>
      <p:sp>
        <p:nvSpPr>
          <p:cNvPr id="6" name="箭號: 向右 5"/>
          <p:cNvSpPr/>
          <p:nvPr/>
        </p:nvSpPr>
        <p:spPr>
          <a:xfrm>
            <a:off x="4034152" y="3363606"/>
            <a:ext cx="1665714" cy="3302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文字方塊 7"/>
          <p:cNvSpPr txBox="1"/>
          <p:nvPr/>
        </p:nvSpPr>
        <p:spPr>
          <a:xfrm>
            <a:off x="1651185" y="2213845"/>
            <a:ext cx="8453120" cy="460375"/>
          </a:xfrm>
          <a:prstGeom prst="rect">
            <a:avLst/>
          </a:prstGeom>
          <a:noFill/>
        </p:spPr>
        <p:txBody>
          <a:bodyPr wrap="square" rtlCol="0">
            <a:spAutoFit/>
          </a:bodyPr>
          <a:lstStyle/>
          <a:p>
            <a:r>
              <a:rPr lang="en-US" altLang="zh-TW" sz="2400" b="1" i="1" u="sng" dirty="0"/>
              <a:t>Step 1</a:t>
            </a:r>
            <a:r>
              <a:rPr lang="en-US" altLang="zh-TW" sz="2400" dirty="0"/>
              <a:t>: Fix generator G, and update discriminator D</a:t>
            </a:r>
            <a:endParaRPr lang="en-US" altLang="zh-TW" sz="2400" dirty="0"/>
          </a:p>
        </p:txBody>
      </p:sp>
      <p:sp>
        <p:nvSpPr>
          <p:cNvPr id="84" name="文字方塊 83"/>
          <p:cNvSpPr txBox="1"/>
          <p:nvPr/>
        </p:nvSpPr>
        <p:spPr>
          <a:xfrm>
            <a:off x="1956622" y="5958608"/>
            <a:ext cx="8346435" cy="829945"/>
          </a:xfrm>
          <a:prstGeom prst="rect">
            <a:avLst/>
          </a:prstGeom>
          <a:noFill/>
        </p:spPr>
        <p:txBody>
          <a:bodyPr wrap="square" rtlCol="0">
            <a:spAutoFit/>
          </a:bodyPr>
          <a:lstStyle/>
          <a:p>
            <a:r>
              <a:rPr lang="en-US" altLang="zh-TW" sz="2400" dirty="0"/>
              <a:t>Discriminator learns to assign high scores to real objects and low scores to generated objects.</a:t>
            </a:r>
            <a:endParaRPr lang="en-US" altLang="zh-TW" sz="2400" dirty="0"/>
          </a:p>
        </p:txBody>
      </p:sp>
      <p:sp>
        <p:nvSpPr>
          <p:cNvPr id="85" name="文字方塊 84"/>
          <p:cNvSpPr txBox="1"/>
          <p:nvPr/>
        </p:nvSpPr>
        <p:spPr>
          <a:xfrm>
            <a:off x="7462492" y="5158748"/>
            <a:ext cx="1123620" cy="460375"/>
          </a:xfrm>
          <a:prstGeom prst="rect">
            <a:avLst/>
          </a:prstGeom>
          <a:noFill/>
        </p:spPr>
        <p:txBody>
          <a:bodyPr wrap="square" rtlCol="0">
            <a:spAutoFit/>
          </a:bodyPr>
          <a:lstStyle/>
          <a:p>
            <a:pPr algn="ctr"/>
            <a:r>
              <a:rPr lang="en-US" altLang="zh-TW" sz="2400" dirty="0">
                <a:solidFill>
                  <a:srgbClr val="FF0000"/>
                </a:solidFill>
              </a:rPr>
              <a:t>Fix</a:t>
            </a:r>
            <a:endParaRPr lang="zh-TW"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bldLvl="0" animBg="1"/>
      <p:bldP spid="22" grpId="0" bldLvl="0" animBg="1"/>
      <p:bldP spid="23" grpId="0"/>
      <p:bldP spid="30" grpId="0" bldLvl="0" animBg="1"/>
      <p:bldP spid="31" grpId="0" bldLvl="0" animBg="1"/>
      <p:bldP spid="32" grpId="0" bldLvl="0" animBg="1"/>
      <p:bldP spid="33" grpId="0" bldLvl="0" animBg="1"/>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8" grpId="0"/>
      <p:bldP spid="2" grpId="0"/>
      <p:bldP spid="6" grpId="0" bldLvl="0" animBg="1"/>
      <p:bldP spid="8" grpId="0"/>
      <p:bldP spid="84" grpId="0"/>
      <p:bldP spid="8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93445" y="1260475"/>
            <a:ext cx="10153650" cy="6073140"/>
          </a:xfrm>
        </p:spPr>
        <p:txBody>
          <a:bodyPr/>
          <a:lstStyle/>
          <a:p>
            <a:r>
              <a:rPr lang="en-US" altLang="zh-TW" sz="2800" dirty="0"/>
              <a:t>Initialize generator and discriminator</a:t>
            </a:r>
            <a:endParaRPr lang="en-US" altLang="zh-TW" sz="2800" dirty="0"/>
          </a:p>
          <a:p>
            <a:r>
              <a:rPr lang="en-US" altLang="zh-TW" sz="2800" dirty="0"/>
              <a:t>In each training iteration:</a:t>
            </a:r>
            <a:endParaRPr lang="en-US" altLang="zh-TW" sz="2800" dirty="0"/>
          </a:p>
          <a:p>
            <a:endParaRPr lang="en-US" altLang="zh-TW" sz="2800" dirty="0"/>
          </a:p>
        </p:txBody>
      </p:sp>
      <p:grpSp>
        <p:nvGrpSpPr>
          <p:cNvPr id="7" name="群組 6"/>
          <p:cNvGrpSpPr/>
          <p:nvPr/>
        </p:nvGrpSpPr>
        <p:grpSpPr>
          <a:xfrm>
            <a:off x="9210618" y="1331691"/>
            <a:ext cx="1698796" cy="557753"/>
            <a:chOff x="5084896" y="679363"/>
            <a:chExt cx="1698796" cy="557753"/>
          </a:xfrm>
        </p:grpSpPr>
        <p:sp>
          <p:nvSpPr>
            <p:cNvPr id="4" name="矩形 3"/>
            <p:cNvSpPr/>
            <p:nvPr/>
          </p:nvSpPr>
          <p:spPr>
            <a:xfrm>
              <a:off x="6000318" y="679363"/>
              <a:ext cx="783374" cy="5513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a:t>
              </a:r>
              <a:endParaRPr lang="en-US" altLang="zh-TW" sz="2400" dirty="0"/>
            </a:p>
          </p:txBody>
        </p:sp>
        <p:sp>
          <p:nvSpPr>
            <p:cNvPr id="5" name="矩形 4"/>
            <p:cNvSpPr/>
            <p:nvPr/>
          </p:nvSpPr>
          <p:spPr>
            <a:xfrm>
              <a:off x="5084896" y="679363"/>
              <a:ext cx="773176" cy="557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a:t>
              </a:r>
              <a:endParaRPr lang="en-US" altLang="zh-TW" sz="2400" dirty="0"/>
            </a:p>
          </p:txBody>
        </p:sp>
      </p:grpSp>
      <p:sp>
        <p:nvSpPr>
          <p:cNvPr id="19" name="文字方塊 18"/>
          <p:cNvSpPr txBox="1"/>
          <p:nvPr/>
        </p:nvSpPr>
        <p:spPr>
          <a:xfrm>
            <a:off x="428563" y="110011"/>
            <a:ext cx="3924272" cy="583565"/>
          </a:xfrm>
          <a:prstGeom prst="rect">
            <a:avLst/>
          </a:prstGeom>
          <a:noFill/>
        </p:spPr>
        <p:txBody>
          <a:bodyPr wrap="square" rtlCol="0">
            <a:spAutoFit/>
          </a:bodyPr>
          <a:lstStyle/>
          <a:p>
            <a:r>
              <a:rPr lang="en-US" altLang="zh-TW" sz="3200" b="1" i="1" u="sng" dirty="0"/>
              <a:t>Algorithm</a:t>
            </a:r>
            <a:endParaRPr lang="zh-TW" altLang="en-US" sz="3200" b="1" i="1" u="sng" dirty="0"/>
          </a:p>
        </p:txBody>
      </p:sp>
      <p:sp>
        <p:nvSpPr>
          <p:cNvPr id="8" name="文字方塊 7"/>
          <p:cNvSpPr txBox="1"/>
          <p:nvPr/>
        </p:nvSpPr>
        <p:spPr>
          <a:xfrm>
            <a:off x="1743895" y="2340210"/>
            <a:ext cx="8453120" cy="460375"/>
          </a:xfrm>
          <a:prstGeom prst="rect">
            <a:avLst/>
          </a:prstGeom>
          <a:noFill/>
        </p:spPr>
        <p:txBody>
          <a:bodyPr wrap="square" rtlCol="0">
            <a:spAutoFit/>
          </a:bodyPr>
          <a:lstStyle/>
          <a:p>
            <a:r>
              <a:rPr lang="en-US" altLang="zh-TW" sz="2400" b="1" i="1" u="sng" dirty="0"/>
              <a:t>Step 2</a:t>
            </a:r>
            <a:r>
              <a:rPr lang="en-US" altLang="zh-TW" sz="2400" dirty="0"/>
              <a:t>: Fix discriminator D, and update generator G</a:t>
            </a:r>
            <a:endParaRPr lang="en-US" altLang="zh-TW" sz="2400" dirty="0"/>
          </a:p>
        </p:txBody>
      </p:sp>
      <p:sp>
        <p:nvSpPr>
          <p:cNvPr id="53" name="矩形 52"/>
          <p:cNvSpPr/>
          <p:nvPr/>
        </p:nvSpPr>
        <p:spPr>
          <a:xfrm>
            <a:off x="2952622" y="3684041"/>
            <a:ext cx="6008828" cy="22073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4" name="矩形 53"/>
          <p:cNvSpPr/>
          <p:nvPr/>
        </p:nvSpPr>
        <p:spPr>
          <a:xfrm>
            <a:off x="7159398" y="3974706"/>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dirty="0" err="1"/>
              <a:t>Discri-minator</a:t>
            </a:r>
            <a:endParaRPr lang="en-US" altLang="zh-TW" sz="2000" dirty="0" err="1"/>
          </a:p>
        </p:txBody>
      </p:sp>
      <p:sp>
        <p:nvSpPr>
          <p:cNvPr id="55" name="矩形 54"/>
          <p:cNvSpPr/>
          <p:nvPr/>
        </p:nvSpPr>
        <p:spPr>
          <a:xfrm>
            <a:off x="3289503" y="3974706"/>
            <a:ext cx="1517650" cy="12840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000" dirty="0"/>
              <a:t>NN</a:t>
            </a:r>
            <a:endParaRPr lang="en-US" altLang="zh-TW" sz="2000" dirty="0"/>
          </a:p>
          <a:p>
            <a:pPr algn="ctr"/>
            <a:r>
              <a:rPr lang="en-US" altLang="zh-TW" sz="2000" dirty="0"/>
              <a:t>Generator</a:t>
            </a:r>
            <a:endParaRPr lang="en-US" altLang="zh-TW" sz="2000" dirty="0"/>
          </a:p>
        </p:txBody>
      </p:sp>
      <p:grpSp>
        <p:nvGrpSpPr>
          <p:cNvPr id="57" name="群組 56"/>
          <p:cNvGrpSpPr/>
          <p:nvPr/>
        </p:nvGrpSpPr>
        <p:grpSpPr>
          <a:xfrm>
            <a:off x="1860786" y="4297962"/>
            <a:ext cx="1053138" cy="932405"/>
            <a:chOff x="646484" y="3932207"/>
            <a:chExt cx="1053138" cy="932405"/>
          </a:xfrm>
        </p:grpSpPr>
        <p:sp>
          <p:nvSpPr>
            <p:cNvPr id="61" name="矩形 60"/>
            <p:cNvSpPr/>
            <p:nvPr/>
          </p:nvSpPr>
          <p:spPr>
            <a:xfrm>
              <a:off x="1071474" y="3932207"/>
              <a:ext cx="208850" cy="563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p:cNvSpPr txBox="1"/>
            <p:nvPr/>
          </p:nvSpPr>
          <p:spPr>
            <a:xfrm>
              <a:off x="646484" y="4465832"/>
              <a:ext cx="1053138" cy="398780"/>
            </a:xfrm>
            <a:prstGeom prst="rect">
              <a:avLst/>
            </a:prstGeom>
            <a:noFill/>
          </p:spPr>
          <p:txBody>
            <a:bodyPr wrap="square" rtlCol="0">
              <a:spAutoFit/>
            </a:bodyPr>
            <a:lstStyle/>
            <a:p>
              <a:pPr algn="ctr"/>
              <a:r>
                <a:rPr lang="en-US" altLang="zh-TW" sz="2000" dirty="0"/>
                <a:t>vector</a:t>
              </a:r>
              <a:endParaRPr lang="en-US" altLang="zh-TW" sz="2000" dirty="0"/>
            </a:p>
          </p:txBody>
        </p:sp>
      </p:grpSp>
      <p:sp>
        <p:nvSpPr>
          <p:cNvPr id="63" name="文字方塊 62"/>
          <p:cNvSpPr txBox="1"/>
          <p:nvPr/>
        </p:nvSpPr>
        <p:spPr>
          <a:xfrm>
            <a:off x="9253167" y="4358203"/>
            <a:ext cx="1109272" cy="460375"/>
          </a:xfrm>
          <a:prstGeom prst="rect">
            <a:avLst/>
          </a:prstGeom>
          <a:noFill/>
        </p:spPr>
        <p:txBody>
          <a:bodyPr wrap="square" rtlCol="0">
            <a:spAutoFit/>
          </a:bodyPr>
          <a:lstStyle/>
          <a:p>
            <a:pPr algn="ctr"/>
            <a:r>
              <a:rPr lang="en-US" altLang="zh-TW" sz="2400" dirty="0"/>
              <a:t>0.13</a:t>
            </a:r>
            <a:endParaRPr lang="zh-TW" altLang="en-US" sz="2400" dirty="0"/>
          </a:p>
        </p:txBody>
      </p:sp>
      <p:cxnSp>
        <p:nvCxnSpPr>
          <p:cNvPr id="64" name="直線單箭頭接點 63"/>
          <p:cNvCxnSpPr/>
          <p:nvPr/>
        </p:nvCxnSpPr>
        <p:spPr>
          <a:xfrm>
            <a:off x="2605998" y="4616664"/>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4886398" y="4616664"/>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6536248" y="4616664"/>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8766143" y="4584086"/>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5144034" y="3700005"/>
            <a:ext cx="1865222" cy="398780"/>
          </a:xfrm>
          <a:prstGeom prst="rect">
            <a:avLst/>
          </a:prstGeom>
          <a:noFill/>
        </p:spPr>
        <p:txBody>
          <a:bodyPr wrap="square" rtlCol="0">
            <a:spAutoFit/>
          </a:bodyPr>
          <a:lstStyle/>
          <a:p>
            <a:r>
              <a:rPr lang="en-US" altLang="zh-TW" sz="2000" dirty="0"/>
              <a:t>hidden layer</a:t>
            </a:r>
            <a:endParaRPr lang="en-US" altLang="zh-TW" sz="2000" dirty="0"/>
          </a:p>
        </p:txBody>
      </p:sp>
      <p:pic>
        <p:nvPicPr>
          <p:cNvPr id="69" name="圖片 68"/>
          <p:cNvPicPr>
            <a:picLocks noChangeAspect="1"/>
          </p:cNvPicPr>
          <p:nvPr/>
        </p:nvPicPr>
        <p:blipFill>
          <a:blip r:embed="rId1"/>
          <a:stretch>
            <a:fillRect/>
          </a:stretch>
        </p:blipFill>
        <p:spPr>
          <a:xfrm>
            <a:off x="5545866" y="4199849"/>
            <a:ext cx="848429" cy="86257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74" name="箭號: 向右 73"/>
          <p:cNvSpPr/>
          <p:nvPr/>
        </p:nvSpPr>
        <p:spPr>
          <a:xfrm rot="16200000">
            <a:off x="9499176" y="3794764"/>
            <a:ext cx="595086" cy="52251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75" name="文字方塊 74"/>
          <p:cNvSpPr txBox="1"/>
          <p:nvPr/>
        </p:nvSpPr>
        <p:spPr>
          <a:xfrm>
            <a:off x="3302697" y="4817072"/>
            <a:ext cx="1517650" cy="460375"/>
          </a:xfrm>
          <a:prstGeom prst="rect">
            <a:avLst/>
          </a:prstGeom>
          <a:noFill/>
        </p:spPr>
        <p:txBody>
          <a:bodyPr wrap="square" rtlCol="0">
            <a:spAutoFit/>
          </a:bodyPr>
          <a:lstStyle/>
          <a:p>
            <a:pPr algn="ctr"/>
            <a:r>
              <a:rPr lang="en-US" altLang="zh-TW" sz="2400" dirty="0">
                <a:solidFill>
                  <a:srgbClr val="FF0000"/>
                </a:solidFill>
              </a:rPr>
              <a:t>update</a:t>
            </a:r>
            <a:endParaRPr lang="en-US" altLang="zh-TW" sz="2400" dirty="0">
              <a:solidFill>
                <a:srgbClr val="FF0000"/>
              </a:solidFill>
            </a:endParaRPr>
          </a:p>
        </p:txBody>
      </p:sp>
      <p:sp>
        <p:nvSpPr>
          <p:cNvPr id="80" name="文字方塊 79"/>
          <p:cNvSpPr txBox="1"/>
          <p:nvPr/>
        </p:nvSpPr>
        <p:spPr>
          <a:xfrm>
            <a:off x="7146203" y="4822785"/>
            <a:ext cx="1517650" cy="460375"/>
          </a:xfrm>
          <a:prstGeom prst="rect">
            <a:avLst/>
          </a:prstGeom>
          <a:noFill/>
        </p:spPr>
        <p:txBody>
          <a:bodyPr wrap="square" rtlCol="0">
            <a:spAutoFit/>
          </a:bodyPr>
          <a:lstStyle/>
          <a:p>
            <a:pPr algn="ctr"/>
            <a:r>
              <a:rPr lang="en-US" altLang="zh-TW" sz="2400" dirty="0">
                <a:solidFill>
                  <a:srgbClr val="FF0000"/>
                </a:solidFill>
              </a:rPr>
              <a:t>fix</a:t>
            </a:r>
            <a:endParaRPr lang="en-US" altLang="zh-TW" sz="2400" dirty="0">
              <a:solidFill>
                <a:srgbClr val="FF0000"/>
              </a:solidFill>
            </a:endParaRPr>
          </a:p>
        </p:txBody>
      </p:sp>
      <p:cxnSp>
        <p:nvCxnSpPr>
          <p:cNvPr id="89" name="直線接點 88"/>
          <p:cNvCxnSpPr/>
          <p:nvPr/>
        </p:nvCxnSpPr>
        <p:spPr>
          <a:xfrm>
            <a:off x="9334978" y="4420775"/>
            <a:ext cx="1020617" cy="31796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2896664" y="5309922"/>
            <a:ext cx="2319354" cy="4720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000" dirty="0"/>
              <a:t>Gradient Ascent</a:t>
            </a:r>
            <a:endParaRPr lang="en-US" altLang="zh-TW" sz="2000" dirty="0"/>
          </a:p>
        </p:txBody>
      </p:sp>
      <p:sp>
        <p:nvSpPr>
          <p:cNvPr id="91" name="文字方塊 90"/>
          <p:cNvSpPr txBox="1"/>
          <p:nvPr/>
        </p:nvSpPr>
        <p:spPr>
          <a:xfrm>
            <a:off x="6742919" y="5890494"/>
            <a:ext cx="2467603" cy="460375"/>
          </a:xfrm>
          <a:prstGeom prst="rect">
            <a:avLst/>
          </a:prstGeom>
          <a:noFill/>
        </p:spPr>
        <p:txBody>
          <a:bodyPr wrap="square" rtlCol="0">
            <a:spAutoFit/>
          </a:bodyPr>
          <a:lstStyle/>
          <a:p>
            <a:r>
              <a:rPr lang="en-US" altLang="zh-TW" sz="2400" b="1" i="1" u="sng" dirty="0"/>
              <a:t>large network</a:t>
            </a:r>
            <a:endParaRPr lang="en-US" altLang="zh-TW" sz="2400" b="1" i="1" u="sng" dirty="0"/>
          </a:p>
        </p:txBody>
      </p:sp>
      <p:sp>
        <p:nvSpPr>
          <p:cNvPr id="18" name="矩形 17"/>
          <p:cNvSpPr/>
          <p:nvPr/>
        </p:nvSpPr>
        <p:spPr>
          <a:xfrm>
            <a:off x="2913363" y="2893124"/>
            <a:ext cx="6742612" cy="460375"/>
          </a:xfrm>
          <a:prstGeom prst="rect">
            <a:avLst/>
          </a:prstGeom>
        </p:spPr>
        <p:txBody>
          <a:bodyPr wrap="square">
            <a:spAutoFit/>
          </a:bodyPr>
          <a:lstStyle/>
          <a:p>
            <a:r>
              <a:rPr lang="en-US" altLang="zh-TW" sz="2400" dirty="0"/>
              <a:t>Generator learns to “fool” the discriminator</a:t>
            </a:r>
            <a:endParaRPr lang="en-US" altLang="zh-TW" sz="2400" dirty="0"/>
          </a:p>
        </p:txBody>
      </p:sp>
      <p:cxnSp>
        <p:nvCxnSpPr>
          <p:cNvPr id="33" name="直線接點 32"/>
          <p:cNvCxnSpPr/>
          <p:nvPr/>
        </p:nvCxnSpPr>
        <p:spPr>
          <a:xfrm>
            <a:off x="5508047" y="4194982"/>
            <a:ext cx="913993" cy="87230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86" name="圖片 85"/>
          <p:cNvPicPr>
            <a:picLocks noChangeAspect="1"/>
          </p:cNvPicPr>
          <p:nvPr/>
        </p:nvPicPr>
        <p:blipFill>
          <a:blip r:embed="rId2"/>
          <a:stretch>
            <a:fillRect/>
          </a:stretch>
        </p:blipFill>
        <p:spPr>
          <a:xfrm>
            <a:off x="5907597" y="4910123"/>
            <a:ext cx="799050" cy="83967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4" grpId="0" bldLvl="0" animBg="1"/>
      <p:bldP spid="55" grpId="0" bldLvl="0" animBg="1"/>
      <p:bldP spid="63" grpId="0"/>
      <p:bldP spid="68" grpId="0"/>
      <p:bldP spid="74" grpId="0" bldLvl="0" animBg="1"/>
      <p:bldP spid="75" grpId="0"/>
      <p:bldP spid="80" grpId="0"/>
      <p:bldP spid="90" grpId="0" bldLvl="0" animBg="1"/>
      <p:bldP spid="91"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2865120" y="1360170"/>
          <a:ext cx="7040880" cy="5193030"/>
        </p:xfrm>
        <a:graphic>
          <a:graphicData uri="http://schemas.openxmlformats.org/presentationml/2006/ole">
            <mc:AlternateContent xmlns:mc="http://schemas.openxmlformats.org/markup-compatibility/2006">
              <mc:Choice xmlns:v="urn:schemas-microsoft-com:vml" Requires="v">
                <p:oleObj spid="_x0000_s6" name="" r:id="rId1" imgW="10829290" imgH="9496425" progId="Paint.Picture">
                  <p:embed/>
                </p:oleObj>
              </mc:Choice>
              <mc:Fallback>
                <p:oleObj name="" r:id="rId1" imgW="10829290" imgH="9496425" progId="Paint.Picture">
                  <p:embed/>
                  <p:pic>
                    <p:nvPicPr>
                      <p:cNvPr id="0" name="图片 5"/>
                      <p:cNvPicPr/>
                      <p:nvPr/>
                    </p:nvPicPr>
                    <p:blipFill>
                      <a:blip r:embed="rId2"/>
                      <a:srcRect r="13638" b="14393"/>
                      <a:stretch>
                        <a:fillRect/>
                      </a:stretch>
                    </p:blipFill>
                    <p:spPr>
                      <a:xfrm>
                        <a:off x="2865120" y="1360170"/>
                        <a:ext cx="7040880" cy="5193030"/>
                      </a:xfrm>
                      <a:prstGeom prst="rect">
                        <a:avLst/>
                      </a:prstGeom>
                    </p:spPr>
                  </p:pic>
                </p:oleObj>
              </mc:Fallback>
            </mc:AlternateContent>
          </a:graphicData>
        </a:graphic>
      </p:graphicFrame>
      <p:sp>
        <p:nvSpPr>
          <p:cNvPr id="7" name="文字方塊 6"/>
          <p:cNvSpPr txBox="1"/>
          <p:nvPr/>
        </p:nvSpPr>
        <p:spPr>
          <a:xfrm>
            <a:off x="125668" y="143805"/>
            <a:ext cx="3924272" cy="583565"/>
          </a:xfrm>
          <a:prstGeom prst="rect">
            <a:avLst/>
          </a:prstGeom>
          <a:noFill/>
        </p:spPr>
        <p:txBody>
          <a:bodyPr wrap="square" rtlCol="0">
            <a:spAutoFit/>
          </a:bodyPr>
          <a:lstStyle/>
          <a:p>
            <a:r>
              <a:rPr lang="en-US" altLang="zh-TW" sz="3200" b="1" i="1" u="sng" dirty="0"/>
              <a:t>Algorithm</a:t>
            </a:r>
            <a:endParaRPr lang="zh-TW" altLang="en-US" sz="3200" b="1" i="1" u="sng" dirty="0"/>
          </a:p>
        </p:txBody>
      </p:sp>
      <p:sp>
        <p:nvSpPr>
          <p:cNvPr id="8" name="矩形 7"/>
          <p:cNvSpPr/>
          <p:nvPr/>
        </p:nvSpPr>
        <p:spPr>
          <a:xfrm>
            <a:off x="3016250" y="1779270"/>
            <a:ext cx="6814820" cy="26644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524000" y="2257230"/>
            <a:ext cx="1425110" cy="829945"/>
          </a:xfrm>
          <a:prstGeom prst="rect">
            <a:avLst/>
          </a:prstGeom>
          <a:noFill/>
        </p:spPr>
        <p:txBody>
          <a:bodyPr wrap="square" rtlCol="0">
            <a:spAutoFit/>
          </a:bodyPr>
          <a:lstStyle/>
          <a:p>
            <a:pPr algn="ctr"/>
            <a:r>
              <a:rPr lang="en-US" altLang="zh-TW" sz="2400" dirty="0">
                <a:solidFill>
                  <a:srgbClr val="0070C0"/>
                </a:solidFill>
              </a:rPr>
              <a:t>Learning </a:t>
            </a:r>
            <a:endParaRPr lang="en-US" altLang="zh-TW" sz="2400" dirty="0">
              <a:solidFill>
                <a:srgbClr val="0070C0"/>
              </a:solidFill>
            </a:endParaRPr>
          </a:p>
          <a:p>
            <a:pPr algn="ctr"/>
            <a:r>
              <a:rPr lang="en-US" altLang="zh-TW" sz="2400" dirty="0">
                <a:solidFill>
                  <a:srgbClr val="0070C0"/>
                </a:solidFill>
              </a:rPr>
              <a:t>D</a:t>
            </a:r>
            <a:endParaRPr lang="zh-TW" altLang="en-US" sz="2400" dirty="0">
              <a:solidFill>
                <a:srgbClr val="0070C0"/>
              </a:solidFill>
            </a:endParaRPr>
          </a:p>
        </p:txBody>
      </p:sp>
      <p:sp>
        <p:nvSpPr>
          <p:cNvPr id="13" name="矩形 12"/>
          <p:cNvSpPr/>
          <p:nvPr/>
        </p:nvSpPr>
        <p:spPr>
          <a:xfrm>
            <a:off x="3024505" y="4481830"/>
            <a:ext cx="6806565" cy="19716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1524000" y="4896364"/>
            <a:ext cx="1425110" cy="829945"/>
          </a:xfrm>
          <a:prstGeom prst="rect">
            <a:avLst/>
          </a:prstGeom>
          <a:noFill/>
        </p:spPr>
        <p:txBody>
          <a:bodyPr wrap="square" rtlCol="0">
            <a:spAutoFit/>
          </a:bodyPr>
          <a:lstStyle/>
          <a:p>
            <a:pPr algn="ctr"/>
            <a:r>
              <a:rPr lang="en-US" altLang="zh-TW" sz="2400" dirty="0">
                <a:solidFill>
                  <a:srgbClr val="FF0000"/>
                </a:solidFill>
              </a:rPr>
              <a:t>Learning </a:t>
            </a:r>
            <a:endParaRPr lang="en-US" altLang="zh-TW" sz="2400" dirty="0">
              <a:solidFill>
                <a:srgbClr val="FF0000"/>
              </a:solidFill>
            </a:endParaRPr>
          </a:p>
          <a:p>
            <a:pPr algn="ctr"/>
            <a:r>
              <a:rPr lang="en-US" altLang="zh-TW" sz="2400" dirty="0">
                <a:solidFill>
                  <a:srgbClr val="FF0000"/>
                </a:solidFill>
              </a:rPr>
              <a:t>G</a:t>
            </a:r>
            <a:endParaRPr lang="zh-TW" altLang="en-US" sz="2400" dirty="0">
              <a:solidFill>
                <a:srgbClr val="FF0000"/>
              </a:solidFill>
            </a:endParaRPr>
          </a:p>
        </p:txBody>
      </p:sp>
      <mc:AlternateContent xmlns:mc="http://schemas.openxmlformats.org/markup-compatibility/2006">
        <mc:Choice xmlns:a14="http://schemas.microsoft.com/office/drawing/2010/main" Requires="a14">
          <p:sp>
            <p:nvSpPr>
              <p:cNvPr id="5" name="文字方塊 4"/>
              <p:cNvSpPr txBox="1"/>
              <p:nvPr/>
            </p:nvSpPr>
            <p:spPr>
              <a:xfrm>
                <a:off x="2257754" y="189217"/>
                <a:ext cx="3919651" cy="491738"/>
              </a:xfrm>
              <a:prstGeom prst="rect">
                <a:avLst/>
              </a:prstGeom>
              <a:noFill/>
            </p:spPr>
            <p:txBody>
              <a:bodyPr wrap="square" rtlCol="0">
                <a:spAutoFit/>
              </a:bodyPr>
              <a:lstStyle/>
              <a:p>
                <a:r>
                  <a:rPr lang="en-US" altLang="zh-TW" sz="2400" dirty="0"/>
                  <a:t>Initialize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oMath>
                </a14:m>
                <a:r>
                  <a:rPr lang="en-US" altLang="zh-TW" sz="2400" dirty="0"/>
                  <a:t> for D and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𝑔</m:t>
                        </m:r>
                      </m:sub>
                    </m:sSub>
                  </m:oMath>
                </a14:m>
                <a:r>
                  <a:rPr lang="zh-TW" altLang="en-US" sz="2400" dirty="0"/>
                  <a:t> </a:t>
                </a:r>
                <a:r>
                  <a:rPr lang="en-US" altLang="zh-TW" sz="2400" dirty="0"/>
                  <a:t>for G</a:t>
                </a:r>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2297759" y="1030592"/>
                <a:ext cx="3919651" cy="491738"/>
              </a:xfrm>
              <a:prstGeom prst="rect">
                <a:avLst/>
              </a:prstGeom>
              <a:blipFill rotWithShape="1">
                <a:blip r:embed="rId3"/>
                <a:stretch>
                  <a:fillRect l="-2333" t="-8642" r="-1400" b="-22222"/>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p:bldP spid="13" grpId="0" bldLvl="0" animBg="1"/>
      <p:bldP spid="14" grpId="0"/>
      <p:bldP spid="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Theory behind GAN</a:t>
            </a:r>
            <a:endParaRPr lang="zh-CN" altLang="en-US"/>
          </a:p>
        </p:txBody>
      </p:sp>
      <p:sp>
        <p:nvSpPr>
          <p:cNvPr id="3" name="内容占位符 2"/>
          <p:cNvSpPr>
            <a:spLocks noGrp="1"/>
          </p:cNvSpPr>
          <p:nvPr>
            <p:ph idx="1"/>
          </p:nvPr>
        </p:nvSpPr>
        <p:spPr/>
        <p:txBody>
          <a:bodyPr/>
          <a:p>
            <a:r>
              <a:rPr lang="en-US" altLang="zh-TW" sz="2800" dirty="0">
                <a:sym typeface="+mn-ea"/>
              </a:rPr>
              <a:t>Generation</a:t>
            </a:r>
            <a:endParaRPr lang="en-US" altLang="zh-TW" sz="2800" dirty="0">
              <a:sym typeface="+mn-ea"/>
            </a:endParaRPr>
          </a:p>
          <a:p>
            <a:pPr lvl="1"/>
            <a:r>
              <a:rPr lang="en-US" altLang="zh-TW" sz="2400" dirty="0">
                <a:sym typeface="+mn-ea"/>
              </a:rPr>
              <a:t>We want to find data distribution P</a:t>
            </a:r>
            <a:r>
              <a:rPr lang="en-US" altLang="zh-TW" sz="2400" baseline="-25000" dirty="0">
                <a:sym typeface="+mn-ea"/>
              </a:rPr>
              <a:t>data</a:t>
            </a:r>
            <a:r>
              <a:rPr lang="en-US" altLang="zh-TW" sz="2400" dirty="0">
                <a:sym typeface="+mn-ea"/>
              </a:rPr>
              <a:t>(x).</a:t>
            </a:r>
            <a:endParaRPr lang="zh-TW" altLang="en-US" sz="2400" dirty="0"/>
          </a:p>
          <a:p>
            <a:endParaRPr lang="zh-TW" altLang="en-US" sz="2400" dirty="0"/>
          </a:p>
        </p:txBody>
      </p:sp>
      <p:sp>
        <p:nvSpPr>
          <p:cNvPr id="4" name="內容版面配置區 2"/>
          <p:cNvSpPr>
            <a:spLocks noGrp="1" noRot="1" noChangeAspect="1" noMove="1" noResize="1" noEditPoints="1" noAdjustHandles="1" noChangeArrowheads="1" noChangeShapeType="1" noTextEdit="1"/>
          </p:cNvSpPr>
          <p:nvPr/>
        </p:nvSpPr>
        <p:spPr>
          <a:blipFill rotWithShape="1">
            <a:blip r:embed="rId1"/>
            <a:stretch>
              <a:fillRect l="-1391" t="-2241"/>
            </a:stretch>
          </a:blipFill>
        </p:spPr>
      </p:sp>
      <p:pic>
        <p:nvPicPr>
          <p:cNvPr id="5" name="圖片 3"/>
          <p:cNvPicPr>
            <a:picLocks noChangeAspect="1"/>
          </p:cNvPicPr>
          <p:nvPr/>
        </p:nvPicPr>
        <p:blipFill>
          <a:blip r:embed="rId2"/>
          <a:stretch>
            <a:fillRect/>
          </a:stretch>
        </p:blipFill>
        <p:spPr>
          <a:xfrm>
            <a:off x="4847295" y="2697138"/>
            <a:ext cx="3586164" cy="3690326"/>
          </a:xfrm>
          <a:prstGeom prst="rect">
            <a:avLst/>
          </a:prstGeom>
        </p:spPr>
      </p:pic>
      <p:sp>
        <p:nvSpPr>
          <p:cNvPr id="6" name="文字方塊 4"/>
          <p:cNvSpPr txBox="1">
            <a:spLocks noRot="1" noChangeAspect="1" noMove="1" noResize="1" noEditPoints="1" noAdjustHandles="1" noChangeArrowheads="1" noChangeShapeType="1" noTextEdit="1"/>
          </p:cNvSpPr>
          <p:nvPr/>
        </p:nvSpPr>
        <p:spPr>
          <a:xfrm>
            <a:off x="5326311" y="2645387"/>
            <a:ext cx="2194076" cy="461665"/>
          </a:xfrm>
          <a:prstGeom prst="rect">
            <a:avLst/>
          </a:prstGeom>
          <a:blipFill rotWithShape="1">
            <a:blip r:embed="rId3"/>
            <a:stretch>
              <a:fillRect b="-1316"/>
            </a:stretch>
          </a:blipFill>
        </p:spPr>
        <p:txBody>
          <a:bodyPr/>
          <a:lstStyle/>
          <a:p>
            <a:r>
              <a:rPr lang="zh-TW" altLang="en-US">
                <a:noFill/>
              </a:rPr>
              <a:t> </a:t>
            </a:r>
            <a:endParaRPr lang="zh-TW" altLang="en-US">
              <a:noFill/>
            </a:endParaRPr>
          </a:p>
        </p:txBody>
      </p:sp>
      <p:cxnSp>
        <p:nvCxnSpPr>
          <p:cNvPr id="7" name="直線單箭頭接點 6"/>
          <p:cNvCxnSpPr/>
          <p:nvPr/>
        </p:nvCxnSpPr>
        <p:spPr>
          <a:xfrm flipH="1">
            <a:off x="4260889" y="4172755"/>
            <a:ext cx="1335314" cy="46544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2779576" y="4126802"/>
            <a:ext cx="1596572" cy="706755"/>
          </a:xfrm>
          <a:prstGeom prst="rect">
            <a:avLst/>
          </a:prstGeom>
          <a:noFill/>
        </p:spPr>
        <p:txBody>
          <a:bodyPr wrap="square" rtlCol="0">
            <a:spAutoFit/>
          </a:bodyPr>
          <a:lstStyle/>
          <a:p>
            <a:pPr algn="ctr"/>
            <a:r>
              <a:rPr lang="en-US" altLang="zh-TW" sz="2000" dirty="0"/>
              <a:t>High </a:t>
            </a:r>
            <a:endParaRPr lang="en-US" altLang="zh-TW" sz="2000" dirty="0"/>
          </a:p>
          <a:p>
            <a:pPr algn="ctr"/>
            <a:r>
              <a:rPr lang="en-US" altLang="zh-TW" sz="2000" dirty="0"/>
              <a:t>Probability</a:t>
            </a:r>
            <a:endParaRPr lang="en-US" altLang="zh-TW" sz="2000" dirty="0"/>
          </a:p>
        </p:txBody>
      </p:sp>
      <p:sp>
        <p:nvSpPr>
          <p:cNvPr id="9" name="文字方塊 8"/>
          <p:cNvSpPr txBox="1"/>
          <p:nvPr/>
        </p:nvSpPr>
        <p:spPr>
          <a:xfrm>
            <a:off x="7520135" y="5488999"/>
            <a:ext cx="1596572" cy="706755"/>
          </a:xfrm>
          <a:prstGeom prst="rect">
            <a:avLst/>
          </a:prstGeom>
          <a:noFill/>
        </p:spPr>
        <p:txBody>
          <a:bodyPr wrap="square" rtlCol="0">
            <a:spAutoFit/>
          </a:bodyPr>
          <a:lstStyle/>
          <a:p>
            <a:pPr algn="ctr"/>
            <a:r>
              <a:rPr lang="en-US" altLang="zh-TW" sz="2000" dirty="0"/>
              <a:t>Low </a:t>
            </a:r>
            <a:endParaRPr lang="en-US" altLang="zh-TW" sz="2000" dirty="0"/>
          </a:p>
          <a:p>
            <a:pPr algn="ctr"/>
            <a:r>
              <a:rPr lang="en-US" altLang="zh-TW" sz="2000" dirty="0"/>
              <a:t>Probability</a:t>
            </a:r>
            <a:endParaRPr lang="en-US" altLang="zh-TW" sz="2000" dirty="0"/>
          </a:p>
        </p:txBody>
      </p:sp>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171" y="2979921"/>
            <a:ext cx="968403" cy="968403"/>
          </a:xfrm>
          <a:prstGeom prst="rect">
            <a:avLst/>
          </a:prstGeom>
        </p:spPr>
      </p:pic>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4223" y="5304335"/>
            <a:ext cx="948193" cy="948193"/>
          </a:xfrm>
          <a:prstGeom prst="rect">
            <a:avLst/>
          </a:prstGeom>
        </p:spPr>
      </p:pic>
      <p:pic>
        <p:nvPicPr>
          <p:cNvPr id="12" name="圖片 11"/>
          <p:cNvPicPr>
            <a:picLocks noChangeAspect="1"/>
          </p:cNvPicPr>
          <p:nvPr/>
        </p:nvPicPr>
        <p:blipFill>
          <a:blip r:embed="rId6"/>
          <a:stretch>
            <a:fillRect/>
          </a:stretch>
        </p:blipFill>
        <p:spPr>
          <a:xfrm>
            <a:off x="8544816" y="2811175"/>
            <a:ext cx="969390" cy="953498"/>
          </a:xfrm>
          <a:prstGeom prst="rect">
            <a:avLst/>
          </a:prstGeom>
        </p:spPr>
      </p:pic>
      <p:sp>
        <p:nvSpPr>
          <p:cNvPr id="13" name="文字方塊 12"/>
          <p:cNvSpPr txBox="1"/>
          <p:nvPr/>
        </p:nvSpPr>
        <p:spPr>
          <a:xfrm>
            <a:off x="2137989" y="5556467"/>
            <a:ext cx="1030618" cy="706755"/>
          </a:xfrm>
          <a:prstGeom prst="rect">
            <a:avLst/>
          </a:prstGeom>
          <a:noFill/>
        </p:spPr>
        <p:txBody>
          <a:bodyPr wrap="square" rtlCol="0">
            <a:spAutoFit/>
          </a:bodyPr>
          <a:lstStyle/>
          <a:p>
            <a:pPr algn="ctr"/>
            <a:r>
              <a:rPr lang="en-US" altLang="zh-TW" sz="2000" b="1" i="1" u="sng" dirty="0"/>
              <a:t>Image</a:t>
            </a:r>
            <a:endParaRPr lang="en-US" altLang="zh-TW" sz="2000" b="1" i="1" u="sng" dirty="0"/>
          </a:p>
          <a:p>
            <a:pPr algn="ctr"/>
            <a:r>
              <a:rPr lang="en-US" altLang="zh-TW" sz="2000" b="1" i="1" u="sng" dirty="0"/>
              <a:t>Space</a:t>
            </a:r>
            <a:endParaRPr lang="en-US" altLang="zh-TW" sz="2000" b="1" i="1" u="sng" dirty="0"/>
          </a:p>
        </p:txBody>
      </p:sp>
      <p:cxnSp>
        <p:nvCxnSpPr>
          <p:cNvPr id="14" name="直線單箭頭接點 13"/>
          <p:cNvCxnSpPr/>
          <p:nvPr/>
        </p:nvCxnSpPr>
        <p:spPr>
          <a:xfrm flipH="1">
            <a:off x="4662417" y="4796825"/>
            <a:ext cx="1054405" cy="98160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flipV="1">
            <a:off x="3977935" y="3529718"/>
            <a:ext cx="1515813" cy="23495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7882120" y="3840238"/>
            <a:ext cx="1147391" cy="374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6371914" y="4796825"/>
            <a:ext cx="78721" cy="71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橢圓 20"/>
          <p:cNvSpPr/>
          <p:nvPr/>
        </p:nvSpPr>
        <p:spPr>
          <a:xfrm rot="2935823">
            <a:off x="7773994" y="4135790"/>
            <a:ext cx="78721" cy="71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2" name="直線單箭頭接點 21"/>
          <p:cNvCxnSpPr/>
          <p:nvPr/>
        </p:nvCxnSpPr>
        <p:spPr>
          <a:xfrm>
            <a:off x="6428903" y="4822562"/>
            <a:ext cx="1437346" cy="10184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p:cNvSpPr txBox="1">
            <a:spLocks noRot="1" noChangeAspect="1" noMove="1" noResize="1" noEditPoints="1" noAdjustHandles="1" noChangeArrowheads="1" noChangeShapeType="1" noTextEdit="1"/>
          </p:cNvSpPr>
          <p:nvPr/>
        </p:nvSpPr>
        <p:spPr>
          <a:xfrm>
            <a:off x="7882067" y="1397296"/>
            <a:ext cx="2683698" cy="830997"/>
          </a:xfrm>
          <a:prstGeom prst="rect">
            <a:avLst/>
          </a:prstGeom>
          <a:blipFill rotWithShape="1">
            <a:blip r:embed="rId7"/>
            <a:stretch>
              <a:fillRect l="-3636" t="-5882" r="-1818" b="-16176"/>
            </a:stretch>
          </a:blipFill>
        </p:spPr>
        <p:txBody>
          <a:bodyPr/>
          <a:p>
            <a:r>
              <a:rPr lang="zh-TW" altLang="en-US">
                <a:noFill/>
              </a:rPr>
              <a:t> </a:t>
            </a:r>
            <a:endParaRPr lang="zh-TW" altLang="en-US">
              <a:no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0" grpId="0" bldLvl="0" animBg="1"/>
      <p:bldP spid="21" grpId="0" bldLvl="0" animBg="1"/>
      <p:bldP spid="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内容</a:t>
            </a:r>
            <a:endParaRPr lang="zh-CN" altLang="en-US"/>
          </a:p>
        </p:txBody>
      </p:sp>
      <p:sp>
        <p:nvSpPr>
          <p:cNvPr id="3" name="内容占位符 2"/>
          <p:cNvSpPr>
            <a:spLocks noGrp="1"/>
          </p:cNvSpPr>
          <p:nvPr>
            <p:ph idx="1"/>
          </p:nvPr>
        </p:nvSpPr>
        <p:spPr>
          <a:xfrm>
            <a:off x="607695" y="1397000"/>
            <a:ext cx="11177905" cy="4729480"/>
          </a:xfrm>
        </p:spPr>
        <p:txBody>
          <a:bodyPr/>
          <a:p>
            <a:pPr>
              <a:lnSpc>
                <a:spcPct val="160000"/>
              </a:lnSpc>
            </a:pPr>
            <a:r>
              <a:rPr lang="en-US" altLang="zh-CN"/>
              <a:t>GAN</a:t>
            </a:r>
            <a:r>
              <a:rPr lang="zh-CN" altLang="en-US"/>
              <a:t>的理论与实现模型</a:t>
            </a:r>
            <a:endParaRPr lang="zh-CN" altLang="en-US"/>
          </a:p>
          <a:p>
            <a:pPr>
              <a:lnSpc>
                <a:spcPct val="160000"/>
              </a:lnSpc>
            </a:pPr>
            <a:r>
              <a:rPr lang="zh-CN" altLang="en-US"/>
              <a:t>不同类型</a:t>
            </a:r>
            <a:r>
              <a:rPr lang="en-US" altLang="zh-CN"/>
              <a:t>GAN</a:t>
            </a:r>
            <a:endParaRPr lang="en-US" altLang="zh-CN"/>
          </a:p>
          <a:p>
            <a:pPr>
              <a:lnSpc>
                <a:spcPct val="160000"/>
              </a:lnSpc>
            </a:pPr>
            <a:r>
              <a:rPr lang="zh-CN" altLang="en-US"/>
              <a:t>对抗学习</a:t>
            </a:r>
            <a:endParaRPr lang="zh-CN" altLang="en-US"/>
          </a:p>
        </p:txBody>
      </p:sp>
      <p:pic>
        <p:nvPicPr>
          <p:cNvPr id="4098" name="Picture 1"/>
          <p:cNvPicPr>
            <a:picLocks noChangeAspect="1"/>
          </p:cNvPicPr>
          <p:nvPr/>
        </p:nvPicPr>
        <p:blipFill>
          <a:blip r:embed="rId1"/>
          <a:stretch>
            <a:fillRect/>
          </a:stretch>
        </p:blipFill>
        <p:spPr>
          <a:xfrm>
            <a:off x="6096000" y="2209800"/>
            <a:ext cx="5181600" cy="377507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Maximum Likelihood Estimation</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lstStyle/>
              <a:p>
                <a:r>
                  <a:rPr lang="en-US" altLang="zh-TW" sz="2400" dirty="0"/>
                  <a:t>Given a data distribution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𝑥</m:t>
                        </m:r>
                      </m:e>
                    </m:d>
                  </m:oMath>
                </a14:m>
                <a:r>
                  <a:rPr lang="en-US" altLang="zh-TW" sz="2400" dirty="0"/>
                  <a:t> (We can sample from it.)</a:t>
                </a:r>
              </a:p>
              <a:p>
                <a:r>
                  <a:rPr lang="en-US" altLang="zh-TW" sz="2400" dirty="0"/>
                  <a:t>We have a distribution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𝜃</m:t>
                        </m:r>
                      </m:e>
                    </m:d>
                  </m:oMath>
                </a14:m>
                <a:r>
                  <a:rPr lang="zh-TW" altLang="en-US" sz="2400" dirty="0"/>
                  <a:t> </a:t>
                </a:r>
                <a:r>
                  <a:rPr lang="en-US" altLang="zh-TW" sz="2400" dirty="0"/>
                  <a:t>parameterized by </a:t>
                </a:r>
                <a14:m>
                  <m:oMath xmlns:m="http://schemas.openxmlformats.org/officeDocument/2006/math">
                    <m:r>
                      <a:rPr lang="zh-TW" altLang="en-US" sz="2400" i="1">
                        <a:latin typeface="Cambria Math" panose="02040503050406030204" pitchFamily="18" charset="0"/>
                      </a:rPr>
                      <m:t>𝜃</m:t>
                    </m:r>
                  </m:oMath>
                </a14:m>
                <a:endParaRPr lang="en-US" altLang="zh-TW" sz="2400" dirty="0"/>
              </a:p>
              <a:p>
                <a:pPr lvl="1"/>
                <a:r>
                  <a:rPr lang="en-US" altLang="zh-TW" dirty="0"/>
                  <a:t>We want to find </a:t>
                </a:r>
                <a14:m>
                  <m:oMath xmlns:m="http://schemas.openxmlformats.org/officeDocument/2006/math">
                    <m:r>
                      <a:rPr lang="zh-TW" altLang="en-US" i="1">
                        <a:latin typeface="Cambria Math" panose="02040503050406030204" pitchFamily="18" charset="0"/>
                      </a:rPr>
                      <m:t>𝜃</m:t>
                    </m:r>
                  </m:oMath>
                </a14:m>
                <a:r>
                  <a:rPr lang="zh-TW" altLang="en-US" dirty="0"/>
                  <a:t> </a:t>
                </a:r>
                <a:r>
                  <a:rPr lang="en-US" altLang="zh-TW" dirty="0"/>
                  <a:t>such that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𝐺</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zh-TW" altLang="en-US" i="1">
                            <a:latin typeface="Cambria Math" panose="02040503050406030204" pitchFamily="18" charset="0"/>
                          </a:rPr>
                          <m:t>𝜃</m:t>
                        </m:r>
                      </m:e>
                    </m:d>
                  </m:oMath>
                </a14:m>
                <a:r>
                  <a:rPr lang="zh-TW" altLang="en-US" dirty="0"/>
                  <a:t> </a:t>
                </a:r>
                <a:r>
                  <a:rPr lang="en-US" altLang="zh-TW" dirty="0"/>
                  <a:t>close to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endParaRPr lang="zh-TW" altLang="en-US" dirty="0"/>
              </a:p>
              <a:p>
                <a:pPr lvl="1"/>
                <a:r>
                  <a:rPr lang="en-US" altLang="zh-TW" dirty="0"/>
                  <a:t>E.g.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𝐺</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zh-TW" altLang="en-US" i="1">
                            <a:latin typeface="Cambria Math" panose="02040503050406030204" pitchFamily="18" charset="0"/>
                          </a:rPr>
                          <m:t>𝜃</m:t>
                        </m:r>
                      </m:e>
                    </m:d>
                  </m:oMath>
                </a14:m>
                <a:r>
                  <a:rPr lang="zh-TW" altLang="en-US" dirty="0"/>
                  <a:t> </a:t>
                </a:r>
                <a:r>
                  <a:rPr lang="en-US" altLang="zh-TW" dirty="0"/>
                  <a:t>is a Gaussian Mixture Model, </a:t>
                </a:r>
                <a14:m>
                  <m:oMath xmlns:m="http://schemas.openxmlformats.org/officeDocument/2006/math">
                    <m:r>
                      <a:rPr lang="zh-TW" altLang="en-US" i="1">
                        <a:latin typeface="Cambria Math" panose="02040503050406030204" pitchFamily="18" charset="0"/>
                      </a:rPr>
                      <m:t>𝜃</m:t>
                    </m:r>
                  </m:oMath>
                </a14:m>
                <a:r>
                  <a:rPr lang="zh-TW" altLang="en-US" dirty="0"/>
                  <a:t> </a:t>
                </a:r>
                <a:r>
                  <a:rPr lang="en-US" altLang="zh-TW" dirty="0"/>
                  <a:t>are means and variances of the Gaussians</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1"/>
                <a:stretch>
                  <a:fillRect l="-1005" t="-196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692684" y="3859950"/>
                <a:ext cx="5158867" cy="461665"/>
              </a:xfrm>
              <a:prstGeom prst="rect">
                <a:avLst/>
              </a:prstGeom>
              <a:noFill/>
            </p:spPr>
            <p:txBody>
              <a:bodyPr wrap="square" rtlCol="0">
                <a:spAutoFit/>
              </a:bodyPr>
              <a:lstStyle/>
              <a:p>
                <a:r>
                  <a:rPr lang="en-US" altLang="zh-TW" sz="2400" dirty="0"/>
                  <a:t>Sample </a:t>
                </a:r>
                <a14:m>
                  <m:oMath xmlns:m="http://schemas.openxmlformats.org/officeDocument/2006/math">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𝑚</m:t>
                            </m:r>
                          </m:sup>
                        </m:sSup>
                      </m:e>
                    </m:d>
                  </m:oMath>
                </a14:m>
                <a:r>
                  <a:rPr lang="en-US" altLang="zh-TW" sz="2400" dirty="0"/>
                  <a:t>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r>
                  <a:rPr lang="en-US" altLang="zh-TW" sz="2400" dirty="0"/>
                  <a:t>  </a:t>
                </a:r>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2216684" y="3859950"/>
                <a:ext cx="5158867" cy="461665"/>
              </a:xfrm>
              <a:prstGeom prst="rect">
                <a:avLst/>
              </a:prstGeom>
              <a:blipFill rotWithShape="1">
                <a:blip r:embed="rId2"/>
                <a:stretch>
                  <a:fillRect l="-1891" t="-10526" b="-28947"/>
                </a:stretch>
              </a:blipFill>
            </p:spPr>
            <p:txBody>
              <a:bodyPr/>
              <a:lstStyle/>
              <a:p>
                <a:r>
                  <a:rPr lang="zh-TW" altLang="en-US">
                    <a:noFill/>
                  </a:rPr>
                  <a:t> </a:t>
                </a:r>
                <a:endParaRPr lang="zh-TW" altLang="en-US">
                  <a:noFill/>
                </a:endParaRPr>
              </a:p>
            </p:txBody>
          </p:sp>
        </mc:Fallback>
      </mc:AlternateContent>
      <p:sp>
        <p:nvSpPr>
          <p:cNvPr id="10" name="橢圓 9"/>
          <p:cNvSpPr/>
          <p:nvPr/>
        </p:nvSpPr>
        <p:spPr>
          <a:xfrm>
            <a:off x="7879431" y="5522330"/>
            <a:ext cx="620493" cy="65463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8271621" y="4532324"/>
            <a:ext cx="1156144" cy="120049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8018811" y="4646095"/>
            <a:ext cx="1762921" cy="1511662"/>
            <a:chOff x="6207649" y="4546975"/>
            <a:chExt cx="1762921" cy="1511662"/>
          </a:xfrm>
        </p:grpSpPr>
        <p:sp>
          <p:nvSpPr>
            <p:cNvPr id="12" name="橢圓 11"/>
            <p:cNvSpPr/>
            <p:nvPr/>
          </p:nvSpPr>
          <p:spPr>
            <a:xfrm>
              <a:off x="6946613" y="4654975"/>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6677408" y="509812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13"/>
            <p:cNvSpPr/>
            <p:nvPr/>
          </p:nvSpPr>
          <p:spPr>
            <a:xfrm>
              <a:off x="7054613" y="5067830"/>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6677408" y="48369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橢圓 15"/>
            <p:cNvSpPr/>
            <p:nvPr/>
          </p:nvSpPr>
          <p:spPr>
            <a:xfrm>
              <a:off x="6829808" y="49893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橢圓 16"/>
            <p:cNvSpPr/>
            <p:nvPr/>
          </p:nvSpPr>
          <p:spPr>
            <a:xfrm>
              <a:off x="6547647" y="484938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17"/>
            <p:cNvSpPr/>
            <p:nvPr/>
          </p:nvSpPr>
          <p:spPr>
            <a:xfrm>
              <a:off x="7258233" y="4546975"/>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7054613" y="484938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7000613" y="5310766"/>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橢圓 21"/>
            <p:cNvSpPr/>
            <p:nvPr/>
          </p:nvSpPr>
          <p:spPr>
            <a:xfrm>
              <a:off x="6829808" y="525052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橢圓 22"/>
            <p:cNvSpPr/>
            <p:nvPr/>
          </p:nvSpPr>
          <p:spPr>
            <a:xfrm>
              <a:off x="7207013" y="5220230"/>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橢圓 23"/>
            <p:cNvSpPr/>
            <p:nvPr/>
          </p:nvSpPr>
          <p:spPr>
            <a:xfrm>
              <a:off x="6829808" y="49893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5" name="橢圓 24"/>
            <p:cNvSpPr/>
            <p:nvPr/>
          </p:nvSpPr>
          <p:spPr>
            <a:xfrm>
              <a:off x="6982208" y="51417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6" name="橢圓 25"/>
            <p:cNvSpPr/>
            <p:nvPr/>
          </p:nvSpPr>
          <p:spPr>
            <a:xfrm>
              <a:off x="6700047" y="500178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7207013" y="500178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8" name="橢圓 27"/>
            <p:cNvSpPr/>
            <p:nvPr/>
          </p:nvSpPr>
          <p:spPr>
            <a:xfrm>
              <a:off x="7862570" y="565419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9" name="橢圓 28"/>
            <p:cNvSpPr/>
            <p:nvPr/>
          </p:nvSpPr>
          <p:spPr>
            <a:xfrm>
              <a:off x="6280054" y="5555301"/>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0" name="橢圓 29"/>
            <p:cNvSpPr/>
            <p:nvPr/>
          </p:nvSpPr>
          <p:spPr>
            <a:xfrm>
              <a:off x="6226054" y="5798237"/>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1" name="橢圓 30"/>
            <p:cNvSpPr/>
            <p:nvPr/>
          </p:nvSpPr>
          <p:spPr>
            <a:xfrm>
              <a:off x="6432454" y="5707701"/>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橢圓 31"/>
            <p:cNvSpPr/>
            <p:nvPr/>
          </p:nvSpPr>
          <p:spPr>
            <a:xfrm>
              <a:off x="6207649" y="5629249"/>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3" name="橢圓 32"/>
            <p:cNvSpPr/>
            <p:nvPr/>
          </p:nvSpPr>
          <p:spPr>
            <a:xfrm>
              <a:off x="6432454" y="5489255"/>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4" name="橢圓 33"/>
            <p:cNvSpPr/>
            <p:nvPr/>
          </p:nvSpPr>
          <p:spPr>
            <a:xfrm>
              <a:off x="6378454" y="5950637"/>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5" name="橢圓 34"/>
            <p:cNvSpPr/>
            <p:nvPr/>
          </p:nvSpPr>
          <p:spPr>
            <a:xfrm>
              <a:off x="7153013" y="5463166"/>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6" name="橢圓 35"/>
            <p:cNvSpPr/>
            <p:nvPr/>
          </p:nvSpPr>
          <p:spPr>
            <a:xfrm>
              <a:off x="7702625" y="548675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7" name="橢圓 36"/>
            <p:cNvSpPr/>
            <p:nvPr/>
          </p:nvSpPr>
          <p:spPr>
            <a:xfrm>
              <a:off x="7134608" y="52941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8" name="橢圓 37"/>
            <p:cNvSpPr/>
            <p:nvPr/>
          </p:nvSpPr>
          <p:spPr>
            <a:xfrm>
              <a:off x="7648625" y="5729690"/>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sp>
        <p:nvSpPr>
          <p:cNvPr id="39" name="橢圓 38"/>
          <p:cNvSpPr/>
          <p:nvPr/>
        </p:nvSpPr>
        <p:spPr>
          <a:xfrm>
            <a:off x="9366712" y="5517886"/>
            <a:ext cx="490504" cy="51646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五角星形 3"/>
          <p:cNvSpPr/>
          <p:nvPr/>
        </p:nvSpPr>
        <p:spPr>
          <a:xfrm>
            <a:off x="8757775" y="5014960"/>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五角星形 75"/>
          <p:cNvSpPr/>
          <p:nvPr/>
        </p:nvSpPr>
        <p:spPr>
          <a:xfrm>
            <a:off x="8112997" y="5758646"/>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五角星形 76"/>
          <p:cNvSpPr/>
          <p:nvPr/>
        </p:nvSpPr>
        <p:spPr>
          <a:xfrm>
            <a:off x="9524446" y="5667643"/>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3" name="文字方塊 42"/>
              <p:cNvSpPr txBox="1"/>
              <p:nvPr/>
            </p:nvSpPr>
            <p:spPr>
              <a:xfrm>
                <a:off x="669074" y="4298581"/>
                <a:ext cx="3935509" cy="522900"/>
              </a:xfrm>
              <a:prstGeom prst="rect">
                <a:avLst/>
              </a:prstGeom>
              <a:noFill/>
            </p:spPr>
            <p:txBody>
              <a:bodyPr wrap="square" rtlCol="0">
                <a:spAutoFit/>
              </a:bodyPr>
              <a:lstStyle/>
              <a:p>
                <a:r>
                  <a:rPr lang="en-US" altLang="zh-TW" sz="2400" dirty="0"/>
                  <a:t>We can compute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oMath>
                </a14:m>
                <a:r>
                  <a:rPr lang="en-US" altLang="zh-TW" sz="2400" dirty="0"/>
                  <a:t> </a:t>
                </a:r>
                <a:endParaRPr lang="zh-TW" altLang="en-US" sz="2400" dirty="0"/>
              </a:p>
            </p:txBody>
          </p:sp>
        </mc:Choice>
        <mc:Fallback>
          <p:sp>
            <p:nvSpPr>
              <p:cNvPr id="43" name="文字方塊 42"/>
              <p:cNvSpPr txBox="1">
                <a:spLocks noRot="1" noChangeAspect="1" noMove="1" noResize="1" noEditPoints="1" noAdjustHandles="1" noChangeArrowheads="1" noChangeShapeType="1" noTextEdit="1"/>
              </p:cNvSpPr>
              <p:nvPr/>
            </p:nvSpPr>
            <p:spPr>
              <a:xfrm>
                <a:off x="2193074" y="4298581"/>
                <a:ext cx="3935509" cy="522900"/>
              </a:xfrm>
              <a:prstGeom prst="rect">
                <a:avLst/>
              </a:prstGeom>
              <a:blipFill rotWithShape="1">
                <a:blip r:embed="rId3"/>
                <a:stretch>
                  <a:fillRect l="-2481" t="-3488" b="-19767"/>
                </a:stretch>
              </a:blipFill>
            </p:spPr>
            <p:txBody>
              <a:bodyPr/>
              <a:lstStyle/>
              <a:p>
                <a:r>
                  <a:rPr lang="zh-TW" altLang="en-US">
                    <a:noFill/>
                  </a:rPr>
                  <a:t> </a:t>
                </a:r>
                <a:endParaRPr lang="zh-TW" altLang="en-US">
                  <a:noFill/>
                </a:endParaRPr>
              </a:p>
            </p:txBody>
          </p:sp>
        </mc:Fallback>
      </mc:AlternateContent>
      <p:sp>
        <p:nvSpPr>
          <p:cNvPr id="44" name="文字方塊 43"/>
          <p:cNvSpPr txBox="1"/>
          <p:nvPr/>
        </p:nvSpPr>
        <p:spPr>
          <a:xfrm>
            <a:off x="2216684" y="4786857"/>
            <a:ext cx="5234540" cy="460375"/>
          </a:xfrm>
          <a:prstGeom prst="rect">
            <a:avLst/>
          </a:prstGeom>
          <a:noFill/>
        </p:spPr>
        <p:txBody>
          <a:bodyPr wrap="square" rtlCol="0">
            <a:spAutoFit/>
          </a:bodyPr>
          <a:lstStyle/>
          <a:p>
            <a:r>
              <a:rPr lang="en-US" altLang="zh-TW" sz="2400" dirty="0"/>
              <a:t>Likelihood of generating the samples</a:t>
            </a:r>
            <a:endParaRPr lang="zh-TW" altLang="en-US" sz="2400" dirty="0"/>
          </a:p>
        </p:txBody>
      </p:sp>
      <mc:AlternateContent xmlns:mc="http://schemas.openxmlformats.org/markup-compatibility/2006">
        <mc:Choice xmlns:a14="http://schemas.microsoft.com/office/drawing/2010/main" Requires="a14">
          <p:sp>
            <p:nvSpPr>
              <p:cNvPr id="45" name="文字方塊 44"/>
              <p:cNvSpPr txBox="1"/>
              <p:nvPr/>
            </p:nvSpPr>
            <p:spPr>
              <a:xfrm>
                <a:off x="2009417" y="5165184"/>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𝑚</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oMath>
                  </m:oMathPara>
                </a14:m>
                <a:endParaRPr lang="zh-TW" altLang="en-US" sz="2400" dirty="0"/>
              </a:p>
            </p:txBody>
          </p:sp>
        </mc:Choice>
        <mc:Fallback>
          <p:sp>
            <p:nvSpPr>
              <p:cNvPr id="45" name="文字方塊 44"/>
              <p:cNvSpPr txBox="1">
                <a:spLocks noRot="1" noChangeAspect="1" noMove="1" noResize="1" noEditPoints="1" noAdjustHandles="1" noChangeArrowheads="1" noChangeShapeType="1" noTextEdit="1"/>
              </p:cNvSpPr>
              <p:nvPr/>
            </p:nvSpPr>
            <p:spPr>
              <a:xfrm>
                <a:off x="3533417" y="5165184"/>
                <a:ext cx="3935509" cy="1100558"/>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6" name="文字方塊 45"/>
              <p:cNvSpPr txBox="1"/>
              <p:nvPr/>
            </p:nvSpPr>
            <p:spPr>
              <a:xfrm>
                <a:off x="692684" y="6248889"/>
                <a:ext cx="5234540" cy="461665"/>
              </a:xfrm>
              <a:prstGeom prst="rect">
                <a:avLst/>
              </a:prstGeom>
              <a:noFill/>
            </p:spPr>
            <p:txBody>
              <a:bodyPr wrap="square" rtlCol="0">
                <a:spAutoFit/>
              </a:bodyPr>
              <a:lstStyle/>
              <a:p>
                <a:r>
                  <a:rPr lang="en-US" altLang="zh-TW" sz="2400" dirty="0"/>
                  <a:t>Find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m:t>
                        </m:r>
                      </m:sup>
                    </m:sSup>
                  </m:oMath>
                </a14:m>
                <a:r>
                  <a:rPr lang="zh-TW" altLang="en-US" sz="2400" dirty="0"/>
                  <a:t> </a:t>
                </a:r>
                <a:r>
                  <a:rPr lang="en-US" altLang="zh-TW" sz="2400" dirty="0"/>
                  <a:t>maximizing the likelihood</a:t>
                </a:r>
                <a:endParaRPr lang="zh-TW" altLang="en-US" sz="2400" dirty="0"/>
              </a:p>
            </p:txBody>
          </p:sp>
        </mc:Choice>
        <mc:Fallback>
          <p:sp>
            <p:nvSpPr>
              <p:cNvPr id="46" name="文字方塊 45"/>
              <p:cNvSpPr txBox="1">
                <a:spLocks noRot="1" noChangeAspect="1" noMove="1" noResize="1" noEditPoints="1" noAdjustHandles="1" noChangeArrowheads="1" noChangeShapeType="1" noTextEdit="1"/>
              </p:cNvSpPr>
              <p:nvPr/>
            </p:nvSpPr>
            <p:spPr>
              <a:xfrm>
                <a:off x="2216684" y="6248889"/>
                <a:ext cx="5234540" cy="461665"/>
              </a:xfrm>
              <a:prstGeom prst="rect">
                <a:avLst/>
              </a:prstGeom>
              <a:blipFill rotWithShape="1">
                <a:blip r:embed="rId5"/>
                <a:stretch>
                  <a:fillRect l="-1865" t="-10526" b="-28947"/>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ldLvl="0" animBg="1"/>
      <p:bldP spid="10" grpId="0" bldLvl="0" animBg="1"/>
      <p:bldP spid="21" grpId="0" bldLvl="0" animBg="1"/>
      <p:bldP spid="39" grpId="0" bldLvl="0" animBg="1"/>
      <p:bldP spid="40" grpId="0" bldLvl="0" animBg="1"/>
      <p:bldP spid="41" grpId="0" bldLvl="0" animBg="1"/>
      <p:bldP spid="42" grpId="0" bldLvl="0" animBg="1"/>
      <p:bldP spid="43" grpId="0" bldLvl="0" animBg="1"/>
      <p:bldP spid="44" grpId="0"/>
      <p:bldP spid="45" grpId="0" bldLvl="0" animBg="1"/>
      <p:bldP spid="4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Maximum Likelihood Estimation</a:t>
            </a:r>
            <a:endParaRPr lang="zh-TW" altLang="en-US" dirty="0"/>
          </a:p>
        </p:txBody>
      </p:sp>
      <mc:AlternateContent xmlns:mc="http://schemas.openxmlformats.org/markup-compatibility/2006">
        <mc:Choice xmlns:a14="http://schemas.microsoft.com/office/drawing/2010/main" Requires="a14">
          <p:sp>
            <p:nvSpPr>
              <p:cNvPr id="6" name="文字方塊 5"/>
              <p:cNvSpPr txBox="1"/>
              <p:nvPr/>
            </p:nvSpPr>
            <p:spPr>
              <a:xfrm>
                <a:off x="331691" y="1690689"/>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func>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1855691" y="1690689"/>
                <a:ext cx="3935509" cy="1100558"/>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4131054" y="1665242"/>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r>
                            <a:rPr lang="en-US" altLang="zh-TW" sz="2400" b="0" i="1" smtClean="0">
                              <a:latin typeface="Cambria Math" panose="02040503050406030204" pitchFamily="18" charset="0"/>
                            </a:rPr>
                            <m:t>𝑙𝑜𝑔</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func>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5655054" y="1665242"/>
                <a:ext cx="3935509" cy="1100558"/>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735915" y="2852825"/>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func>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2259915" y="2765195"/>
                <a:ext cx="3935509" cy="1100558"/>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735915" y="4060807"/>
                <a:ext cx="4709792" cy="5755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𝐸</m:t>
                              </m:r>
                            </m:e>
                            <m:sub>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sub>
                          </m:sSub>
                          <m:r>
                            <a:rPr lang="en-US" altLang="zh-TW" sz="2400" b="0" i="1" smtClean="0">
                              <a:latin typeface="Cambria Math" panose="02040503050406030204" pitchFamily="18" charset="0"/>
                            </a:rPr>
                            <m:t>[</m:t>
                          </m:r>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i="1">
                                  <a:latin typeface="Cambria Math" panose="02040503050406030204" pitchFamily="18" charset="0"/>
                                </a:rPr>
                                <m:t>;</m:t>
                              </m:r>
                              <m:r>
                                <a:rPr lang="zh-TW" altLang="en-US" sz="2400" i="1">
                                  <a:latin typeface="Cambria Math" panose="02040503050406030204" pitchFamily="18" charset="0"/>
                                </a:rPr>
                                <m:t>𝜃</m:t>
                              </m:r>
                            </m:e>
                          </m:d>
                          <m:r>
                            <a:rPr lang="en-US" altLang="zh-TW" sz="2400" b="0" i="1" smtClean="0">
                              <a:latin typeface="Cambria Math" panose="02040503050406030204" pitchFamily="18" charset="0"/>
                            </a:rPr>
                            <m:t>]</m:t>
                          </m:r>
                          <m:r>
                            <a:rPr lang="en-US" altLang="zh-TW" sz="2400" i="1" smtClean="0">
                              <a:latin typeface="Cambria Math" panose="02040503050406030204" pitchFamily="18" charset="0"/>
                            </a:rPr>
                            <m:t> </m:t>
                          </m:r>
                        </m:e>
                      </m:func>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2259915" y="3865862"/>
                <a:ext cx="4709792" cy="575542"/>
              </a:xfrm>
              <a:prstGeom prst="rect">
                <a:avLst/>
              </a:prstGeom>
              <a:blipFill rotWithShape="1">
                <a:blip r:embed="rId4"/>
                <a:stretch>
                  <a:fillRect b="-421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256595" y="4508341"/>
                <a:ext cx="4709792" cy="12441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nary>
                            <m:naryPr>
                              <m:limLoc m:val="undOvr"/>
                              <m:ctrlPr>
                                <a:rPr lang="en-US" altLang="zh-TW" sz="2400" b="0" i="1" smtClean="0">
                                  <a:latin typeface="Cambria Math" panose="02040503050406030204" pitchFamily="18" charset="0"/>
                                </a:rPr>
                              </m:ctrlPr>
                            </m:naryPr>
                            <m:sub>
                              <m:r>
                                <m:rPr>
                                  <m:brk m:alnAt="24"/>
                                </m:rPr>
                                <a:rPr lang="en-US" altLang="zh-TW" sz="2400" b="0" i="1" smtClean="0">
                                  <a:latin typeface="Cambria Math" panose="02040503050406030204" pitchFamily="18" charset="0"/>
                                </a:rPr>
                                <m:t>𝑥</m:t>
                              </m:r>
                            </m:sub>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i="1">
                                      <a:latin typeface="Cambria Math" panose="02040503050406030204" pitchFamily="18" charset="0"/>
                                    </a:rPr>
                                    <m:t>;</m:t>
                                  </m:r>
                                  <m:r>
                                    <a:rPr lang="zh-TW" altLang="en-US" sz="2400" i="1">
                                      <a:latin typeface="Cambria Math" panose="02040503050406030204" pitchFamily="18" charset="0"/>
                                    </a:rPr>
                                    <m:t>𝜃</m:t>
                                  </m:r>
                                </m:e>
                              </m:d>
                              <m:r>
                                <a:rPr lang="en-US" altLang="zh-TW" sz="2400" b="0" i="1" smtClean="0">
                                  <a:latin typeface="Cambria Math" panose="02040503050406030204" pitchFamily="18" charset="0"/>
                                </a:rPr>
                                <m:t>𝑑𝑥</m:t>
                              </m:r>
                            </m:e>
                          </m:nary>
                          <m:r>
                            <a:rPr lang="en-US" altLang="zh-TW" sz="2400" i="1" smtClean="0">
                              <a:latin typeface="Cambria Math" panose="02040503050406030204" pitchFamily="18" charset="0"/>
                            </a:rPr>
                            <m:t> </m:t>
                          </m:r>
                        </m:e>
                      </m:func>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1778690" y="4343241"/>
                <a:ext cx="4709792" cy="1244187"/>
              </a:xfrm>
              <a:prstGeom prst="rect">
                <a:avLst/>
              </a:prstGeom>
              <a:blipFill rotWithShape="1">
                <a:blip r:embed="rId5"/>
                <a:stretch>
                  <a:fillRect r="-310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4697928" y="4524118"/>
                <a:ext cx="4709792" cy="12441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TW" sz="2400" b="0" i="1" smtClean="0">
                              <a:latin typeface="Cambria Math" panose="02040503050406030204" pitchFamily="18" charset="0"/>
                            </a:rPr>
                          </m:ctrlPr>
                        </m:funcPr>
                        <m:fName>
                          <m:r>
                            <a:rPr lang="en-US" altLang="zh-TW" sz="2400" b="0" i="1" smtClean="0">
                              <a:latin typeface="Cambria Math" panose="02040503050406030204" pitchFamily="18" charset="0"/>
                            </a:rPr>
                            <m:t>−</m:t>
                          </m:r>
                        </m:fName>
                        <m:e>
                          <m:nary>
                            <m:naryPr>
                              <m:limLoc m:val="undOvr"/>
                              <m:ctrlPr>
                                <a:rPr lang="en-US" altLang="zh-TW" sz="2400" b="0" i="1" smtClean="0">
                                  <a:latin typeface="Cambria Math" panose="02040503050406030204" pitchFamily="18" charset="0"/>
                                </a:rPr>
                              </m:ctrlPr>
                            </m:naryPr>
                            <m:sub>
                              <m:r>
                                <m:rPr>
                                  <m:brk m:alnAt="24"/>
                                </m:rPr>
                                <a:rPr lang="en-US" altLang="zh-TW" sz="2400" b="0" i="1" smtClean="0">
                                  <a:latin typeface="Cambria Math" panose="02040503050406030204" pitchFamily="18" charset="0"/>
                                </a:rPr>
                                <m:t>𝑥</m:t>
                              </m:r>
                            </m:sub>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𝑑𝑥</m:t>
                              </m:r>
                            </m:e>
                          </m:nary>
                          <m:r>
                            <a:rPr lang="en-US" altLang="zh-TW" sz="2400" i="1" smtClean="0">
                              <a:latin typeface="Cambria Math" panose="02040503050406030204" pitchFamily="18" charset="0"/>
                            </a:rPr>
                            <m:t> </m:t>
                          </m:r>
                        </m:e>
                      </m:func>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6085403" y="4343143"/>
                <a:ext cx="4709792" cy="1244187"/>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254742" y="5921196"/>
                <a:ext cx="4709792" cy="5731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min</m:t>
                              </m:r>
                            </m:e>
                            <m:lim>
                              <m:r>
                                <a:rPr lang="zh-TW" altLang="en-US" sz="2400" b="0" i="1" smtClean="0">
                                  <a:latin typeface="Cambria Math" panose="02040503050406030204" pitchFamily="18" charset="0"/>
                                </a:rPr>
                                <m:t>𝜃</m:t>
                              </m:r>
                            </m:lim>
                          </m:limLow>
                        </m:fName>
                        <m:e>
                          <m:r>
                            <a:rPr lang="en-US" altLang="zh-TW" sz="2400" b="0" i="1" smtClean="0">
                              <a:latin typeface="Cambria Math" panose="02040503050406030204" pitchFamily="18" charset="0"/>
                            </a:rPr>
                            <m:t>𝐾𝐿</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e>
                          </m:d>
                          <m:r>
                            <a:rPr lang="en-US" altLang="zh-TW" sz="2400" i="1" smtClean="0">
                              <a:latin typeface="Cambria Math" panose="02040503050406030204" pitchFamily="18" charset="0"/>
                            </a:rPr>
                            <m:t> </m:t>
                          </m:r>
                        </m:e>
                      </m:func>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1195812" y="5587186"/>
                <a:ext cx="4709792" cy="573106"/>
              </a:xfrm>
              <a:prstGeom prst="rect">
                <a:avLst/>
              </a:prstGeom>
              <a:blipFill rotWithShape="1">
                <a:blip r:embed="rId7"/>
                <a:stretch>
                  <a:fillRect b="-531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4778689" y="3172271"/>
                <a:ext cx="3964740"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14:m>
                  <m:oMath xmlns:m="http://schemas.openxmlformats.org/officeDocument/2006/math">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𝑚</m:t>
                            </m:r>
                          </m:sup>
                        </m:sSup>
                      </m:e>
                    </m:d>
                  </m:oMath>
                </a14:m>
                <a:r>
                  <a:rPr lang="en-US" altLang="zh-TW" sz="2400" dirty="0"/>
                  <a:t>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endParaRPr lang="zh-TW" altLang="en-US" sz="2400" dirty="0"/>
              </a:p>
            </p:txBody>
          </p:sp>
        </mc:Choice>
        <mc:Fallback>
          <p:sp>
            <p:nvSpPr>
              <p:cNvPr id="16" name="矩形 15"/>
              <p:cNvSpPr>
                <a:spLocks noRot="1" noChangeAspect="1" noMove="1" noResize="1" noEditPoints="1" noAdjustHandles="1" noChangeArrowheads="1" noChangeShapeType="1" noTextEdit="1"/>
              </p:cNvSpPr>
              <p:nvPr/>
            </p:nvSpPr>
            <p:spPr>
              <a:xfrm>
                <a:off x="6302689" y="3172271"/>
                <a:ext cx="3964740" cy="461665"/>
              </a:xfrm>
              <a:prstGeom prst="rect">
                <a:avLst/>
              </a:prstGeom>
              <a:blipFill rotWithShape="1">
                <a:blip r:embed="rId8"/>
                <a:stretch>
                  <a:fillRect t="-10390" b="-2727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4722958" y="5931356"/>
                <a:ext cx="4709793" cy="461665"/>
              </a:xfrm>
              <a:prstGeom prst="rect">
                <a:avLst/>
              </a:prstGeom>
              <a:noFill/>
            </p:spPr>
            <p:txBody>
              <a:bodyPr wrap="square" rtlCol="0">
                <a:spAutoFit/>
              </a:bodyPr>
              <a:lstStyle/>
              <a:p>
                <a:r>
                  <a:rPr lang="en-US" altLang="zh-TW" sz="2400" dirty="0">
                    <a:solidFill>
                      <a:srgbClr val="FF0000"/>
                    </a:solidFill>
                  </a:rPr>
                  <a:t>How to define a general </a:t>
                </a:r>
                <a14:m>
                  <m:oMath xmlns:m="http://schemas.openxmlformats.org/officeDocument/2006/math">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𝑃</m:t>
                        </m:r>
                      </m:e>
                      <m:sub>
                        <m:r>
                          <a:rPr lang="en-US" altLang="zh-TW" sz="2400" i="1">
                            <a:solidFill>
                              <a:srgbClr val="FF0000"/>
                            </a:solidFill>
                            <a:latin typeface="Cambria Math" panose="02040503050406030204" pitchFamily="18" charset="0"/>
                          </a:rPr>
                          <m:t>𝐺</m:t>
                        </m:r>
                      </m:sub>
                    </m:sSub>
                  </m:oMath>
                </a14:m>
                <a:r>
                  <a:rPr lang="en-US" altLang="zh-TW" sz="2400" dirty="0">
                    <a:solidFill>
                      <a:srgbClr val="FF0000"/>
                    </a:solidFill>
                  </a:rPr>
                  <a:t>? </a:t>
                </a:r>
                <a:endParaRPr lang="zh-TW" altLang="en-US" sz="2400" dirty="0">
                  <a:solidFill>
                    <a:srgbClr val="FF0000"/>
                  </a:solidFill>
                </a:endParaRPr>
              </a:p>
            </p:txBody>
          </p:sp>
        </mc:Choice>
        <mc:Fallback>
          <p:sp>
            <p:nvSpPr>
              <p:cNvPr id="17" name="文字方塊 16"/>
              <p:cNvSpPr txBox="1">
                <a:spLocks noRot="1" noChangeAspect="1" noMove="1" noResize="1" noEditPoints="1" noAdjustHandles="1" noChangeArrowheads="1" noChangeShapeType="1" noTextEdit="1"/>
              </p:cNvSpPr>
              <p:nvPr/>
            </p:nvSpPr>
            <p:spPr>
              <a:xfrm>
                <a:off x="6488258" y="5931356"/>
                <a:ext cx="4709793" cy="461665"/>
              </a:xfrm>
              <a:prstGeom prst="rect">
                <a:avLst/>
              </a:prstGeom>
              <a:blipFill rotWithShape="1">
                <a:blip r:embed="rId9"/>
                <a:stretch>
                  <a:fillRect l="-2073" t="-10526" b="-28947"/>
                </a:stretch>
              </a:blipFill>
            </p:spPr>
            <p:txBody>
              <a:bodyPr/>
              <a:lstStyle/>
              <a:p>
                <a:r>
                  <a:rPr lang="zh-TW" altLang="en-US">
                    <a:noFill/>
                  </a:rPr>
                  <a:t> </a:t>
                </a:r>
                <a:endParaRPr lang="zh-TW" altLang="en-US">
                  <a:noFill/>
                </a:endParaRPr>
              </a:p>
            </p:txBody>
          </p:sp>
        </mc:Fallback>
      </mc:AlternateContent>
      <p:sp>
        <p:nvSpPr>
          <p:cNvPr id="4" name="文本框 3"/>
          <p:cNvSpPr txBox="1"/>
          <p:nvPr/>
        </p:nvSpPr>
        <p:spPr>
          <a:xfrm>
            <a:off x="748665" y="1169035"/>
            <a:ext cx="10425430" cy="521970"/>
          </a:xfrm>
          <a:prstGeom prst="rect">
            <a:avLst/>
          </a:prstGeom>
          <a:noFill/>
        </p:spPr>
        <p:txBody>
          <a:bodyPr wrap="square" rtlCol="0" anchor="t">
            <a:spAutoFit/>
          </a:bodyPr>
          <a:p>
            <a:r>
              <a:rPr lang="en-US" altLang="zh-TW" sz="2800" dirty="0">
                <a:solidFill>
                  <a:srgbClr val="0070C0"/>
                </a:solidFill>
                <a:sym typeface="+mn-ea"/>
              </a:rPr>
              <a:t>Maximum Likelihood Estimation = Minimize KL</a:t>
            </a:r>
            <a:r>
              <a:rPr lang="zh-TW" altLang="en-US" sz="2800" dirty="0">
                <a:solidFill>
                  <a:srgbClr val="0070C0"/>
                </a:solidFill>
                <a:sym typeface="+mn-ea"/>
              </a:rPr>
              <a:t> </a:t>
            </a:r>
            <a:r>
              <a:rPr lang="en-US" altLang="zh-TW" sz="2800" dirty="0">
                <a:solidFill>
                  <a:srgbClr val="0070C0"/>
                </a:solidFill>
                <a:sym typeface="+mn-ea"/>
              </a:rPr>
              <a:t>Divergence</a:t>
            </a:r>
            <a:endParaRPr lang="en-US" altLang="zh-TW" sz="2800" dirty="0">
              <a:solidFill>
                <a:srgbClr val="0070C0"/>
              </a:solidFill>
              <a:sym typeface="+mn-ea"/>
            </a:endParaRPr>
          </a:p>
        </p:txBody>
      </p:sp>
      <p:graphicFrame>
        <p:nvGraphicFramePr>
          <p:cNvPr id="3" name="对象 2">
            <a:hlinkClick r:id="" action="ppaction://ole?verb="/>
          </p:cNvPr>
          <p:cNvGraphicFramePr>
            <a:graphicFrameLocks noChangeAspect="1"/>
          </p:cNvGraphicFramePr>
          <p:nvPr/>
        </p:nvGraphicFramePr>
        <p:xfrm>
          <a:off x="1778635" y="6160770"/>
          <a:ext cx="4074160" cy="535305"/>
        </p:xfrm>
        <a:graphic>
          <a:graphicData uri="http://schemas.openxmlformats.org/presentationml/2006/ole">
            <mc:AlternateContent xmlns:mc="http://schemas.openxmlformats.org/markup-compatibility/2006">
              <mc:Choice xmlns:v="urn:schemas-microsoft-com:vml" Requires="v">
                <p:oleObj spid="_x0000_s1025" name="" r:id="rId10" imgW="3479800" imgH="457200" progId="Equation.KSEE3">
                  <p:embed/>
                </p:oleObj>
              </mc:Choice>
              <mc:Fallback>
                <p:oleObj name="" r:id="rId10" imgW="3479800" imgH="457200" progId="Equation.KSEE3">
                  <p:embed/>
                  <p:pic>
                    <p:nvPicPr>
                      <p:cNvPr id="0" name="图片 1024"/>
                      <p:cNvPicPr/>
                      <p:nvPr/>
                    </p:nvPicPr>
                    <p:blipFill>
                      <a:blip r:embed="rId11"/>
                      <a:stretch>
                        <a:fillRect/>
                      </a:stretch>
                    </p:blipFill>
                    <p:spPr>
                      <a:xfrm>
                        <a:off x="1778635" y="6160770"/>
                        <a:ext cx="4074160" cy="53530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0" grpId="0" bldLvl="0" animBg="1"/>
      <p:bldP spid="12" grpId="0" bldLvl="0" animBg="1"/>
      <p:bldP spid="13" grpId="0" bldLvl="0" animBg="1"/>
      <p:bldP spid="15" grpId="0" bldLvl="0" animBg="1"/>
      <p:bldP spid="1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a:picLocks noChangeAspect="1"/>
          </p:cNvPicPr>
          <p:nvPr/>
        </p:nvPicPr>
        <p:blipFill>
          <a:blip r:embed="rId1"/>
          <a:stretch>
            <a:fillRect/>
          </a:stretch>
        </p:blipFill>
        <p:spPr>
          <a:xfrm>
            <a:off x="5878963" y="2987528"/>
            <a:ext cx="1804554" cy="2189526"/>
          </a:xfrm>
          <a:prstGeom prst="rect">
            <a:avLst/>
          </a:prstGeom>
        </p:spPr>
      </p:pic>
      <p:pic>
        <p:nvPicPr>
          <p:cNvPr id="12" name="圖片 11"/>
          <p:cNvPicPr>
            <a:picLocks noChangeAspect="1"/>
          </p:cNvPicPr>
          <p:nvPr/>
        </p:nvPicPr>
        <p:blipFill>
          <a:blip r:embed="rId2"/>
          <a:stretch>
            <a:fillRect/>
          </a:stretch>
        </p:blipFill>
        <p:spPr>
          <a:xfrm>
            <a:off x="2046743" y="3564296"/>
            <a:ext cx="929364" cy="916633"/>
          </a:xfrm>
          <a:prstGeom prst="rect">
            <a:avLst/>
          </a:prstGeom>
        </p:spPr>
      </p:pic>
      <p:sp>
        <p:nvSpPr>
          <p:cNvPr id="2" name="標題 1"/>
          <p:cNvSpPr>
            <a:spLocks noGrp="1"/>
          </p:cNvSpPr>
          <p:nvPr>
            <p:ph type="title"/>
          </p:nvPr>
        </p:nvSpPr>
        <p:spPr/>
        <p:txBody>
          <a:bodyPr/>
          <a:lstStyle/>
          <a:p>
            <a:r>
              <a:rPr lang="en-US" altLang="zh-TW" dirty="0"/>
              <a:t>Generator </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28650" y="1825625"/>
                <a:ext cx="7886700" cy="4351338"/>
              </a:xfrm>
            </p:spPr>
            <p:txBody>
              <a:bodyPr/>
              <a:lstStyle/>
              <a:p>
                <a:r>
                  <a:rPr lang="en-US" altLang="zh-TW" sz="2400" dirty="0"/>
                  <a:t>A generator G is a network. The network defines a probability distribution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oMath>
                </a14:m>
                <a:endParaRPr lang="zh-TW" altLang="en-US" sz="2400" dirty="0"/>
              </a:p>
              <a:p>
                <a:pPr marL="0" indent="0">
                  <a:buNone/>
                </a:pPr>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152650" y="1825625"/>
                <a:ext cx="7886700" cy="4351338"/>
              </a:xfrm>
              <a:blipFill rotWithShape="1">
                <a:blip r:embed="rId3"/>
                <a:stretch>
                  <a:fillRect l="-1005" t="-1961"/>
                </a:stretch>
              </a:blipFill>
            </p:spPr>
            <p:txBody>
              <a:bodyPr/>
              <a:lstStyle/>
              <a:p>
                <a:r>
                  <a:rPr lang="zh-TW" altLang="en-US">
                    <a:noFill/>
                  </a:rPr>
                  <a:t> </a:t>
                </a:r>
                <a:endParaRPr lang="zh-TW" altLang="en-US">
                  <a:noFill/>
                </a:endParaRPr>
              </a:p>
            </p:txBody>
          </p:sp>
        </mc:Fallback>
      </mc:AlternateContent>
      <p:sp>
        <p:nvSpPr>
          <p:cNvPr id="4" name="矩形 3"/>
          <p:cNvSpPr/>
          <p:nvPr/>
        </p:nvSpPr>
        <p:spPr>
          <a:xfrm>
            <a:off x="3593274" y="3339415"/>
            <a:ext cx="1743075" cy="1366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generator </a:t>
            </a:r>
            <a:endParaRPr lang="en-US" altLang="zh-TW" sz="2800" dirty="0"/>
          </a:p>
          <a:p>
            <a:pPr algn="ctr"/>
            <a:r>
              <a:rPr lang="en-US" altLang="zh-TW" sz="2800" dirty="0"/>
              <a:t>G</a:t>
            </a:r>
            <a:endParaRPr lang="zh-TW" altLang="en-US" sz="2800" dirty="0"/>
          </a:p>
        </p:txBody>
      </p:sp>
      <p:sp>
        <p:nvSpPr>
          <p:cNvPr id="5" name="橢圓 4"/>
          <p:cNvSpPr/>
          <p:nvPr/>
        </p:nvSpPr>
        <p:spPr>
          <a:xfrm>
            <a:off x="2449575" y="3924310"/>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 name="橢圓 5"/>
          <p:cNvSpPr/>
          <p:nvPr/>
        </p:nvSpPr>
        <p:spPr>
          <a:xfrm>
            <a:off x="6201743" y="3963082"/>
            <a:ext cx="209550" cy="2095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7" name="文字方塊 6"/>
              <p:cNvSpPr txBox="1"/>
              <p:nvPr/>
            </p:nvSpPr>
            <p:spPr>
              <a:xfrm>
                <a:off x="841515" y="4037047"/>
                <a:ext cx="40793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2365515" y="4037047"/>
                <a:ext cx="407932" cy="46166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4612990" y="4036576"/>
                <a:ext cx="14438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6136990" y="4036576"/>
                <a:ext cx="1443857" cy="461665"/>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cxnSp>
        <p:nvCxnSpPr>
          <p:cNvPr id="10" name="直線單箭頭接點 9"/>
          <p:cNvCxnSpPr/>
          <p:nvPr/>
        </p:nvCxnSpPr>
        <p:spPr>
          <a:xfrm>
            <a:off x="2950026" y="4037047"/>
            <a:ext cx="5440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5416113" y="4067777"/>
            <a:ext cx="6163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730237" y="2840781"/>
            <a:ext cx="1663700" cy="706755"/>
          </a:xfrm>
          <a:prstGeom prst="rect">
            <a:avLst/>
          </a:prstGeom>
          <a:noFill/>
        </p:spPr>
        <p:txBody>
          <a:bodyPr wrap="square" rtlCol="0">
            <a:spAutoFit/>
          </a:bodyPr>
          <a:lstStyle/>
          <a:p>
            <a:pPr algn="ctr"/>
            <a:r>
              <a:rPr lang="en-US" altLang="zh-TW" sz="2000" dirty="0"/>
              <a:t>Normal Distribution</a:t>
            </a:r>
            <a:endParaRPr lang="en-US" altLang="zh-TW" sz="2000" dirty="0"/>
          </a:p>
        </p:txBody>
      </p:sp>
      <mc:AlternateContent xmlns:mc="http://schemas.openxmlformats.org/markup-compatibility/2006">
        <mc:Choice xmlns:a14="http://schemas.microsoft.com/office/drawing/2010/main" Requires="a14">
          <p:sp>
            <p:nvSpPr>
              <p:cNvPr id="18" name="文字方塊 17"/>
              <p:cNvSpPr txBox="1"/>
              <p:nvPr/>
            </p:nvSpPr>
            <p:spPr>
              <a:xfrm>
                <a:off x="4613769" y="2719715"/>
                <a:ext cx="10013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𝐺</m:t>
                          </m:r>
                        </m:sub>
                      </m:sSub>
                      <m:r>
                        <m:rPr>
                          <m:nor/>
                        </m:rPr>
                        <a:rPr lang="en-US" altLang="zh-TW" sz="2400">
                          <a:latin typeface="Cambria Math" panose="02040503050406030204" pitchFamily="18" charset="0"/>
                        </a:rPr>
                        <m:t>(</m:t>
                      </m:r>
                      <m:r>
                        <m:rPr>
                          <m:nor/>
                        </m:rPr>
                        <a:rPr lang="en-US" altLang="zh-TW" sz="2400">
                          <a:latin typeface="Cambria Math" panose="02040503050406030204" pitchFamily="18" charset="0"/>
                        </a:rPr>
                        <m:t>𝑥</m:t>
                      </m:r>
                      <m:r>
                        <m:rPr>
                          <m:nor/>
                        </m:rPr>
                        <a:rPr lang="zh-TW" altLang="en-US" sz="2400">
                          <a:latin typeface="Cambria Math" panose="02040503050406030204" pitchFamily="18" charset="0"/>
                        </a:rPr>
                        <m:t>)</m:t>
                      </m:r>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6137769" y="2719715"/>
                <a:ext cx="1001363" cy="461665"/>
              </a:xfrm>
              <a:prstGeom prst="rect">
                <a:avLst/>
              </a:prstGeom>
              <a:blipFill rotWithShape="1">
                <a:blip r:embed="rId6"/>
                <a:stretch>
                  <a:fillRect r="-1829" b="-17105"/>
                </a:stretch>
              </a:blipFill>
            </p:spPr>
            <p:txBody>
              <a:bodyPr/>
              <a:lstStyle/>
              <a:p>
                <a:r>
                  <a:rPr lang="zh-TW" altLang="en-US">
                    <a:noFill/>
                  </a:rPr>
                  <a:t> </a:t>
                </a:r>
                <a:endParaRPr lang="zh-TW" altLang="en-US">
                  <a:noFill/>
                </a:endParaRPr>
              </a:p>
            </p:txBody>
          </p:sp>
        </mc:Fallback>
      </mc:AlternateContent>
      <p:pic>
        <p:nvPicPr>
          <p:cNvPr id="21" name="圖片 20"/>
          <p:cNvPicPr>
            <a:picLocks noChangeAspect="1"/>
          </p:cNvPicPr>
          <p:nvPr/>
        </p:nvPicPr>
        <p:blipFill>
          <a:blip r:embed="rId7"/>
          <a:stretch>
            <a:fillRect/>
          </a:stretch>
        </p:blipFill>
        <p:spPr>
          <a:xfrm>
            <a:off x="8003368" y="2703364"/>
            <a:ext cx="2529587" cy="2603060"/>
          </a:xfrm>
          <a:prstGeom prst="rect">
            <a:avLst/>
          </a:prstGeom>
        </p:spPr>
      </p:pic>
      <mc:AlternateContent xmlns:mc="http://schemas.openxmlformats.org/markup-compatibility/2006">
        <mc:Choice xmlns:a14="http://schemas.microsoft.com/office/drawing/2010/main" Requires="a14">
          <p:sp>
            <p:nvSpPr>
              <p:cNvPr id="22" name="文字方塊 21"/>
              <p:cNvSpPr txBox="1"/>
              <p:nvPr/>
            </p:nvSpPr>
            <p:spPr>
              <a:xfrm>
                <a:off x="6612253" y="2703364"/>
                <a:ext cx="21940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8136253" y="2703364"/>
                <a:ext cx="2194076" cy="461665"/>
              </a:xfrm>
              <a:prstGeom prst="rect">
                <a:avLst/>
              </a:prstGeom>
              <a:blipFill rotWithShape="1">
                <a:blip r:embed="rId8"/>
                <a:stretch>
                  <a:fillRect b="-2632"/>
                </a:stretch>
              </a:blipFill>
            </p:spPr>
            <p:txBody>
              <a:bodyPr/>
              <a:lstStyle/>
              <a:p>
                <a:r>
                  <a:rPr lang="zh-TW" altLang="en-US">
                    <a:noFill/>
                  </a:rPr>
                  <a:t> </a:t>
                </a:r>
                <a:endParaRPr lang="zh-TW" altLang="en-US">
                  <a:noFill/>
                </a:endParaRPr>
              </a:p>
            </p:txBody>
          </p:sp>
        </mc:Fallback>
      </mc:AlternateContent>
      <p:sp>
        <p:nvSpPr>
          <p:cNvPr id="23" name="箭號: 左-右雙向 22"/>
          <p:cNvSpPr/>
          <p:nvPr/>
        </p:nvSpPr>
        <p:spPr>
          <a:xfrm>
            <a:off x="7580847" y="4272613"/>
            <a:ext cx="790612" cy="3598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6597654" y="4688719"/>
            <a:ext cx="2736713" cy="39878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000" dirty="0"/>
              <a:t>as close as possible</a:t>
            </a:r>
            <a:endParaRPr lang="en-US" altLang="zh-TW" sz="2000" dirty="0"/>
          </a:p>
        </p:txBody>
      </p:sp>
      <p:sp>
        <p:nvSpPr>
          <p:cNvPr id="28" name="橢圓 27"/>
          <p:cNvSpPr/>
          <p:nvPr/>
        </p:nvSpPr>
        <p:spPr>
          <a:xfrm>
            <a:off x="2260740" y="3777114"/>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9" name="橢圓 28"/>
          <p:cNvSpPr/>
          <p:nvPr/>
        </p:nvSpPr>
        <p:spPr>
          <a:xfrm>
            <a:off x="2257105" y="4076760"/>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0" name="橢圓 29"/>
          <p:cNvSpPr/>
          <p:nvPr/>
        </p:nvSpPr>
        <p:spPr>
          <a:xfrm>
            <a:off x="2676684" y="4016338"/>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橢圓 30"/>
          <p:cNvSpPr/>
          <p:nvPr/>
        </p:nvSpPr>
        <p:spPr>
          <a:xfrm>
            <a:off x="2614650" y="3746903"/>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2" name="橢圓 31"/>
          <p:cNvSpPr/>
          <p:nvPr/>
        </p:nvSpPr>
        <p:spPr>
          <a:xfrm>
            <a:off x="6096968" y="3567269"/>
            <a:ext cx="209550" cy="2095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3" name="橢圓 32"/>
          <p:cNvSpPr/>
          <p:nvPr/>
        </p:nvSpPr>
        <p:spPr>
          <a:xfrm>
            <a:off x="6400831" y="3728429"/>
            <a:ext cx="209550" cy="2095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4" name="橢圓 33"/>
          <p:cNvSpPr/>
          <p:nvPr/>
        </p:nvSpPr>
        <p:spPr>
          <a:xfrm>
            <a:off x="6890242" y="3483778"/>
            <a:ext cx="209550" cy="2095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5" name="橢圓 34"/>
          <p:cNvSpPr/>
          <p:nvPr/>
        </p:nvSpPr>
        <p:spPr>
          <a:xfrm>
            <a:off x="6925338" y="3760796"/>
            <a:ext cx="209550" cy="2095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7" name="文字方塊 36"/>
          <p:cNvSpPr txBox="1"/>
          <p:nvPr/>
        </p:nvSpPr>
        <p:spPr>
          <a:xfrm>
            <a:off x="4316174" y="6201933"/>
            <a:ext cx="5240202" cy="460375"/>
          </a:xfrm>
          <a:prstGeom prst="rect">
            <a:avLst/>
          </a:prstGeom>
          <a:noFill/>
        </p:spPr>
        <p:txBody>
          <a:bodyPr wrap="square" rtlCol="0">
            <a:spAutoFit/>
          </a:bodyPr>
          <a:lstStyle/>
          <a:p>
            <a:r>
              <a:rPr lang="en-US" altLang="zh-TW" sz="2400" dirty="0">
                <a:solidFill>
                  <a:srgbClr val="FF0000"/>
                </a:solidFill>
              </a:rPr>
              <a:t>How to compute the divergence?</a:t>
            </a:r>
            <a:endParaRPr lang="zh-TW" altLang="en-US" sz="2400" dirty="0">
              <a:solidFill>
                <a:srgbClr val="FF0000"/>
              </a:solidFill>
            </a:endParaRPr>
          </a:p>
        </p:txBody>
      </p:sp>
      <mc:AlternateContent xmlns:mc="http://schemas.openxmlformats.org/markup-compatibility/2006">
        <mc:Choice xmlns:a14="http://schemas.microsoft.com/office/drawing/2010/main" Requires="a14">
          <p:sp>
            <p:nvSpPr>
              <p:cNvPr id="38" name="矩形 37">
                <a:extLst>
                  <a:ext uri="{FF2B5EF4-FFF2-40B4-BE49-F238E27FC236}">
                    <ele attr="{EF2F0C89-561E-40FF-9D58-41F0B211880B}"/>
                  </a:ext>
                </a:extLst>
              </p:cNvPr>
              <p:cNvSpPr/>
              <p:nvPr/>
            </p:nvSpPr>
            <p:spPr>
              <a:xfrm>
                <a:off x="599622" y="5281664"/>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38" name="矩形 37"/>
              <p:cNvSpPr>
                <a:spLocks noRot="1" noChangeAspect="1" noMove="1" noResize="1" noEditPoints="1" noAdjustHandles="1" noChangeArrowheads="1" noChangeShapeType="1" noTextEdit="1"/>
              </p:cNvSpPr>
              <p:nvPr/>
            </p:nvSpPr>
            <p:spPr>
              <a:xfrm>
                <a:off x="2123622" y="5281664"/>
                <a:ext cx="4636654" cy="653769"/>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9" name="文字方塊 38">
                <a:extLst>
                  <a:ext uri="{FF2B5EF4-FFF2-40B4-BE49-F238E27FC236}">
                    <ele attr="{6D942A9E-09E4-482C-9D3A-B5916B37B47C}"/>
                  </a:ext>
                </a:extLst>
              </p:cNvPr>
              <p:cNvSpPr txBox="1"/>
              <p:nvPr/>
            </p:nvSpPr>
            <p:spPr>
              <a:xfrm>
                <a:off x="2787839" y="5815931"/>
                <a:ext cx="6192088" cy="461665"/>
              </a:xfrm>
              <a:prstGeom prst="rect">
                <a:avLst/>
              </a:prstGeom>
              <a:noFill/>
            </p:spPr>
            <p:txBody>
              <a:bodyPr wrap="square" rtlCol="0">
                <a:spAutoFit/>
              </a:bodyPr>
              <a:lstStyle/>
              <a:p>
                <a:r>
                  <a:rPr lang="en-US" altLang="zh-TW" sz="2400" dirty="0"/>
                  <a:t>Divergence between distributions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oMath>
                </a14:m>
                <a:r>
                  <a:rPr lang="zh-TW" altLang="en-US" sz="2400" dirty="0"/>
                  <a:t> </a:t>
                </a:r>
                <a:r>
                  <a:rPr lang="en-US" altLang="zh-TW" sz="2400" dirty="0"/>
                  <a:t>and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4311839" y="5815931"/>
                <a:ext cx="6192088" cy="461665"/>
              </a:xfrm>
              <a:prstGeom prst="rect">
                <a:avLst/>
              </a:prstGeom>
              <a:blipFill rotWithShape="1">
                <a:blip r:embed="rId10"/>
                <a:stretch>
                  <a:fillRect l="-1476" t="-10526" b="-28947"/>
                </a:stretch>
              </a:blipFill>
            </p:spPr>
            <p:txBody>
              <a:bodyPr/>
              <a:lstStyle/>
              <a:p>
                <a:r>
                  <a:rPr lang="zh-TW" altLang="en-US">
                    <a:noFill/>
                  </a:rPr>
                  <a:t> </a:t>
                </a:r>
                <a:endParaRPr lang="zh-TW" altLang="en-US">
                  <a:noFill/>
                </a:endParaRPr>
              </a:p>
            </p:txBody>
          </p:sp>
        </mc:Fallback>
      </mc:AlternateContent>
      <p:cxnSp>
        <p:nvCxnSpPr>
          <p:cNvPr id="15" name="直線接點 14"/>
          <p:cNvCxnSpPr/>
          <p:nvPr/>
        </p:nvCxnSpPr>
        <p:spPr>
          <a:xfrm>
            <a:off x="4386398" y="5743361"/>
            <a:ext cx="21949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文字方塊 35">
                <a:extLst>
                  <a:ext uri="{FF2B5EF4-FFF2-40B4-BE49-F238E27FC236}">
                    <ele attr="{4110AECD-6F53-4CDB-8159-9B013198A5E5}"/>
                  </a:ext>
                </a:extLst>
              </p:cNvPr>
              <p:cNvSpPr txBox="1"/>
              <p:nvPr/>
            </p:nvSpPr>
            <p:spPr>
              <a:xfrm>
                <a:off x="5831652" y="608626"/>
                <a:ext cx="2683698" cy="830997"/>
              </a:xfrm>
              <a:prstGeom prst="rect">
                <a:avLst/>
              </a:prstGeom>
              <a:noFill/>
            </p:spPr>
            <p:txBody>
              <a:bodyPr wrap="square" rtlCol="0">
                <a:spAutoFit/>
              </a:bodyPr>
              <a:lstStyle/>
              <a:p>
                <a14:m>
                  <m:oMath xmlns:m="http://schemas.openxmlformats.org/officeDocument/2006/math">
                    <m:r>
                      <a:rPr lang="en-US" altLang="zh-TW" sz="2400" b="0" i="1" smtClean="0">
                        <a:latin typeface="Cambria Math" panose="02040503050406030204" pitchFamily="18" charset="0"/>
                      </a:rPr>
                      <m:t>𝑥</m:t>
                    </m:r>
                  </m:oMath>
                </a14:m>
                <a:r>
                  <a:rPr lang="en-US" altLang="zh-TW" sz="2400" dirty="0"/>
                  <a:t>: an image (a high-dimensional vector)</a:t>
                </a:r>
                <a:endParaRPr lang="zh-TW" altLang="en-US" sz="2400" dirty="0"/>
              </a:p>
            </p:txBody>
          </p:sp>
        </mc:Choice>
        <mc:Fallback>
          <p:sp>
            <p:nvSpPr>
              <p:cNvPr id="36" name="文字方塊 35"/>
              <p:cNvSpPr txBox="1">
                <a:spLocks noRot="1" noChangeAspect="1" noMove="1" noResize="1" noEditPoints="1" noAdjustHandles="1" noChangeArrowheads="1" noChangeShapeType="1" noTextEdit="1"/>
              </p:cNvSpPr>
              <p:nvPr/>
            </p:nvSpPr>
            <p:spPr>
              <a:xfrm>
                <a:off x="8848537" y="1175681"/>
                <a:ext cx="2683698" cy="830997"/>
              </a:xfrm>
              <a:prstGeom prst="rect">
                <a:avLst/>
              </a:prstGeom>
              <a:blipFill rotWithShape="1">
                <a:blip r:embed="rId11"/>
                <a:stretch>
                  <a:fillRect l="-3636" t="-5882" r="-1818" b="-16176"/>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13" grpId="0"/>
      <p:bldP spid="18" grpId="0" bldLvl="0" animBg="1"/>
      <p:bldP spid="22" grpId="0" bldLvl="0" animBg="1"/>
      <p:bldP spid="23" grpId="0" bldLvl="0" animBg="1"/>
      <p:bldP spid="24"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7" grpId="0"/>
      <p:bldP spid="38" grpId="0" bldLvl="0" animBg="1"/>
      <p:bldP spid="3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Discriminator</a:t>
            </a:r>
            <a:endParaRPr lang="zh-TW" altLang="en-US" dirty="0"/>
          </a:p>
        </p:txBody>
      </p:sp>
      <mc:AlternateContent xmlns:mc="http://schemas.openxmlformats.org/markup-compatibility/2006">
        <mc:Choice xmlns:a14="http://schemas.microsoft.com/office/drawing/2010/main" Requires="a14">
          <p:sp>
            <p:nvSpPr>
              <p:cNvPr id="4" name="矩形 3">
                <a:extLst>
                  <a:ext uri="{FF2B5EF4-FFF2-40B4-BE49-F238E27FC236}">
                    <ele attr="{832C297B-02D8-424F-B61C-2B3A648947B3}"/>
                  </a:ext>
                </a:extLst>
              </p:cNvPr>
              <p:cNvSpPr/>
              <p:nvPr/>
            </p:nvSpPr>
            <p:spPr>
              <a:xfrm>
                <a:off x="2321078" y="1445364"/>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3845078" y="1445364"/>
                <a:ext cx="4636654" cy="653769"/>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ele attr="{9250B9AB-4871-468E-AE75-065EFB03D165}"/>
                  </a:ext>
                </a:extLst>
              </p:cNvPr>
              <p:cNvSpPr txBox="1"/>
              <p:nvPr/>
            </p:nvSpPr>
            <p:spPr>
              <a:xfrm>
                <a:off x="758521" y="2147654"/>
                <a:ext cx="7761767" cy="830997"/>
              </a:xfrm>
              <a:prstGeom prst="rect">
                <a:avLst/>
              </a:prstGeom>
              <a:noFill/>
            </p:spPr>
            <p:txBody>
              <a:bodyPr wrap="square" rtlCol="0">
                <a:spAutoFit/>
              </a:bodyPr>
              <a:lstStyle/>
              <a:p>
                <a:r>
                  <a:rPr lang="en-US" altLang="zh-TW" sz="2400" dirty="0"/>
                  <a:t>Although we do not know the distributions of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oMath>
                </a14:m>
                <a:r>
                  <a:rPr lang="zh-TW" altLang="en-US" sz="2400" dirty="0"/>
                  <a:t> </a:t>
                </a:r>
                <a:r>
                  <a:rPr lang="en-US" altLang="zh-TW" sz="2400" dirty="0"/>
                  <a:t>and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a14:m>
                <a:r>
                  <a:rPr lang="en-US" altLang="zh-TW" sz="2400" dirty="0"/>
                  <a:t>, we can sample from them.</a:t>
                </a:r>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2282521" y="2147654"/>
                <a:ext cx="7761767" cy="830997"/>
              </a:xfrm>
              <a:prstGeom prst="rect">
                <a:avLst/>
              </a:prstGeom>
              <a:blipFill rotWithShape="1">
                <a:blip r:embed="rId2"/>
                <a:stretch>
                  <a:fillRect l="-1177" t="-5839" b="-15328"/>
                </a:stretch>
              </a:blipFill>
            </p:spPr>
            <p:txBody>
              <a:bodyPr/>
              <a:lstStyle/>
              <a:p>
                <a:r>
                  <a:rPr lang="zh-TW" altLang="en-US">
                    <a:noFill/>
                  </a:rPr>
                  <a:t> </a:t>
                </a:r>
                <a:endParaRPr lang="zh-TW" altLang="en-US">
                  <a:noFill/>
                </a:endParaRPr>
              </a:p>
            </p:txBody>
          </p:sp>
        </mc:Fallback>
      </mc:AlternateContent>
      <p:sp>
        <p:nvSpPr>
          <p:cNvPr id="35" name="文字方塊 34"/>
          <p:cNvSpPr txBox="1"/>
          <p:nvPr/>
        </p:nvSpPr>
        <p:spPr>
          <a:xfrm>
            <a:off x="5490023" y="3317650"/>
            <a:ext cx="1121240" cy="398780"/>
          </a:xfrm>
          <a:prstGeom prst="rect">
            <a:avLst/>
          </a:prstGeom>
          <a:noFill/>
        </p:spPr>
        <p:txBody>
          <a:bodyPr wrap="square" rtlCol="0">
            <a:spAutoFit/>
          </a:bodyPr>
          <a:lstStyle/>
          <a:p>
            <a:r>
              <a:rPr lang="en-US" altLang="zh-TW" sz="2000" dirty="0"/>
              <a:t>sample</a:t>
            </a:r>
            <a:endParaRPr lang="en-US" altLang="zh-TW" sz="2000" dirty="0"/>
          </a:p>
        </p:txBody>
      </p:sp>
      <p:pic>
        <p:nvPicPr>
          <p:cNvPr id="38" name="圖片 37"/>
          <p:cNvPicPr>
            <a:picLocks noChangeAspect="1"/>
          </p:cNvPicPr>
          <p:nvPr/>
        </p:nvPicPr>
        <p:blipFill>
          <a:blip r:embed="rId3"/>
          <a:stretch>
            <a:fillRect/>
          </a:stretch>
        </p:blipFill>
        <p:spPr>
          <a:xfrm>
            <a:off x="6975025" y="5063475"/>
            <a:ext cx="2851417" cy="718557"/>
          </a:xfrm>
          <a:prstGeom prst="rect">
            <a:avLst/>
          </a:prstGeom>
        </p:spPr>
      </p:pic>
      <p:grpSp>
        <p:nvGrpSpPr>
          <p:cNvPr id="42" name="群組 41"/>
          <p:cNvGrpSpPr/>
          <p:nvPr/>
        </p:nvGrpSpPr>
        <p:grpSpPr>
          <a:xfrm>
            <a:off x="6975025" y="3423273"/>
            <a:ext cx="2851417" cy="731192"/>
            <a:chOff x="3798412" y="6111526"/>
            <a:chExt cx="2162335" cy="554490"/>
          </a:xfrm>
        </p:grpSpPr>
        <p:pic>
          <p:nvPicPr>
            <p:cNvPr id="43" name="圖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44" name="圖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45" name="圖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46" name="圖片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sp>
        <p:nvSpPr>
          <p:cNvPr id="47" name="矩形 46"/>
          <p:cNvSpPr/>
          <p:nvPr/>
        </p:nvSpPr>
        <p:spPr>
          <a:xfrm>
            <a:off x="5522574" y="5042136"/>
            <a:ext cx="972909" cy="701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a:t>
            </a:r>
            <a:endParaRPr lang="en-US" altLang="zh-TW" sz="2400" dirty="0"/>
          </a:p>
        </p:txBody>
      </p:sp>
      <p:cxnSp>
        <p:nvCxnSpPr>
          <p:cNvPr id="51" name="直線單箭頭接點 50"/>
          <p:cNvCxnSpPr/>
          <p:nvPr/>
        </p:nvCxnSpPr>
        <p:spPr>
          <a:xfrm flipV="1">
            <a:off x="5085564" y="5377445"/>
            <a:ext cx="4220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rot="5400000">
            <a:off x="3287593" y="5239282"/>
            <a:ext cx="905437" cy="2988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vector</a:t>
            </a:r>
            <a:endParaRPr lang="zh-TW" altLang="en-US" dirty="0"/>
          </a:p>
        </p:txBody>
      </p:sp>
      <p:sp>
        <p:nvSpPr>
          <p:cNvPr id="53" name="矩形 52"/>
          <p:cNvSpPr/>
          <p:nvPr/>
        </p:nvSpPr>
        <p:spPr>
          <a:xfrm rot="5400000">
            <a:off x="3672030" y="5239282"/>
            <a:ext cx="905437" cy="298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vector</a:t>
            </a:r>
            <a:endParaRPr lang="zh-TW" altLang="en-US" dirty="0"/>
          </a:p>
        </p:txBody>
      </p:sp>
      <p:sp>
        <p:nvSpPr>
          <p:cNvPr id="54" name="矩形 53"/>
          <p:cNvSpPr/>
          <p:nvPr/>
        </p:nvSpPr>
        <p:spPr>
          <a:xfrm rot="5400000">
            <a:off x="4056467" y="5239282"/>
            <a:ext cx="905437" cy="29882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a:t>vector</a:t>
            </a:r>
            <a:endParaRPr lang="zh-TW" altLang="en-US" dirty="0"/>
          </a:p>
        </p:txBody>
      </p:sp>
      <p:sp>
        <p:nvSpPr>
          <p:cNvPr id="55" name="矩形 54"/>
          <p:cNvSpPr/>
          <p:nvPr/>
        </p:nvSpPr>
        <p:spPr>
          <a:xfrm rot="5400000">
            <a:off x="4440903" y="5239282"/>
            <a:ext cx="905437" cy="29882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dirty="0"/>
              <a:t>vector</a:t>
            </a:r>
            <a:endParaRPr lang="zh-TW" altLang="en-US" dirty="0"/>
          </a:p>
        </p:txBody>
      </p:sp>
      <p:sp>
        <p:nvSpPr>
          <p:cNvPr id="68" name="文字方塊 67"/>
          <p:cNvSpPr txBox="1"/>
          <p:nvPr/>
        </p:nvSpPr>
        <p:spPr>
          <a:xfrm>
            <a:off x="1828289" y="4994103"/>
            <a:ext cx="1809819" cy="706755"/>
          </a:xfrm>
          <a:prstGeom prst="rect">
            <a:avLst/>
          </a:prstGeom>
          <a:noFill/>
        </p:spPr>
        <p:txBody>
          <a:bodyPr wrap="square" rtlCol="0">
            <a:spAutoFit/>
          </a:bodyPr>
          <a:lstStyle/>
          <a:p>
            <a:pPr algn="ctr"/>
            <a:r>
              <a:rPr lang="en-US" altLang="zh-TW" sz="2000" dirty="0"/>
              <a:t>sample from normal</a:t>
            </a:r>
            <a:endParaRPr lang="en-US" altLang="zh-TW" sz="2000" dirty="0"/>
          </a:p>
        </p:txBody>
      </p:sp>
      <p:sp>
        <p:nvSpPr>
          <p:cNvPr id="69" name="文字方塊 68"/>
          <p:cNvSpPr txBox="1"/>
          <p:nvPr/>
        </p:nvSpPr>
        <p:spPr>
          <a:xfrm>
            <a:off x="1918426" y="3551606"/>
            <a:ext cx="1733550" cy="398780"/>
          </a:xfrm>
          <a:prstGeom prst="rect">
            <a:avLst/>
          </a:prstGeom>
          <a:noFill/>
        </p:spPr>
        <p:txBody>
          <a:bodyPr wrap="square" rtlCol="0">
            <a:spAutoFit/>
          </a:bodyPr>
          <a:lstStyle/>
          <a:p>
            <a:pPr algn="ctr"/>
            <a:r>
              <a:rPr lang="en-US" altLang="zh-TW" sz="2000" dirty="0"/>
              <a:t>Database</a:t>
            </a:r>
            <a:endParaRPr lang="en-US" altLang="zh-TW" sz="2000" dirty="0"/>
          </a:p>
        </p:txBody>
      </p:sp>
      <p:grpSp>
        <p:nvGrpSpPr>
          <p:cNvPr id="70" name="群組 69"/>
          <p:cNvGrpSpPr/>
          <p:nvPr/>
        </p:nvGrpSpPr>
        <p:grpSpPr>
          <a:xfrm>
            <a:off x="3399857" y="3180451"/>
            <a:ext cx="1751174" cy="1307774"/>
            <a:chOff x="644126" y="4258170"/>
            <a:chExt cx="3652768" cy="2387400"/>
          </a:xfrm>
        </p:grpSpPr>
        <p:pic>
          <p:nvPicPr>
            <p:cNvPr id="71" name="圖片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494" y="5112971"/>
              <a:ext cx="914400" cy="914400"/>
            </a:xfrm>
            <a:prstGeom prst="rect">
              <a:avLst/>
            </a:prstGeom>
          </p:spPr>
        </p:pic>
        <p:pic>
          <p:nvPicPr>
            <p:cNvPr id="72" name="圖片 7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5869" y="4258170"/>
              <a:ext cx="914400" cy="914400"/>
            </a:xfrm>
            <a:prstGeom prst="rect">
              <a:avLst/>
            </a:prstGeom>
          </p:spPr>
        </p:pic>
        <p:pic>
          <p:nvPicPr>
            <p:cNvPr id="73" name="圖片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681" y="4287858"/>
              <a:ext cx="914400" cy="914400"/>
            </a:xfrm>
            <a:prstGeom prst="rect">
              <a:avLst/>
            </a:prstGeom>
          </p:spPr>
        </p:pic>
        <p:pic>
          <p:nvPicPr>
            <p:cNvPr id="74" name="圖片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676" y="4749170"/>
              <a:ext cx="914400" cy="914400"/>
            </a:xfrm>
            <a:prstGeom prst="rect">
              <a:avLst/>
            </a:prstGeom>
          </p:spPr>
        </p:pic>
        <p:pic>
          <p:nvPicPr>
            <p:cNvPr id="75" name="圖片 7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2888" y="5731170"/>
              <a:ext cx="914400" cy="914400"/>
            </a:xfrm>
            <a:prstGeom prst="rect">
              <a:avLst/>
            </a:prstGeom>
          </p:spPr>
        </p:pic>
        <p:pic>
          <p:nvPicPr>
            <p:cNvPr id="76" name="圖片 7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06386" y="5187858"/>
              <a:ext cx="914400" cy="914400"/>
            </a:xfrm>
            <a:prstGeom prst="rect">
              <a:avLst/>
            </a:prstGeom>
          </p:spPr>
        </p:pic>
        <p:pic>
          <p:nvPicPr>
            <p:cNvPr id="77" name="圖片 7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8678" y="4749170"/>
              <a:ext cx="914400" cy="914400"/>
            </a:xfrm>
            <a:prstGeom prst="rect">
              <a:avLst/>
            </a:prstGeom>
          </p:spPr>
        </p:pic>
        <p:pic>
          <p:nvPicPr>
            <p:cNvPr id="78" name="圖片 7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9580" y="5731170"/>
              <a:ext cx="914400" cy="914400"/>
            </a:xfrm>
            <a:prstGeom prst="rect">
              <a:avLst/>
            </a:prstGeom>
          </p:spPr>
        </p:pic>
        <p:pic>
          <p:nvPicPr>
            <p:cNvPr id="79" name="圖片 7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6182" y="5390058"/>
              <a:ext cx="914400" cy="914400"/>
            </a:xfrm>
            <a:prstGeom prst="rect">
              <a:avLst/>
            </a:prstGeom>
          </p:spPr>
        </p:pic>
        <p:pic>
          <p:nvPicPr>
            <p:cNvPr id="80" name="圖片 7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56869" y="4524714"/>
              <a:ext cx="914400" cy="914400"/>
            </a:xfrm>
            <a:prstGeom prst="rect">
              <a:avLst/>
            </a:prstGeom>
          </p:spPr>
        </p:pic>
        <p:pic>
          <p:nvPicPr>
            <p:cNvPr id="81" name="圖片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26" y="5731170"/>
              <a:ext cx="914400" cy="914400"/>
            </a:xfrm>
            <a:prstGeom prst="rect">
              <a:avLst/>
            </a:prstGeom>
          </p:spPr>
        </p:pic>
      </p:grpSp>
      <p:sp>
        <p:nvSpPr>
          <p:cNvPr id="82" name="箭號: 向右 81"/>
          <p:cNvSpPr/>
          <p:nvPr/>
        </p:nvSpPr>
        <p:spPr>
          <a:xfrm>
            <a:off x="5235639" y="3657104"/>
            <a:ext cx="1665714" cy="3302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84" name="直線單箭頭接點 83"/>
          <p:cNvCxnSpPr/>
          <p:nvPr/>
        </p:nvCxnSpPr>
        <p:spPr>
          <a:xfrm flipV="1">
            <a:off x="6495483" y="5382196"/>
            <a:ext cx="4220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6" name="文字方塊 85">
                <a:extLst>
                  <a:ext uri="{FF2B5EF4-FFF2-40B4-BE49-F238E27FC236}">
                    <ele attr="{F689E728-963A-4442-BCE0-F6AB6694BEFB}"/>
                  </a:ext>
                </a:extLst>
              </p:cNvPr>
              <p:cNvSpPr txBox="1"/>
              <p:nvPr/>
            </p:nvSpPr>
            <p:spPr>
              <a:xfrm>
                <a:off x="6179532" y="5841411"/>
                <a:ext cx="2592331" cy="461665"/>
              </a:xfrm>
              <a:prstGeom prst="rect">
                <a:avLst/>
              </a:prstGeom>
              <a:noFill/>
            </p:spPr>
            <p:txBody>
              <a:bodyPr wrap="square" rtlCol="0">
                <a:spAutoFit/>
              </a:bodyPr>
              <a:lstStyle/>
              <a:p>
                <a:r>
                  <a:rPr lang="en-US" altLang="zh-TW" sz="2400" b="1" dirty="0"/>
                  <a:t>Sampling from </a:t>
                </a:r>
                <a14:m>
                  <m:oMath xmlns:m="http://schemas.openxmlformats.org/officeDocument/2006/math">
                    <m:sSub>
                      <m:sSubPr>
                        <m:ctrlPr>
                          <a:rPr lang="en-US" altLang="zh-TW" sz="2400" b="1" i="1">
                            <a:latin typeface="Cambria Math" panose="02040503050406030204" pitchFamily="18" charset="0"/>
                          </a:rPr>
                        </m:ctrlPr>
                      </m:sSubPr>
                      <m:e>
                        <m:r>
                          <a:rPr lang="en-US" altLang="zh-TW" sz="2400" b="1" i="1">
                            <a:latin typeface="Cambria Math" panose="02040503050406030204" pitchFamily="18" charset="0"/>
                          </a:rPr>
                          <m:t>𝑷</m:t>
                        </m:r>
                      </m:e>
                      <m:sub>
                        <m:r>
                          <a:rPr lang="en-US" altLang="zh-TW" sz="2400" b="1" i="1" smtClean="0">
                            <a:latin typeface="Cambria Math" panose="02040503050406030204" pitchFamily="18" charset="0"/>
                          </a:rPr>
                          <m:t>𝑮</m:t>
                        </m:r>
                      </m:sub>
                    </m:sSub>
                  </m:oMath>
                </a14:m>
                <a:r>
                  <a:rPr lang="en-US" altLang="zh-TW" sz="2400" b="1" dirty="0"/>
                  <a:t>  </a:t>
                </a:r>
                <a:endParaRPr lang="zh-TW" altLang="en-US" sz="2400" b="1" dirty="0"/>
              </a:p>
            </p:txBody>
          </p:sp>
        </mc:Choice>
        <mc:Fallback>
          <p:sp>
            <p:nvSpPr>
              <p:cNvPr id="86" name="文字方塊 85"/>
              <p:cNvSpPr txBox="1">
                <a:spLocks noRot="1" noChangeAspect="1" noMove="1" noResize="1" noEditPoints="1" noAdjustHandles="1" noChangeArrowheads="1" noChangeShapeType="1" noTextEdit="1"/>
              </p:cNvSpPr>
              <p:nvPr/>
            </p:nvSpPr>
            <p:spPr>
              <a:xfrm>
                <a:off x="7703532" y="5841411"/>
                <a:ext cx="2592331" cy="461665"/>
              </a:xfrm>
              <a:prstGeom prst="rect">
                <a:avLst/>
              </a:prstGeom>
              <a:blipFill rotWithShape="1">
                <a:blip r:embed="rId15"/>
                <a:stretch>
                  <a:fillRect l="-3765"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7" name="文字方塊 86">
                <a:extLst>
                  <a:ext uri="{FF2B5EF4-FFF2-40B4-BE49-F238E27FC236}">
                    <ele attr="{5879DAA4-0E7A-430E-82A5-E5D28BB24EAC}"/>
                  </a:ext>
                </a:extLst>
              </p:cNvPr>
              <p:cNvSpPr txBox="1"/>
              <p:nvPr/>
            </p:nvSpPr>
            <p:spPr>
              <a:xfrm>
                <a:off x="5544484" y="4219413"/>
                <a:ext cx="3450012" cy="461665"/>
              </a:xfrm>
              <a:prstGeom prst="rect">
                <a:avLst/>
              </a:prstGeom>
              <a:noFill/>
            </p:spPr>
            <p:txBody>
              <a:bodyPr wrap="square" rtlCol="0">
                <a:spAutoFit/>
              </a:bodyPr>
              <a:lstStyle/>
              <a:p>
                <a:pPr algn="ctr"/>
                <a:r>
                  <a:rPr lang="en-US" altLang="zh-TW" sz="2400" b="1" dirty="0"/>
                  <a:t>Sampling from </a:t>
                </a:r>
                <a14:m>
                  <m:oMath xmlns:m="http://schemas.openxmlformats.org/officeDocument/2006/math">
                    <m:sSub>
                      <m:sSubPr>
                        <m:ctrlPr>
                          <a:rPr lang="en-US" altLang="zh-TW" sz="2400" b="1" i="1">
                            <a:latin typeface="Cambria Math" panose="02040503050406030204" pitchFamily="18" charset="0"/>
                          </a:rPr>
                        </m:ctrlPr>
                      </m:sSubPr>
                      <m:e>
                        <m:r>
                          <a:rPr lang="en-US" altLang="zh-TW" sz="2400" b="1" i="1">
                            <a:latin typeface="Cambria Math" panose="02040503050406030204" pitchFamily="18" charset="0"/>
                          </a:rPr>
                          <m:t>𝑷</m:t>
                        </m:r>
                      </m:e>
                      <m:sub>
                        <m:r>
                          <a:rPr lang="en-US" altLang="zh-TW" sz="2400" b="1" i="1" smtClean="0">
                            <a:latin typeface="Cambria Math" panose="02040503050406030204" pitchFamily="18" charset="0"/>
                          </a:rPr>
                          <m:t>𝒅𝒂𝒕𝒂</m:t>
                        </m:r>
                      </m:sub>
                    </m:sSub>
                  </m:oMath>
                </a14:m>
                <a:r>
                  <a:rPr lang="en-US" altLang="zh-TW" sz="2400" b="1" dirty="0"/>
                  <a:t>  </a:t>
                </a:r>
                <a:endParaRPr lang="zh-TW" altLang="en-US" sz="2400" b="1" dirty="0"/>
              </a:p>
            </p:txBody>
          </p:sp>
        </mc:Choice>
        <mc:Fallback>
          <p:sp>
            <p:nvSpPr>
              <p:cNvPr id="87" name="文字方塊 86"/>
              <p:cNvSpPr txBox="1">
                <a:spLocks noRot="1" noChangeAspect="1" noMove="1" noResize="1" noEditPoints="1" noAdjustHandles="1" noChangeArrowheads="1" noChangeShapeType="1" noTextEdit="1"/>
              </p:cNvSpPr>
              <p:nvPr/>
            </p:nvSpPr>
            <p:spPr>
              <a:xfrm>
                <a:off x="7068484" y="4219413"/>
                <a:ext cx="3450012" cy="461665"/>
              </a:xfrm>
              <a:prstGeom prst="rect">
                <a:avLst/>
              </a:prstGeom>
              <a:blipFill rotWithShape="1">
                <a:blip r:embed="rId16"/>
                <a:stretch>
                  <a:fillRect t="-10526" b="-28947"/>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35" grpId="0"/>
      <p:bldP spid="47" grpId="0" bldLvl="0" animBg="1"/>
      <p:bldP spid="52" grpId="0" bldLvl="0" animBg="1"/>
      <p:bldP spid="53" grpId="0" bldLvl="0" animBg="1"/>
      <p:bldP spid="54" grpId="0" bldLvl="0" animBg="1"/>
      <p:bldP spid="55" grpId="0" bldLvl="0" animBg="1"/>
      <p:bldP spid="68" grpId="0"/>
      <p:bldP spid="69" grpId="0"/>
      <p:bldP spid="82" grpId="0" bldLvl="0" animBg="1"/>
      <p:bldP spid="86" grpId="0" bldLvl="0" animBg="1"/>
      <p:bldP spid="8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Discriminator</a:t>
            </a:r>
            <a:endParaRPr lang="zh-TW" altLang="en-US" dirty="0"/>
          </a:p>
        </p:txBody>
      </p:sp>
      <mc:AlternateContent xmlns:mc="http://schemas.openxmlformats.org/markup-compatibility/2006">
        <mc:Choice xmlns:a14="http://schemas.microsoft.com/office/drawing/2010/main" Requires="a14">
          <p:sp>
            <p:nvSpPr>
              <p:cNvPr id="4" name="矩形 3">
                <a:extLst>
                  <a:ext uri="{FF2B5EF4-FFF2-40B4-BE49-F238E27FC236}">
                    <ele attr="{832C297B-02D8-424F-B61C-2B3A648947B3}"/>
                  </a:ext>
                </a:extLst>
              </p:cNvPr>
              <p:cNvSpPr/>
              <p:nvPr/>
            </p:nvSpPr>
            <p:spPr>
              <a:xfrm>
                <a:off x="4057619" y="733468"/>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7383749" y="969053"/>
                <a:ext cx="4636654" cy="653769"/>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10" name="星形: 五角 9"/>
          <p:cNvSpPr/>
          <p:nvPr/>
        </p:nvSpPr>
        <p:spPr>
          <a:xfrm>
            <a:off x="3622440" y="2821587"/>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星形: 五角 10"/>
          <p:cNvSpPr/>
          <p:nvPr/>
        </p:nvSpPr>
        <p:spPr>
          <a:xfrm>
            <a:off x="2579062" y="2929023"/>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星形: 五角 11"/>
          <p:cNvSpPr/>
          <p:nvPr/>
        </p:nvSpPr>
        <p:spPr>
          <a:xfrm>
            <a:off x="3058942" y="3595774"/>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星形: 五角 12"/>
          <p:cNvSpPr/>
          <p:nvPr/>
        </p:nvSpPr>
        <p:spPr>
          <a:xfrm>
            <a:off x="4314948" y="3114540"/>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星形: 五角 13"/>
          <p:cNvSpPr/>
          <p:nvPr/>
        </p:nvSpPr>
        <p:spPr>
          <a:xfrm>
            <a:off x="2264854" y="3382859"/>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星形: 五角 14"/>
          <p:cNvSpPr/>
          <p:nvPr/>
        </p:nvSpPr>
        <p:spPr>
          <a:xfrm>
            <a:off x="3983999" y="3450895"/>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星形: 五角 15"/>
          <p:cNvSpPr/>
          <p:nvPr/>
        </p:nvSpPr>
        <p:spPr>
          <a:xfrm>
            <a:off x="3665174" y="3866282"/>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星形: 五角 16"/>
          <p:cNvSpPr/>
          <p:nvPr/>
        </p:nvSpPr>
        <p:spPr>
          <a:xfrm>
            <a:off x="3438687" y="3209496"/>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星形: 五角 17"/>
          <p:cNvSpPr/>
          <p:nvPr/>
        </p:nvSpPr>
        <p:spPr>
          <a:xfrm>
            <a:off x="2602883" y="3793644"/>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矩形 19"/>
          <p:cNvSpPr/>
          <p:nvPr/>
        </p:nvSpPr>
        <p:spPr>
          <a:xfrm>
            <a:off x="7308314" y="3080235"/>
            <a:ext cx="2232478" cy="104496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400" dirty="0"/>
              <a:t>Discriminator</a:t>
            </a:r>
            <a:endParaRPr lang="en-US" altLang="zh-TW" sz="2400" baseline="-25000" dirty="0"/>
          </a:p>
        </p:txBody>
      </p:sp>
      <p:sp>
        <p:nvSpPr>
          <p:cNvPr id="22" name="星形: 五角 21"/>
          <p:cNvSpPr/>
          <p:nvPr/>
        </p:nvSpPr>
        <p:spPr>
          <a:xfrm>
            <a:off x="2257872" y="1744890"/>
            <a:ext cx="31067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星形: 五角 22"/>
          <p:cNvSpPr/>
          <p:nvPr/>
        </p:nvSpPr>
        <p:spPr>
          <a:xfrm>
            <a:off x="2257872" y="2192216"/>
            <a:ext cx="31067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4" name="文字方塊 23">
                <a:extLst>
                  <a:ext uri="{FF2B5EF4-FFF2-40B4-BE49-F238E27FC236}">
                    <ele attr="{A219CB3F-251E-45EE-B8EC-078A541FEA8F}"/>
                  </a:ext>
                </a:extLst>
              </p:cNvPr>
              <p:cNvSpPr txBox="1"/>
              <p:nvPr/>
            </p:nvSpPr>
            <p:spPr>
              <a:xfrm>
                <a:off x="1346802" y="1543042"/>
                <a:ext cx="3933117" cy="461665"/>
              </a:xfrm>
              <a:prstGeom prst="rect">
                <a:avLst/>
              </a:prstGeom>
              <a:noFill/>
            </p:spPr>
            <p:txBody>
              <a:bodyPr wrap="square" rtlCol="0">
                <a:spAutoFit/>
              </a:bodyPr>
              <a:lstStyle/>
              <a:p>
                <a:r>
                  <a:rPr lang="en-US" altLang="zh-TW" sz="2400" dirty="0"/>
                  <a:t>: data sampled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a14:m>
                <a:r>
                  <a:rPr lang="en-US" altLang="zh-TW" sz="2400" dirty="0"/>
                  <a:t> </a:t>
                </a:r>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2568542" y="1694172"/>
                <a:ext cx="3933117" cy="461665"/>
              </a:xfrm>
              <a:prstGeom prst="rect">
                <a:avLst/>
              </a:prstGeom>
              <a:blipFill rotWithShape="1">
                <a:blip r:embed="rId2"/>
                <a:stretch>
                  <a:fillRect l="-2481"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a:extLst>
                  <a:ext uri="{FF2B5EF4-FFF2-40B4-BE49-F238E27FC236}">
                    <ele attr="{C8C53062-0BBC-46B2-A3D5-14747493310C}"/>
                  </a:ext>
                </a:extLst>
              </p:cNvPr>
              <p:cNvSpPr txBox="1"/>
              <p:nvPr/>
            </p:nvSpPr>
            <p:spPr>
              <a:xfrm>
                <a:off x="1346802" y="1969457"/>
                <a:ext cx="3837024" cy="461665"/>
              </a:xfrm>
              <a:prstGeom prst="rect">
                <a:avLst/>
              </a:prstGeom>
              <a:noFill/>
            </p:spPr>
            <p:txBody>
              <a:bodyPr wrap="square" rtlCol="0">
                <a:spAutoFit/>
              </a:bodyPr>
              <a:lstStyle/>
              <a:p>
                <a:r>
                  <a:rPr lang="en-US" altLang="zh-TW" sz="2400" dirty="0"/>
                  <a:t>: data sampled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oMath>
                </a14:m>
                <a:r>
                  <a:rPr lang="en-US" altLang="zh-TW" sz="2400" dirty="0"/>
                  <a:t> </a:t>
                </a:r>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2568542" y="2120587"/>
                <a:ext cx="3837024" cy="461665"/>
              </a:xfrm>
              <a:prstGeom prst="rect">
                <a:avLst/>
              </a:prstGeom>
              <a:blipFill rotWithShape="1">
                <a:blip r:embed="rId3"/>
                <a:stretch>
                  <a:fillRect l="-2544" t="-10526" b="-28947"/>
                </a:stretch>
              </a:blipFill>
            </p:spPr>
            <p:txBody>
              <a:bodyPr/>
              <a:lstStyle/>
              <a:p>
                <a:r>
                  <a:rPr lang="zh-TW" altLang="en-US">
                    <a:noFill/>
                  </a:rPr>
                  <a:t> </a:t>
                </a:r>
                <a:endParaRPr lang="zh-TW" altLang="en-US">
                  <a:noFill/>
                </a:endParaRPr>
              </a:p>
            </p:txBody>
          </p:sp>
        </mc:Fallback>
      </mc:AlternateContent>
      <p:cxnSp>
        <p:nvCxnSpPr>
          <p:cNvPr id="39" name="直線單箭頭接點 38"/>
          <p:cNvCxnSpPr/>
          <p:nvPr/>
        </p:nvCxnSpPr>
        <p:spPr>
          <a:xfrm>
            <a:off x="4793260" y="3602161"/>
            <a:ext cx="24575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5380654" y="3626011"/>
            <a:ext cx="1093088" cy="460375"/>
          </a:xfrm>
          <a:prstGeom prst="rect">
            <a:avLst/>
          </a:prstGeom>
          <a:noFill/>
        </p:spPr>
        <p:txBody>
          <a:bodyPr wrap="square" rtlCol="0">
            <a:spAutoFit/>
          </a:bodyPr>
          <a:lstStyle/>
          <a:p>
            <a:pPr algn="ctr"/>
            <a:r>
              <a:rPr lang="en-US" altLang="zh-TW" sz="2400" dirty="0"/>
              <a:t>train</a:t>
            </a:r>
            <a:endParaRPr lang="zh-TW" altLang="en-US" sz="2400" dirty="0"/>
          </a:p>
        </p:txBody>
      </p:sp>
      <mc:AlternateContent xmlns:mc="http://schemas.openxmlformats.org/markup-compatibility/2006">
        <mc:Choice xmlns:a14="http://schemas.microsoft.com/office/drawing/2010/main" Requires="a14">
          <p:sp>
            <p:nvSpPr>
              <p:cNvPr id="43" name="文字方塊 42">
                <a:extLst>
                  <a:ext uri="{FF2B5EF4-FFF2-40B4-BE49-F238E27FC236}">
                    <ele attr="{44A5C7A1-1F55-49A8-87E8-4DE78A1F42FF}"/>
                  </a:ext>
                </a:extLst>
              </p:cNvPr>
              <p:cNvSpPr txBox="1"/>
              <p:nvPr/>
            </p:nvSpPr>
            <p:spPr>
              <a:xfrm>
                <a:off x="1299077" y="4767023"/>
                <a:ext cx="7169848" cy="430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𝐺</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𝐷</m:t>
                          </m:r>
                        </m:e>
                      </m:d>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43" name="文字方塊 42"/>
              <p:cNvSpPr txBox="1">
                <a:spLocks noRot="1" noChangeAspect="1" noMove="1" noResize="1" noEditPoints="1" noAdjustHandles="1" noChangeArrowheads="1" noChangeShapeType="1" noTextEdit="1"/>
              </p:cNvSpPr>
              <p:nvPr/>
            </p:nvSpPr>
            <p:spPr>
              <a:xfrm>
                <a:off x="2520817" y="4918153"/>
                <a:ext cx="7169848" cy="430374"/>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44" name="文字方塊 43"/>
          <p:cNvSpPr txBox="1"/>
          <p:nvPr/>
        </p:nvSpPr>
        <p:spPr>
          <a:xfrm>
            <a:off x="1597950" y="4420441"/>
            <a:ext cx="4687485" cy="398780"/>
          </a:xfrm>
          <a:prstGeom prst="rect">
            <a:avLst/>
          </a:prstGeom>
          <a:noFill/>
        </p:spPr>
        <p:txBody>
          <a:bodyPr wrap="square" rtlCol="0">
            <a:spAutoFit/>
          </a:bodyPr>
          <a:lstStyle/>
          <a:p>
            <a:r>
              <a:rPr lang="en-US" altLang="zh-TW" sz="2000" b="1" dirty="0"/>
              <a:t>Example</a:t>
            </a:r>
            <a:r>
              <a:rPr lang="en-US" altLang="zh-TW" sz="2000" dirty="0"/>
              <a:t> Objective Function for D</a:t>
            </a:r>
            <a:endParaRPr lang="en-US" altLang="zh-TW" sz="2000" dirty="0"/>
          </a:p>
        </p:txBody>
      </p:sp>
      <p:sp>
        <p:nvSpPr>
          <p:cNvPr id="46" name="文字方塊 45"/>
          <p:cNvSpPr txBox="1"/>
          <p:nvPr/>
        </p:nvSpPr>
        <p:spPr>
          <a:xfrm>
            <a:off x="8171649" y="5380575"/>
            <a:ext cx="1698758" cy="460375"/>
          </a:xfrm>
          <a:prstGeom prst="rect">
            <a:avLst/>
          </a:prstGeom>
          <a:noFill/>
        </p:spPr>
        <p:txBody>
          <a:bodyPr wrap="square" rtlCol="0">
            <a:spAutoFit/>
          </a:bodyPr>
          <a:lstStyle/>
          <a:p>
            <a:r>
              <a:rPr lang="en-US" altLang="zh-TW" sz="2400" dirty="0"/>
              <a:t>(G is fixed)</a:t>
            </a:r>
            <a:endParaRPr lang="zh-TW" altLang="en-US" sz="2400" dirty="0"/>
          </a:p>
        </p:txBody>
      </p:sp>
      <mc:AlternateContent xmlns:mc="http://schemas.openxmlformats.org/markup-compatibility/2006">
        <mc:Choice xmlns:a14="http://schemas.microsoft.com/office/drawing/2010/main" Requires="a14">
          <p:sp>
            <p:nvSpPr>
              <p:cNvPr id="47" name="矩形 46">
                <a:extLst>
                  <a:ext uri="{FF2B5EF4-FFF2-40B4-BE49-F238E27FC236}">
                    <ele attr="{D26945B4-DAEC-454C-B22F-688B5653D020}"/>
                  </a:ext>
                </a:extLst>
              </p:cNvPr>
              <p:cNvSpPr/>
              <p:nvPr/>
            </p:nvSpPr>
            <p:spPr>
              <a:xfrm>
                <a:off x="1561014" y="5810018"/>
                <a:ext cx="3167919"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𝐷</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𝐷</m:t>
                              </m:r>
                            </m:lim>
                          </m:limLow>
                        </m:fName>
                        <m:e>
                          <m:r>
                            <a:rPr lang="en-US" altLang="zh-TW" sz="2400" b="0" i="1" smtClean="0">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smtClean="0">
                                  <a:latin typeface="Cambria Math" panose="02040503050406030204" pitchFamily="18" charset="0"/>
                                </a:rPr>
                                <m:t>𝐷</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e>
                          </m:d>
                        </m:e>
                      </m:func>
                    </m:oMath>
                  </m:oMathPara>
                </a14:m>
                <a:endParaRPr lang="zh-TW" altLang="en-US" sz="2400" dirty="0"/>
              </a:p>
            </p:txBody>
          </p:sp>
        </mc:Choice>
        <mc:Fallback>
          <p:sp>
            <p:nvSpPr>
              <p:cNvPr id="47" name="矩形 46"/>
              <p:cNvSpPr>
                <a:spLocks noRot="1" noChangeAspect="1" noMove="1" noResize="1" noEditPoints="1" noAdjustHandles="1" noChangeArrowheads="1" noChangeShapeType="1" noTextEdit="1"/>
              </p:cNvSpPr>
              <p:nvPr/>
            </p:nvSpPr>
            <p:spPr>
              <a:xfrm>
                <a:off x="2782754" y="5961148"/>
                <a:ext cx="3167919" cy="573555"/>
              </a:xfrm>
              <a:prstGeom prst="rect">
                <a:avLst/>
              </a:prstGeom>
              <a:blipFill rotWithShape="1">
                <a:blip r:embed="rId5"/>
                <a:stretch>
                  <a:fillRect b="-4255"/>
                </a:stretch>
              </a:blipFill>
            </p:spPr>
            <p:txBody>
              <a:bodyPr/>
              <a:lstStyle/>
              <a:p>
                <a:r>
                  <a:rPr lang="zh-TW" altLang="en-US">
                    <a:noFill/>
                  </a:rPr>
                  <a:t> </a:t>
                </a:r>
                <a:endParaRPr lang="zh-TW" altLang="en-US">
                  <a:noFill/>
                </a:endParaRPr>
              </a:p>
            </p:txBody>
          </p:sp>
        </mc:Fallback>
      </mc:AlternateContent>
      <p:sp>
        <p:nvSpPr>
          <p:cNvPr id="51" name="文字方塊 50"/>
          <p:cNvSpPr txBox="1"/>
          <p:nvPr/>
        </p:nvSpPr>
        <p:spPr>
          <a:xfrm>
            <a:off x="1597950" y="5921102"/>
            <a:ext cx="3040546" cy="398780"/>
          </a:xfrm>
          <a:prstGeom prst="rect">
            <a:avLst/>
          </a:prstGeom>
          <a:noFill/>
        </p:spPr>
        <p:txBody>
          <a:bodyPr wrap="square" rtlCol="0">
            <a:spAutoFit/>
          </a:bodyPr>
          <a:lstStyle/>
          <a:p>
            <a:r>
              <a:rPr lang="en-US" altLang="zh-TW" sz="2000" b="1" dirty="0"/>
              <a:t>Training:</a:t>
            </a:r>
            <a:endParaRPr lang="en-US" altLang="zh-TW" sz="2000" b="1" dirty="0"/>
          </a:p>
        </p:txBody>
      </p:sp>
      <p:sp>
        <p:nvSpPr>
          <p:cNvPr id="3" name="箭號: 向下 2"/>
          <p:cNvSpPr/>
          <p:nvPr/>
        </p:nvSpPr>
        <p:spPr>
          <a:xfrm flipV="1">
            <a:off x="5700689" y="5330387"/>
            <a:ext cx="530799" cy="266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箭號: 向下 28"/>
          <p:cNvSpPr/>
          <p:nvPr/>
        </p:nvSpPr>
        <p:spPr>
          <a:xfrm flipH="1">
            <a:off x="8834829" y="4651969"/>
            <a:ext cx="530799" cy="266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151347" y="1623075"/>
            <a:ext cx="3993225" cy="10147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TW" sz="2000" dirty="0"/>
              <a:t>Using the example objective function is exactly the same as training a binary classifier. </a:t>
            </a:r>
            <a:endParaRPr lang="en-US" altLang="zh-TW" sz="2000" dirty="0"/>
          </a:p>
        </p:txBody>
      </p:sp>
      <p:sp>
        <p:nvSpPr>
          <p:cNvPr id="31" name="矩形 30"/>
          <p:cNvSpPr/>
          <p:nvPr/>
        </p:nvSpPr>
        <p:spPr>
          <a:xfrm>
            <a:off x="14870" y="6516718"/>
            <a:ext cx="3070225" cy="368300"/>
          </a:xfrm>
          <a:prstGeom prst="rect">
            <a:avLst/>
          </a:prstGeom>
        </p:spPr>
        <p:txBody>
          <a:bodyPr wrap="none">
            <a:spAutoFit/>
          </a:bodyPr>
          <a:lstStyle/>
          <a:p>
            <a:r>
              <a:rPr lang="en-US" altLang="zh-TW" dirty="0">
                <a:solidFill>
                  <a:schemeClr val="tx1"/>
                </a:solidFill>
                <a:latin typeface="Calibri" panose="020F0502020204030204" pitchFamily="2" charset="0"/>
                <a:cs typeface="Times New Roman" panose="02020603050405020304" pitchFamily="2" charset="0"/>
              </a:rPr>
              <a:t>[</a:t>
            </a:r>
            <a:r>
              <a:rPr lang="en-US" altLang="zh-TW" dirty="0" err="1">
                <a:solidFill>
                  <a:schemeClr val="tx1"/>
                </a:solidFill>
                <a:latin typeface="Calibri" panose="020F0502020204030204" pitchFamily="2" charset="0"/>
                <a:cs typeface="Times New Roman" panose="02020603050405020304" pitchFamily="2" charset="0"/>
              </a:rPr>
              <a:t>Goodfellow</a:t>
            </a:r>
            <a:r>
              <a:rPr lang="en-US" altLang="zh-TW" dirty="0">
                <a:solidFill>
                  <a:schemeClr val="tx1"/>
                </a:solidFill>
                <a:latin typeface="Calibri" panose="020F0502020204030204" pitchFamily="2" charset="0"/>
                <a:cs typeface="Times New Roman" panose="02020603050405020304" pitchFamily="2" charset="0"/>
              </a:rPr>
              <a:t>, et al., NIPS, 2014]</a:t>
            </a:r>
            <a:endParaRPr lang="en-US" altLang="zh-TW" dirty="0">
              <a:solidFill>
                <a:schemeClr val="tx1"/>
              </a:solidFill>
              <a:latin typeface="Calibri" panose="020F0502020204030204" pitchFamily="2" charset="0"/>
              <a:cs typeface="Times New Roman" panose="02020603050405020304" pitchFamily="2" charset="0"/>
            </a:endParaRPr>
          </a:p>
        </p:txBody>
      </p:sp>
      <p:sp>
        <p:nvSpPr>
          <p:cNvPr id="32" name="矩形 31"/>
          <p:cNvSpPr/>
          <p:nvPr/>
        </p:nvSpPr>
        <p:spPr>
          <a:xfrm>
            <a:off x="5976465" y="5961246"/>
            <a:ext cx="3993225" cy="70675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TW" sz="2000" dirty="0"/>
              <a:t>The maximum objective value is related to JS divergence.</a:t>
            </a:r>
            <a:endParaRPr lang="en-US" altLang="zh-TW" sz="2000" dirty="0"/>
          </a:p>
        </p:txBody>
      </p:sp>
      <p:sp>
        <p:nvSpPr>
          <p:cNvPr id="6" name="矩形 5"/>
          <p:cNvSpPr/>
          <p:nvPr/>
        </p:nvSpPr>
        <p:spPr>
          <a:xfrm>
            <a:off x="4192336" y="5976122"/>
            <a:ext cx="1630963" cy="59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7210165" y="4024609"/>
            <a:ext cx="2428776" cy="398780"/>
          </a:xfrm>
          <a:prstGeom prst="rect">
            <a:avLst/>
          </a:prstGeom>
          <a:noFill/>
        </p:spPr>
        <p:txBody>
          <a:bodyPr wrap="square" rtlCol="0">
            <a:spAutoFit/>
          </a:bodyPr>
          <a:lstStyle/>
          <a:p>
            <a:pPr algn="ctr"/>
            <a:r>
              <a:rPr lang="en-US" altLang="zh-TW" sz="2000" b="1" dirty="0">
                <a:solidFill>
                  <a:srgbClr val="FF0000"/>
                </a:solidFill>
              </a:rPr>
              <a:t>Sigmoid Output</a:t>
            </a:r>
            <a:endParaRPr lang="en-US" altLang="zh-TW"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44" grpId="0"/>
      <p:bldP spid="46" grpId="0"/>
      <p:bldP spid="47" grpId="0" bldLvl="0" animBg="1"/>
      <p:bldP spid="51" grpId="0"/>
      <p:bldP spid="3" grpId="0" bldLvl="0" animBg="1"/>
      <p:bldP spid="29" grpId="0" bldLvl="0" animBg="1"/>
      <p:bldP spid="5" grpId="0" bldLvl="0" animBg="1"/>
      <p:bldP spid="32" grpId="0" bldLvl="0" animBg="1"/>
      <p:bldP spid="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Discriminator</a:t>
            </a:r>
            <a:endParaRPr lang="zh-TW" altLang="en-US" dirty="0"/>
          </a:p>
        </p:txBody>
      </p:sp>
      <mc:AlternateContent xmlns:mc="http://schemas.openxmlformats.org/markup-compatibility/2006">
        <mc:Choice xmlns:a14="http://schemas.microsoft.com/office/drawing/2010/main" Requires="a14">
          <p:sp>
            <p:nvSpPr>
              <p:cNvPr id="4" name="矩形 3">
                <a:extLst>
                  <a:ext uri="{FF2B5EF4-FFF2-40B4-BE49-F238E27FC236}">
                    <ele attr="{832C297B-02D8-424F-B61C-2B3A648947B3}"/>
                  </a:ext>
                </a:extLst>
              </p:cNvPr>
              <p:cNvSpPr/>
              <p:nvPr/>
            </p:nvSpPr>
            <p:spPr>
              <a:xfrm>
                <a:off x="4057619" y="733468"/>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7232619" y="1117643"/>
                <a:ext cx="4636654" cy="653769"/>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10" name="星形: 五角 9"/>
          <p:cNvSpPr/>
          <p:nvPr/>
        </p:nvSpPr>
        <p:spPr>
          <a:xfrm>
            <a:off x="3546875" y="2670457"/>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星形: 五角 10"/>
          <p:cNvSpPr/>
          <p:nvPr/>
        </p:nvSpPr>
        <p:spPr>
          <a:xfrm>
            <a:off x="2503497" y="2777893"/>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星形: 五角 11"/>
          <p:cNvSpPr/>
          <p:nvPr/>
        </p:nvSpPr>
        <p:spPr>
          <a:xfrm>
            <a:off x="2983377" y="3444644"/>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星形: 五角 12"/>
          <p:cNvSpPr/>
          <p:nvPr/>
        </p:nvSpPr>
        <p:spPr>
          <a:xfrm>
            <a:off x="4239383" y="2963410"/>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星形: 五角 13"/>
          <p:cNvSpPr/>
          <p:nvPr/>
        </p:nvSpPr>
        <p:spPr>
          <a:xfrm>
            <a:off x="2189289" y="3231729"/>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星形: 五角 14"/>
          <p:cNvSpPr/>
          <p:nvPr/>
        </p:nvSpPr>
        <p:spPr>
          <a:xfrm>
            <a:off x="3908434" y="3299765"/>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星形: 五角 15"/>
          <p:cNvSpPr/>
          <p:nvPr/>
        </p:nvSpPr>
        <p:spPr>
          <a:xfrm>
            <a:off x="3589609" y="3715152"/>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星形: 五角 16"/>
          <p:cNvSpPr/>
          <p:nvPr/>
        </p:nvSpPr>
        <p:spPr>
          <a:xfrm>
            <a:off x="3363122" y="3058366"/>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星形: 五角 17"/>
          <p:cNvSpPr/>
          <p:nvPr/>
        </p:nvSpPr>
        <p:spPr>
          <a:xfrm>
            <a:off x="2527318" y="3642514"/>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矩形 19"/>
          <p:cNvSpPr/>
          <p:nvPr/>
        </p:nvSpPr>
        <p:spPr>
          <a:xfrm>
            <a:off x="7232749" y="2929105"/>
            <a:ext cx="2232478" cy="104496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400" dirty="0"/>
              <a:t>Discriminator</a:t>
            </a:r>
            <a:endParaRPr lang="en-US" altLang="zh-TW" sz="2400" baseline="-25000" dirty="0"/>
          </a:p>
        </p:txBody>
      </p:sp>
      <p:sp>
        <p:nvSpPr>
          <p:cNvPr id="22" name="星形: 五角 21"/>
          <p:cNvSpPr/>
          <p:nvPr/>
        </p:nvSpPr>
        <p:spPr>
          <a:xfrm>
            <a:off x="2182307" y="1593760"/>
            <a:ext cx="31067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星形: 五角 22"/>
          <p:cNvSpPr/>
          <p:nvPr/>
        </p:nvSpPr>
        <p:spPr>
          <a:xfrm>
            <a:off x="2182307" y="2041086"/>
            <a:ext cx="31067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4" name="文字方塊 23">
                <a:extLst>
                  <a:ext uri="{FF2B5EF4-FFF2-40B4-BE49-F238E27FC236}">
                    <ele attr="{A219CB3F-251E-45EE-B8EC-078A541FEA8F}"/>
                  </a:ext>
                </a:extLst>
              </p:cNvPr>
              <p:cNvSpPr txBox="1"/>
              <p:nvPr/>
            </p:nvSpPr>
            <p:spPr>
              <a:xfrm>
                <a:off x="1346802" y="1543042"/>
                <a:ext cx="3933117" cy="461665"/>
              </a:xfrm>
              <a:prstGeom prst="rect">
                <a:avLst/>
              </a:prstGeom>
              <a:noFill/>
            </p:spPr>
            <p:txBody>
              <a:bodyPr wrap="square" rtlCol="0">
                <a:spAutoFit/>
              </a:bodyPr>
              <a:lstStyle/>
              <a:p>
                <a:r>
                  <a:rPr lang="en-US" altLang="zh-TW" sz="2400" dirty="0"/>
                  <a:t>: data sampled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a14:m>
                <a:r>
                  <a:rPr lang="en-US" altLang="zh-TW" sz="2400" dirty="0"/>
                  <a:t> </a:t>
                </a:r>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2492977" y="1543042"/>
                <a:ext cx="3933117" cy="461665"/>
              </a:xfrm>
              <a:prstGeom prst="rect">
                <a:avLst/>
              </a:prstGeom>
              <a:blipFill rotWithShape="1">
                <a:blip r:embed="rId2"/>
                <a:stretch>
                  <a:fillRect l="-2481"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a:extLst>
                  <a:ext uri="{FF2B5EF4-FFF2-40B4-BE49-F238E27FC236}">
                    <ele attr="{C8C53062-0BBC-46B2-A3D5-14747493310C}"/>
                  </a:ext>
                </a:extLst>
              </p:cNvPr>
              <p:cNvSpPr txBox="1"/>
              <p:nvPr/>
            </p:nvSpPr>
            <p:spPr>
              <a:xfrm>
                <a:off x="1346802" y="1969457"/>
                <a:ext cx="3837024" cy="461665"/>
              </a:xfrm>
              <a:prstGeom prst="rect">
                <a:avLst/>
              </a:prstGeom>
              <a:noFill/>
            </p:spPr>
            <p:txBody>
              <a:bodyPr wrap="square" rtlCol="0">
                <a:spAutoFit/>
              </a:bodyPr>
              <a:lstStyle/>
              <a:p>
                <a:r>
                  <a:rPr lang="en-US" altLang="zh-TW" sz="2400" dirty="0"/>
                  <a:t>: data sampled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oMath>
                </a14:m>
                <a:r>
                  <a:rPr lang="en-US" altLang="zh-TW" sz="2400" dirty="0"/>
                  <a:t> </a:t>
                </a:r>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2492977" y="1969457"/>
                <a:ext cx="3837024" cy="461665"/>
              </a:xfrm>
              <a:prstGeom prst="rect">
                <a:avLst/>
              </a:prstGeom>
              <a:blipFill rotWithShape="1">
                <a:blip r:embed="rId3"/>
                <a:stretch>
                  <a:fillRect l="-2544" t="-10526" b="-28947"/>
                </a:stretch>
              </a:blipFill>
            </p:spPr>
            <p:txBody>
              <a:bodyPr/>
              <a:lstStyle/>
              <a:p>
                <a:r>
                  <a:rPr lang="zh-TW" altLang="en-US">
                    <a:noFill/>
                  </a:rPr>
                  <a:t> </a:t>
                </a:r>
                <a:endParaRPr lang="zh-TW" altLang="en-US">
                  <a:noFill/>
                </a:endParaRPr>
              </a:p>
            </p:txBody>
          </p:sp>
        </mc:Fallback>
      </mc:AlternateContent>
      <p:cxnSp>
        <p:nvCxnSpPr>
          <p:cNvPr id="39" name="直線單箭頭接點 38"/>
          <p:cNvCxnSpPr/>
          <p:nvPr/>
        </p:nvCxnSpPr>
        <p:spPr>
          <a:xfrm>
            <a:off x="4717695" y="3451031"/>
            <a:ext cx="24575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5305089" y="3474881"/>
            <a:ext cx="1093088" cy="460375"/>
          </a:xfrm>
          <a:prstGeom prst="rect">
            <a:avLst/>
          </a:prstGeom>
          <a:noFill/>
        </p:spPr>
        <p:txBody>
          <a:bodyPr wrap="square" rtlCol="0">
            <a:spAutoFit/>
          </a:bodyPr>
          <a:lstStyle/>
          <a:p>
            <a:pPr algn="ctr"/>
            <a:r>
              <a:rPr lang="en-US" altLang="zh-TW" sz="2400" dirty="0"/>
              <a:t>train</a:t>
            </a:r>
            <a:endParaRPr lang="zh-TW" altLang="en-US" sz="2400" dirty="0"/>
          </a:p>
        </p:txBody>
      </p:sp>
      <p:sp>
        <p:nvSpPr>
          <p:cNvPr id="28" name="文字方塊 27"/>
          <p:cNvSpPr txBox="1"/>
          <p:nvPr/>
        </p:nvSpPr>
        <p:spPr>
          <a:xfrm>
            <a:off x="6882965" y="4047260"/>
            <a:ext cx="2932043" cy="398780"/>
          </a:xfrm>
          <a:prstGeom prst="rect">
            <a:avLst/>
          </a:prstGeom>
          <a:noFill/>
        </p:spPr>
        <p:txBody>
          <a:bodyPr wrap="square" rtlCol="0">
            <a:spAutoFit/>
          </a:bodyPr>
          <a:lstStyle/>
          <a:p>
            <a:pPr algn="ctr"/>
            <a:r>
              <a:rPr lang="en-US" altLang="zh-TW" sz="2000" dirty="0"/>
              <a:t>hard to discriminate</a:t>
            </a:r>
            <a:endParaRPr lang="en-US" altLang="zh-TW" sz="2000" dirty="0"/>
          </a:p>
        </p:txBody>
      </p:sp>
      <p:sp>
        <p:nvSpPr>
          <p:cNvPr id="30" name="文字方塊 29"/>
          <p:cNvSpPr txBox="1"/>
          <p:nvPr/>
        </p:nvSpPr>
        <p:spPr>
          <a:xfrm>
            <a:off x="1993186" y="4045591"/>
            <a:ext cx="2932043" cy="398780"/>
          </a:xfrm>
          <a:prstGeom prst="rect">
            <a:avLst/>
          </a:prstGeom>
          <a:noFill/>
        </p:spPr>
        <p:txBody>
          <a:bodyPr wrap="square" rtlCol="0">
            <a:spAutoFit/>
          </a:bodyPr>
          <a:lstStyle/>
          <a:p>
            <a:pPr algn="ctr"/>
            <a:r>
              <a:rPr lang="en-US" altLang="zh-TW" sz="2000" dirty="0"/>
              <a:t>small divergence</a:t>
            </a:r>
            <a:endParaRPr lang="en-US" altLang="zh-TW" sz="2000" dirty="0"/>
          </a:p>
        </p:txBody>
      </p:sp>
      <p:grpSp>
        <p:nvGrpSpPr>
          <p:cNvPr id="31" name="群組 30"/>
          <p:cNvGrpSpPr/>
          <p:nvPr/>
        </p:nvGrpSpPr>
        <p:grpSpPr>
          <a:xfrm>
            <a:off x="2066974" y="4673956"/>
            <a:ext cx="2495926" cy="1353989"/>
            <a:chOff x="553763" y="4063586"/>
            <a:chExt cx="2495926" cy="1353989"/>
          </a:xfrm>
        </p:grpSpPr>
        <p:sp>
          <p:nvSpPr>
            <p:cNvPr id="32" name="星形: 五角 31"/>
            <p:cNvSpPr/>
            <p:nvPr/>
          </p:nvSpPr>
          <p:spPr>
            <a:xfrm>
              <a:off x="2093090" y="4242629"/>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星形: 五角 32"/>
            <p:cNvSpPr/>
            <p:nvPr/>
          </p:nvSpPr>
          <p:spPr>
            <a:xfrm>
              <a:off x="1268271" y="4063586"/>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4" name="星形: 五角 33"/>
            <p:cNvSpPr/>
            <p:nvPr/>
          </p:nvSpPr>
          <p:spPr>
            <a:xfrm>
              <a:off x="2444609" y="4429959"/>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星形: 五角 34"/>
            <p:cNvSpPr/>
            <p:nvPr/>
          </p:nvSpPr>
          <p:spPr>
            <a:xfrm>
              <a:off x="2623532" y="4999190"/>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星形: 五角 35"/>
            <p:cNvSpPr/>
            <p:nvPr/>
          </p:nvSpPr>
          <p:spPr>
            <a:xfrm>
              <a:off x="2718129" y="4192288"/>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星形: 五角 36"/>
            <p:cNvSpPr/>
            <p:nvPr/>
          </p:nvSpPr>
          <p:spPr>
            <a:xfrm>
              <a:off x="2424650" y="4714160"/>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星形: 五角 37"/>
            <p:cNvSpPr/>
            <p:nvPr/>
          </p:nvSpPr>
          <p:spPr>
            <a:xfrm>
              <a:off x="985177" y="4697870"/>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0" name="星形: 五角 39"/>
            <p:cNvSpPr/>
            <p:nvPr/>
          </p:nvSpPr>
          <p:spPr>
            <a:xfrm>
              <a:off x="553763" y="4445487"/>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1" name="星形: 五角 40"/>
            <p:cNvSpPr/>
            <p:nvPr/>
          </p:nvSpPr>
          <p:spPr>
            <a:xfrm>
              <a:off x="1172926" y="5086015"/>
              <a:ext cx="331560" cy="331560"/>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sp>
        <p:nvSpPr>
          <p:cNvPr id="42" name="矩形 41"/>
          <p:cNvSpPr/>
          <p:nvPr/>
        </p:nvSpPr>
        <p:spPr>
          <a:xfrm>
            <a:off x="7204519" y="5040771"/>
            <a:ext cx="2232478" cy="104496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400" dirty="0"/>
              <a:t>Discriminator</a:t>
            </a:r>
            <a:endParaRPr lang="en-US" altLang="zh-TW" sz="2400" baseline="-25000" dirty="0"/>
          </a:p>
        </p:txBody>
      </p:sp>
      <p:cxnSp>
        <p:nvCxnSpPr>
          <p:cNvPr id="45" name="直線單箭頭接點 44"/>
          <p:cNvCxnSpPr/>
          <p:nvPr/>
        </p:nvCxnSpPr>
        <p:spPr>
          <a:xfrm>
            <a:off x="4689465" y="5562697"/>
            <a:ext cx="24575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p:cNvSpPr txBox="1"/>
          <p:nvPr/>
        </p:nvSpPr>
        <p:spPr>
          <a:xfrm>
            <a:off x="5276859" y="5586547"/>
            <a:ext cx="1093088" cy="460375"/>
          </a:xfrm>
          <a:prstGeom prst="rect">
            <a:avLst/>
          </a:prstGeom>
          <a:noFill/>
        </p:spPr>
        <p:txBody>
          <a:bodyPr wrap="square" rtlCol="0">
            <a:spAutoFit/>
          </a:bodyPr>
          <a:lstStyle/>
          <a:p>
            <a:pPr algn="ctr"/>
            <a:r>
              <a:rPr lang="en-US" altLang="zh-TW" sz="2400" dirty="0"/>
              <a:t>train</a:t>
            </a:r>
            <a:endParaRPr lang="zh-TW" altLang="en-US" sz="2400" dirty="0"/>
          </a:p>
        </p:txBody>
      </p:sp>
      <p:sp>
        <p:nvSpPr>
          <p:cNvPr id="49" name="文字方塊 48"/>
          <p:cNvSpPr txBox="1"/>
          <p:nvPr/>
        </p:nvSpPr>
        <p:spPr>
          <a:xfrm>
            <a:off x="6854735" y="6158926"/>
            <a:ext cx="2932043" cy="398780"/>
          </a:xfrm>
          <a:prstGeom prst="rect">
            <a:avLst/>
          </a:prstGeom>
          <a:noFill/>
        </p:spPr>
        <p:txBody>
          <a:bodyPr wrap="square" rtlCol="0">
            <a:spAutoFit/>
          </a:bodyPr>
          <a:lstStyle/>
          <a:p>
            <a:pPr algn="ctr"/>
            <a:r>
              <a:rPr lang="en-US" altLang="zh-TW" sz="2000" dirty="0"/>
              <a:t>easy to discriminate</a:t>
            </a:r>
            <a:endParaRPr lang="en-US" altLang="zh-TW" sz="2000" dirty="0"/>
          </a:p>
        </p:txBody>
      </p:sp>
      <p:sp>
        <p:nvSpPr>
          <p:cNvPr id="52" name="文字方塊 51"/>
          <p:cNvSpPr txBox="1"/>
          <p:nvPr/>
        </p:nvSpPr>
        <p:spPr>
          <a:xfrm>
            <a:off x="2002306" y="6125169"/>
            <a:ext cx="2932043" cy="398780"/>
          </a:xfrm>
          <a:prstGeom prst="rect">
            <a:avLst/>
          </a:prstGeom>
          <a:noFill/>
        </p:spPr>
        <p:txBody>
          <a:bodyPr wrap="square" rtlCol="0">
            <a:spAutoFit/>
          </a:bodyPr>
          <a:lstStyle/>
          <a:p>
            <a:pPr algn="ctr"/>
            <a:r>
              <a:rPr lang="en-US" altLang="zh-TW" sz="2000" dirty="0"/>
              <a:t>large divergence</a:t>
            </a:r>
            <a:endParaRPr lang="en-US" altLang="zh-TW" sz="2000" dirty="0"/>
          </a:p>
        </p:txBody>
      </p:sp>
      <mc:AlternateContent xmlns:mc="http://schemas.openxmlformats.org/markup-compatibility/2006">
        <mc:Choice xmlns:a14="http://schemas.microsoft.com/office/drawing/2010/main" Requires="a14">
          <p:sp>
            <p:nvSpPr>
              <p:cNvPr id="43" name="矩形 42">
                <a:extLst>
                  <a:ext uri="{FF2B5EF4-FFF2-40B4-BE49-F238E27FC236}">
                    <ele attr="{376683A8-CAB2-4EA6-961E-03E83FC241BB}"/>
                  </a:ext>
                </a:extLst>
              </p:cNvPr>
              <p:cNvSpPr/>
              <p:nvPr/>
            </p:nvSpPr>
            <p:spPr>
              <a:xfrm>
                <a:off x="5362392" y="1980047"/>
                <a:ext cx="3167919"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𝐷</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𝐷</m:t>
                              </m:r>
                            </m:lim>
                          </m:limLow>
                        </m:fName>
                        <m:e>
                          <m:r>
                            <a:rPr lang="en-US" altLang="zh-TW" sz="2400" b="0" i="1" smtClean="0">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smtClean="0">
                                  <a:latin typeface="Cambria Math" panose="02040503050406030204" pitchFamily="18" charset="0"/>
                                </a:rPr>
                                <m:t>𝐷</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e>
                          </m:d>
                        </m:e>
                      </m:func>
                    </m:oMath>
                  </m:oMathPara>
                </a14:m>
                <a:endParaRPr lang="zh-TW" altLang="en-US" sz="2400" dirty="0"/>
              </a:p>
            </p:txBody>
          </p:sp>
        </mc:Choice>
        <mc:Fallback>
          <p:sp>
            <p:nvSpPr>
              <p:cNvPr id="43" name="矩形 42"/>
              <p:cNvSpPr>
                <a:spLocks noRot="1" noChangeAspect="1" noMove="1" noResize="1" noEditPoints="1" noAdjustHandles="1" noChangeArrowheads="1" noChangeShapeType="1" noTextEdit="1"/>
              </p:cNvSpPr>
              <p:nvPr/>
            </p:nvSpPr>
            <p:spPr>
              <a:xfrm>
                <a:off x="6508567" y="1980047"/>
                <a:ext cx="3167919" cy="573555"/>
              </a:xfrm>
              <a:prstGeom prst="rect">
                <a:avLst/>
              </a:prstGeom>
              <a:blipFill rotWithShape="1">
                <a:blip r:embed="rId4"/>
                <a:stretch>
                  <a:fillRect b="-3191"/>
                </a:stretch>
              </a:blipFill>
            </p:spPr>
            <p:txBody>
              <a:bodyPr/>
              <a:lstStyle/>
              <a:p>
                <a:r>
                  <a:rPr lang="zh-TW" altLang="en-US">
                    <a:noFill/>
                  </a:rPr>
                  <a:t> </a:t>
                </a:r>
                <a:endParaRPr lang="zh-TW" altLang="en-US">
                  <a:noFill/>
                </a:endParaRPr>
              </a:p>
            </p:txBody>
          </p:sp>
        </mc:Fallback>
      </mc:AlternateContent>
      <p:sp>
        <p:nvSpPr>
          <p:cNvPr id="44" name="文字方塊 43"/>
          <p:cNvSpPr txBox="1"/>
          <p:nvPr/>
        </p:nvSpPr>
        <p:spPr>
          <a:xfrm>
            <a:off x="6410121" y="1553714"/>
            <a:ext cx="3040546" cy="398780"/>
          </a:xfrm>
          <a:prstGeom prst="rect">
            <a:avLst/>
          </a:prstGeom>
          <a:noFill/>
        </p:spPr>
        <p:txBody>
          <a:bodyPr wrap="square" rtlCol="0">
            <a:spAutoFit/>
          </a:bodyPr>
          <a:lstStyle/>
          <a:p>
            <a:r>
              <a:rPr lang="en-US" altLang="zh-TW" sz="2000" b="1" dirty="0"/>
              <a:t>Training:</a:t>
            </a:r>
            <a:endParaRPr lang="en-US" altLang="zh-TW" sz="2000" b="1" dirty="0"/>
          </a:p>
        </p:txBody>
      </p:sp>
      <p:sp>
        <p:nvSpPr>
          <p:cNvPr id="46" name="文字方塊 45"/>
          <p:cNvSpPr txBox="1"/>
          <p:nvPr/>
        </p:nvSpPr>
        <p:spPr>
          <a:xfrm>
            <a:off x="6132996" y="4391334"/>
            <a:ext cx="3944168" cy="398780"/>
          </a:xfrm>
          <a:prstGeom prst="rect">
            <a:avLst/>
          </a:prstGeom>
          <a:noFill/>
        </p:spPr>
        <p:txBody>
          <a:bodyPr wrap="square" rtlCol="0">
            <a:spAutoFit/>
          </a:bodyPr>
          <a:lstStyle/>
          <a:p>
            <a:pPr algn="ctr"/>
            <a:r>
              <a:rPr lang="en-US" altLang="zh-TW" sz="2000" dirty="0"/>
              <a:t>(cannot make objective large)</a:t>
            </a:r>
            <a:endParaRPr lang="en-US" altLang="zh-TW" sz="2000" dirty="0"/>
          </a:p>
        </p:txBody>
      </p:sp>
      <p:sp>
        <p:nvSpPr>
          <p:cNvPr id="47" name="矩形 46"/>
          <p:cNvSpPr/>
          <p:nvPr/>
        </p:nvSpPr>
        <p:spPr>
          <a:xfrm>
            <a:off x="7932613" y="1954975"/>
            <a:ext cx="1630963" cy="59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42" grpId="0" bldLvl="0" animBg="1"/>
      <p:bldP spid="48" grpId="0"/>
      <p:bldP spid="49" grpId="0"/>
      <p:bldP spid="52" grpId="0"/>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max</m:t>
                              </m:r>
                            </m:e>
                            <m:lim>
                              <m:r>
                                <a:rPr lang="en-US" altLang="zh-TW" i="1">
                                  <a:latin typeface="Cambria Math" panose="02040503050406030204" pitchFamily="18" charset="0"/>
                                </a:rPr>
                                <m:t>𝐷</m:t>
                              </m:r>
                            </m:lim>
                          </m:limLow>
                        </m:fName>
                        <m:e>
                          <m:r>
                            <a:rPr lang="en-US" altLang="zh-TW" i="1">
                              <a:latin typeface="Cambria Math" panose="02040503050406030204" pitchFamily="18" charset="0"/>
                            </a:rPr>
                            <m:t>𝑉</m:t>
                          </m:r>
                          <m:d>
                            <m:dPr>
                              <m:ctrlPr>
                                <a:rPr lang="en-US" altLang="zh-TW" i="1">
                                  <a:latin typeface="Cambria Math" panose="02040503050406030204" pitchFamily="18" charset="0"/>
                                </a:rPr>
                              </m:ctrlPr>
                            </m:dPr>
                            <m:e>
                              <m:r>
                                <a:rPr lang="en-US" altLang="zh-TW" i="1">
                                  <a:latin typeface="Cambria Math" panose="02040503050406030204" pitchFamily="18" charset="0"/>
                                </a:rPr>
                                <m:t>𝐺</m:t>
                              </m:r>
                              <m:r>
                                <a:rPr lang="en-US" altLang="zh-TW" i="1">
                                  <a:latin typeface="Cambria Math" panose="02040503050406030204" pitchFamily="18" charset="0"/>
                                </a:rPr>
                                <m:t>,</m:t>
                              </m:r>
                              <m:r>
                                <a:rPr lang="en-US" altLang="zh-TW" i="1">
                                  <a:latin typeface="Cambria Math" panose="02040503050406030204" pitchFamily="18" charset="0"/>
                                </a:rPr>
                                <m:t>𝐷</m:t>
                              </m:r>
                            </m:e>
                          </m:d>
                        </m:e>
                      </m:func>
                    </m:oMath>
                  </m:oMathPara>
                </a14:m>
                <a:endParaRPr lang="zh-TW" altLang="en-US" dirty="0"/>
              </a:p>
            </p:txBody>
          </p:sp>
        </mc:Choice>
        <mc:Fallback>
          <p:sp>
            <p:nvSpPr>
              <p:cNvPr id="2" name="標題 1"/>
              <p:cNvSpPr>
                <a:spLocks noGrp="1" noRot="1" noChangeAspect="1" noMove="1" noResize="1" noEditPoints="1" noAdjustHandles="1" noChangeArrowheads="1" noChangeShapeType="1" noTextEdit="1"/>
              </p:cNvSpPr>
              <p:nvPr>
                <p:ph type="title"/>
              </p:nvPr>
            </p:nvSpPr>
            <p:spPr>
              <a:xfrm>
                <a:off x="141605" y="-2540"/>
                <a:ext cx="7484110" cy="1143000"/>
              </a:xfr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3" name="內容版面配置區 2"/>
          <p:cNvSpPr>
            <a:spLocks noGrp="1"/>
          </p:cNvSpPr>
          <p:nvPr>
            <p:ph idx="1"/>
          </p:nvPr>
        </p:nvSpPr>
        <p:spPr>
          <a:xfrm>
            <a:off x="406400" y="1503680"/>
            <a:ext cx="11379200" cy="4729163"/>
          </a:xfrm>
        </p:spPr>
        <p:txBody>
          <a:bodyPr>
            <a:normAutofit/>
          </a:bodyPr>
          <a:lstStyle/>
          <a:p>
            <a:r>
              <a:rPr lang="en-US" altLang="zh-TW" dirty="0"/>
              <a:t>Given G, what is the optimal D* maximizing</a:t>
            </a:r>
            <a:endParaRPr lang="en-US" altLang="zh-TW" dirty="0"/>
          </a:p>
          <a:p>
            <a:endParaRPr lang="en-US" altLang="zh-TW" dirty="0"/>
          </a:p>
          <a:p>
            <a:endParaRPr lang="en-US" altLang="zh-TW" dirty="0"/>
          </a:p>
          <a:p>
            <a:endParaRPr lang="en-US" altLang="zh-TW" dirty="0"/>
          </a:p>
          <a:p>
            <a:pPr lvl="3"/>
            <a:endParaRPr lang="en-US" altLang="zh-TW" dirty="0"/>
          </a:p>
          <a:p>
            <a:endParaRPr lang="en-US" altLang="zh-TW" dirty="0"/>
          </a:p>
          <a:p>
            <a:pPr lvl="2"/>
            <a:endParaRPr lang="en-US" altLang="zh-TW" dirty="0"/>
          </a:p>
          <a:p>
            <a:r>
              <a:rPr lang="en-US" altLang="zh-TW" dirty="0"/>
              <a:t>Given x, the optimal D* maximizing</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1110061" y="2478250"/>
                <a:ext cx="6370847" cy="430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2482931" y="2100425"/>
                <a:ext cx="6370847" cy="430374"/>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1602509" y="5958105"/>
                <a:ext cx="6227218"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𝑑𝑎𝑡𝑎</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a:latin typeface="Cambria Math" panose="02040503050406030204" pitchFamily="18" charset="0"/>
                        </a:rPr>
                        <m:t>𝑙𝑜𝑔𝐷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a:latin typeface="Cambria Math" panose="02040503050406030204" pitchFamily="18" charset="0"/>
                        </a:rPr>
                        <m:t>𝑙𝑜𝑔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oMath>
                  </m:oMathPara>
                </a14:m>
                <a:endParaRPr lang="zh-TW" altLang="en-US" sz="2800" dirty="0"/>
              </a:p>
            </p:txBody>
          </p:sp>
        </mc:Choice>
        <mc:Fallback>
          <p:sp>
            <p:nvSpPr>
              <p:cNvPr id="5" name="文字方塊 4"/>
              <p:cNvSpPr txBox="1">
                <a:spLocks noRot="1" noChangeAspect="1" noMove="1" noResize="1" noEditPoints="1" noAdjustHandles="1" noChangeArrowheads="1" noChangeShapeType="1" noTextEdit="1"/>
              </p:cNvSpPr>
              <p:nvPr/>
            </p:nvSpPr>
            <p:spPr>
              <a:xfrm>
                <a:off x="3088409" y="5835550"/>
                <a:ext cx="6227218" cy="486352"/>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1383911" y="2904445"/>
                <a:ext cx="7131439"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nary>
                      <m:r>
                        <a:rPr lang="en-US" altLang="zh-TW" sz="2400" i="1">
                          <a:latin typeface="Cambria Math" panose="02040503050406030204" pitchFamily="18" charset="0"/>
                          <a:ea typeface="Cambria Math" panose="02040503050406030204" pitchFamily="18" charset="0"/>
                        </a:rPr>
                        <m:t>𝑑𝑥</m:t>
                      </m:r>
                      <m:r>
                        <a:rPr lang="en-US" altLang="zh-TW" sz="2400" i="1">
                          <a:latin typeface="Cambria Math" panose="02040503050406030204" pitchFamily="18" charset="0"/>
                          <a:ea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2756781" y="2526620"/>
                <a:ext cx="7131439" cy="1145378"/>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1383911" y="3929965"/>
                <a:ext cx="6559616"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d>
                            <m:dPr>
                              <m:begChr m:val="["/>
                              <m:endChr m:val="]"/>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e>
                      </m:nary>
                      <m:r>
                        <a:rPr lang="en-US" altLang="zh-TW" sz="2400" i="1">
                          <a:latin typeface="Cambria Math" panose="02040503050406030204" pitchFamily="18" charset="0"/>
                          <a:ea typeface="Cambria Math" panose="02040503050406030204" pitchFamily="18" charset="0"/>
                        </a:rPr>
                        <m:t>𝑑</m:t>
                      </m:r>
                      <m:r>
                        <a:rPr lang="en-US" altLang="zh-TW" sz="2400" b="0" i="1" smtClean="0">
                          <a:latin typeface="Cambria Math" panose="02040503050406030204" pitchFamily="18" charset="0"/>
                          <a:ea typeface="Cambria Math" panose="02040503050406030204" pitchFamily="18" charset="0"/>
                        </a:rPr>
                        <m:t>𝑥</m:t>
                      </m:r>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2756781" y="3552140"/>
                <a:ext cx="6559616" cy="1145378"/>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9" name="文字方塊 8"/>
          <p:cNvSpPr txBox="1"/>
          <p:nvPr/>
        </p:nvSpPr>
        <p:spPr>
          <a:xfrm>
            <a:off x="5231341" y="4584426"/>
            <a:ext cx="5632174" cy="398780"/>
          </a:xfrm>
          <a:prstGeom prst="rect">
            <a:avLst/>
          </a:prstGeom>
          <a:noFill/>
        </p:spPr>
        <p:txBody>
          <a:bodyPr wrap="square" rtlCol="0">
            <a:spAutoFit/>
          </a:bodyPr>
          <a:lstStyle/>
          <a:p>
            <a:r>
              <a:rPr lang="en-US" altLang="zh-TW" sz="2000" dirty="0">
                <a:solidFill>
                  <a:srgbClr val="0000FF"/>
                </a:solidFill>
              </a:rPr>
              <a:t>Assume that D(x) can be any function</a:t>
            </a:r>
            <a:endParaRPr lang="en-US" altLang="zh-TW" sz="2000" dirty="0">
              <a:solidFill>
                <a:srgbClr val="0000FF"/>
              </a:solidFill>
            </a:endParaRPr>
          </a:p>
        </p:txBody>
      </p:sp>
      <p:grpSp>
        <p:nvGrpSpPr>
          <p:cNvPr id="10" name="群組 9"/>
          <p:cNvGrpSpPr/>
          <p:nvPr/>
        </p:nvGrpSpPr>
        <p:grpSpPr>
          <a:xfrm>
            <a:off x="8170091" y="494020"/>
            <a:ext cx="3870779" cy="1133862"/>
            <a:chOff x="4644571" y="460976"/>
            <a:chExt cx="3870779" cy="1133862"/>
          </a:xfrm>
        </p:grpSpPr>
        <p:grpSp>
          <p:nvGrpSpPr>
            <p:cNvPr id="11" name="群組 10"/>
            <p:cNvGrpSpPr/>
            <p:nvPr/>
          </p:nvGrpSpPr>
          <p:grpSpPr>
            <a:xfrm>
              <a:off x="4896790" y="550789"/>
              <a:ext cx="3618560" cy="948199"/>
              <a:chOff x="4896790" y="550789"/>
              <a:chExt cx="3618560" cy="948199"/>
            </a:xfrm>
          </p:grpSpPr>
          <mc:AlternateContent xmlns:mc="http://schemas.openxmlformats.org/markup-compatibility/2006">
            <mc:Choice xmlns:a14="http://schemas.microsoft.com/office/drawing/2010/main" Requires="a14">
              <p:sp>
                <p:nvSpPr>
                  <p:cNvPr id="13" name="文字方塊 12">
                    <a:extLst>
                      <a:ext uri="{FF2B5EF4-FFF2-40B4-BE49-F238E27FC236}">
                        <ele attr="{3A429FE3-C595-4A93-A032-2F6904DED305}"/>
                      </a:ext>
                    </a:extLst>
                  </p:cNvPr>
                  <p:cNvSpPr txBox="1"/>
                  <p:nvPr/>
                </p:nvSpPr>
                <p:spPr>
                  <a:xfrm>
                    <a:off x="4896790" y="550789"/>
                    <a:ext cx="3090783" cy="403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4896790" y="550789"/>
                    <a:ext cx="3090783" cy="403957"/>
                  </a:xfrm>
                  <a:prstGeom prst="rect">
                    <a:avLst/>
                  </a:prstGeom>
                  <a:blipFill rotWithShape="1">
                    <a:blip r:embed="rId6"/>
                    <a:stretch>
                      <a:fillRect l="-1775" b="-2388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a:extLst>
                      <a:ext uri="{FF2B5EF4-FFF2-40B4-BE49-F238E27FC236}">
                        <ele attr="{A5953009-903A-4A4A-9857-AC4292A9FC59}"/>
                      </a:ext>
                    </a:extLst>
                  </p:cNvPr>
                  <p:cNvSpPr txBox="1"/>
                  <p:nvPr/>
                </p:nvSpPr>
                <p:spPr>
                  <a:xfrm>
                    <a:off x="5303189" y="1069127"/>
                    <a:ext cx="3212161" cy="429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5303189" y="1069127"/>
                    <a:ext cx="3212161" cy="429861"/>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grpSp>
        <p:sp>
          <p:nvSpPr>
            <p:cNvPr id="12" name="矩形 11"/>
            <p:cNvSpPr/>
            <p:nvPr/>
          </p:nvSpPr>
          <p:spPr>
            <a:xfrm>
              <a:off x="4644571" y="460976"/>
              <a:ext cx="3870779" cy="113386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max</m:t>
                              </m:r>
                            </m:e>
                            <m:lim>
                              <m:r>
                                <a:rPr lang="en-US" altLang="zh-TW" i="1">
                                  <a:latin typeface="Cambria Math" panose="02040503050406030204" pitchFamily="18" charset="0"/>
                                </a:rPr>
                                <m:t>𝐷</m:t>
                              </m:r>
                            </m:lim>
                          </m:limLow>
                        </m:fName>
                        <m:e>
                          <m:r>
                            <a:rPr lang="en-US" altLang="zh-TW" i="1">
                              <a:latin typeface="Cambria Math" panose="02040503050406030204" pitchFamily="18" charset="0"/>
                            </a:rPr>
                            <m:t>𝑉</m:t>
                          </m:r>
                          <m:d>
                            <m:dPr>
                              <m:ctrlPr>
                                <a:rPr lang="en-US" altLang="zh-TW" i="1">
                                  <a:latin typeface="Cambria Math" panose="02040503050406030204" pitchFamily="18" charset="0"/>
                                </a:rPr>
                              </m:ctrlPr>
                            </m:dPr>
                            <m:e>
                              <m:r>
                                <a:rPr lang="en-US" altLang="zh-TW" i="1">
                                  <a:latin typeface="Cambria Math" panose="02040503050406030204" pitchFamily="18" charset="0"/>
                                </a:rPr>
                                <m:t>𝐺</m:t>
                              </m:r>
                              <m:r>
                                <a:rPr lang="en-US" altLang="zh-TW" i="1">
                                  <a:latin typeface="Cambria Math" panose="02040503050406030204" pitchFamily="18" charset="0"/>
                                </a:rPr>
                                <m:t>,</m:t>
                              </m:r>
                              <m:r>
                                <a:rPr lang="en-US" altLang="zh-TW" i="1">
                                  <a:latin typeface="Cambria Math" panose="02040503050406030204" pitchFamily="18" charset="0"/>
                                </a:rPr>
                                <m:t>𝐷</m:t>
                              </m:r>
                            </m:e>
                          </m:d>
                        </m:e>
                      </m:func>
                    </m:oMath>
                  </m:oMathPara>
                </a14:m>
                <a:endParaRPr lang="zh-TW" altLang="en-US" dirty="0"/>
              </a:p>
            </p:txBody>
          </p:sp>
        </mc:Choice>
        <mc:Fallback>
          <p:sp>
            <p:nvSpPr>
              <p:cNvPr id="2" name="標題 1"/>
              <p:cNvSpPr>
                <a:spLocks noGrp="1" noRot="1" noChangeAspect="1" noMove="1" noResize="1" noEditPoints="1" noAdjustHandles="1" noChangeArrowheads="1" noChangeShapeType="1" noTextEdit="1"/>
              </p:cNvSpPr>
              <p:nvPr>
                <p:ph type="title"/>
              </p:nvPr>
            </p:nvSpPr>
            <p:spPr>
              <a:xfrm>
                <a:off x="0" y="-25400"/>
                <a:ext cx="8771255" cy="1143000"/>
              </a:xfr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3" name="內容版面配置區 2"/>
          <p:cNvSpPr>
            <a:spLocks noGrp="1"/>
          </p:cNvSpPr>
          <p:nvPr>
            <p:ph idx="1"/>
          </p:nvPr>
        </p:nvSpPr>
        <p:spPr/>
        <p:txBody>
          <a:bodyPr/>
          <a:lstStyle/>
          <a:p>
            <a:r>
              <a:rPr lang="en-US" altLang="zh-TW" dirty="0"/>
              <a:t>Given x, the optimal D* maximizing</a:t>
            </a:r>
            <a:endParaRPr lang="en-US" altLang="zh-TW" dirty="0"/>
          </a:p>
          <a:p>
            <a:endParaRPr lang="en-US" altLang="zh-TW" dirty="0"/>
          </a:p>
          <a:p>
            <a:endParaRPr lang="en-US" altLang="zh-TW" dirty="0"/>
          </a:p>
          <a:p>
            <a:r>
              <a:rPr lang="en-US" altLang="zh-TW" dirty="0"/>
              <a:t>Find D* maximizing: </a:t>
            </a:r>
            <a:endParaRPr lang="zh-TW" altLang="en-US" dirty="0"/>
          </a:p>
          <a:p>
            <a:endParaRPr lang="zh-TW" altLang="en-US" dirty="0"/>
          </a:p>
        </p:txBody>
      </p:sp>
      <mc:AlternateContent xmlns:mc="http://schemas.openxmlformats.org/markup-compatibility/2006">
        <mc:Choice xmlns:a14="http://schemas.microsoft.com/office/drawing/2010/main" Requires="a14">
          <p:sp>
            <p:nvSpPr>
              <p:cNvPr id="5" name="文字方塊 4"/>
              <p:cNvSpPr txBox="1"/>
              <p:nvPr/>
            </p:nvSpPr>
            <p:spPr>
              <a:xfrm>
                <a:off x="3978707" y="3409980"/>
                <a:ext cx="40892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b="0" i="0" dirty="0" smtClean="0">
                          <a:latin typeface="Cambria Math" panose="02040503050406030204" pitchFamily="18" charset="0"/>
                          <a:ea typeface="Cambria Math" panose="02040503050406030204" pitchFamily="18" charset="0"/>
                        </a:rPr>
                        <m:t>f</m:t>
                      </m:r>
                      <m:d>
                        <m:dPr>
                          <m:ctrlPr>
                            <a:rPr lang="en-US" altLang="zh-TW" sz="2400" b="0" i="1" dirty="0" smtClean="0">
                              <a:latin typeface="Cambria Math" panose="02040503050406030204" pitchFamily="18" charset="0"/>
                              <a:ea typeface="Cambria Math" panose="02040503050406030204" pitchFamily="18" charset="0"/>
                            </a:rPr>
                          </m:ctrlPr>
                        </m:dPr>
                        <m:e>
                          <m:r>
                            <a:rPr lang="en-US" altLang="zh-TW" sz="2400" b="0" i="1" dirty="0" smtClean="0">
                              <a:latin typeface="Cambria Math" panose="02040503050406030204" pitchFamily="18" charset="0"/>
                              <a:ea typeface="Cambria Math" panose="02040503050406030204" pitchFamily="18" charset="0"/>
                            </a:rPr>
                            <m:t>𝐷</m:t>
                          </m:r>
                        </m:e>
                      </m:d>
                      <m:r>
                        <a:rPr lang="en-US" altLang="zh-TW" sz="2400" b="0" i="0" dirty="0" smtClean="0">
                          <a:latin typeface="Cambria Math" panose="02040503050406030204" pitchFamily="18" charset="0"/>
                          <a:ea typeface="Cambria Math" panose="02040503050406030204" pitchFamily="18" charset="0"/>
                        </a:rPr>
                        <m:t>=</m:t>
                      </m:r>
                      <m:r>
                        <m:rPr>
                          <m:sty m:val="p"/>
                        </m:rPr>
                        <a:rPr lang="en-US" altLang="zh-TW" sz="2400" dirty="0" smtClean="0">
                          <a:latin typeface="Cambria Math" panose="02040503050406030204" pitchFamily="18" charset="0"/>
                          <a:ea typeface="Cambria Math" panose="02040503050406030204" pitchFamily="18" charset="0"/>
                        </a:rPr>
                        <m:t>a</m:t>
                      </m:r>
                      <m:r>
                        <a:rPr lang="en-US" altLang="zh-TW" sz="2400" b="0" i="1" smtClean="0">
                          <a:latin typeface="Cambria Math" panose="02040503050406030204" pitchFamily="18" charset="0"/>
                          <a:ea typeface="Cambria Math" panose="02040503050406030204" pitchFamily="18" charset="0"/>
                        </a:rPr>
                        <m:t>𝑙𝑜𝑔</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𝑏𝑙𝑜𝑔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b="0" i="1" smtClean="0">
                              <a:latin typeface="Cambria Math" panose="02040503050406030204" pitchFamily="18" charset="0"/>
                            </a:rPr>
                            <m:t>𝐷</m:t>
                          </m:r>
                        </m:e>
                      </m:d>
                    </m:oMath>
                  </m:oMathPara>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5502707" y="3409980"/>
                <a:ext cx="4089261" cy="369332"/>
              </a:xfrm>
              <a:prstGeom prst="rect">
                <a:avLst/>
              </a:prstGeom>
              <a:blipFill rotWithShape="1">
                <a:blip r:embed="rId2"/>
                <a:stretch>
                  <a:fillRect l="-1791" b="-3442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1458391" y="2301799"/>
                <a:ext cx="6227218"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𝑑𝑎𝑡𝑎</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smtClean="0">
                          <a:latin typeface="Cambria Math" panose="02040503050406030204" pitchFamily="18" charset="0"/>
                        </a:rPr>
                        <m:t>𝑙𝑜𝑔𝐷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a:latin typeface="Cambria Math" panose="02040503050406030204" pitchFamily="18" charset="0"/>
                        </a:rPr>
                        <m:t>𝑙𝑜𝑔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oMath>
                  </m:oMathPara>
                </a14:m>
                <a:endParaRPr lang="zh-TW" altLang="en-US" sz="2800" dirty="0"/>
              </a:p>
            </p:txBody>
          </p:sp>
        </mc:Choice>
        <mc:Fallback>
          <p:sp>
            <p:nvSpPr>
              <p:cNvPr id="6" name="文字方塊 5"/>
              <p:cNvSpPr txBox="1">
                <a:spLocks noRot="1" noChangeAspect="1" noMove="1" noResize="1" noEditPoints="1" noAdjustHandles="1" noChangeArrowheads="1" noChangeShapeType="1" noTextEdit="1"/>
              </p:cNvSpPr>
              <p:nvPr/>
            </p:nvSpPr>
            <p:spPr>
              <a:xfrm>
                <a:off x="2982391" y="2301799"/>
                <a:ext cx="6227218" cy="486352"/>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1051368" y="3930525"/>
                <a:ext cx="4617995" cy="716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dirty="0" smtClean="0">
                              <a:latin typeface="Cambria Math" panose="02040503050406030204" pitchFamily="18" charset="0"/>
                              <a:ea typeface="Cambria Math" panose="02040503050406030204" pitchFamily="18" charset="0"/>
                            </a:rPr>
                          </m:ctrlPr>
                        </m:fPr>
                        <m:num>
                          <m:r>
                            <a:rPr lang="en-US" altLang="zh-TW" sz="2400" b="0" i="1" dirty="0" smtClean="0">
                              <a:latin typeface="Cambria Math" panose="02040503050406030204" pitchFamily="18" charset="0"/>
                              <a:ea typeface="Cambria Math" panose="02040503050406030204" pitchFamily="18" charset="0"/>
                            </a:rPr>
                            <m:t>𝑑</m:t>
                          </m:r>
                          <m:r>
                            <m:rPr>
                              <m:sty m:val="p"/>
                            </m:rPr>
                            <a:rPr lang="en-US" altLang="zh-TW" sz="2400" dirty="0">
                              <a:latin typeface="Cambria Math" panose="02040503050406030204" pitchFamily="18" charset="0"/>
                              <a:ea typeface="Cambria Math" panose="02040503050406030204" pitchFamily="18" charset="0"/>
                            </a:rPr>
                            <m:t>f</m:t>
                          </m:r>
                          <m:d>
                            <m:dPr>
                              <m:ctrlPr>
                                <a:rPr lang="en-US" altLang="zh-TW" sz="2400" i="1" dirty="0">
                                  <a:latin typeface="Cambria Math" panose="02040503050406030204" pitchFamily="18" charset="0"/>
                                  <a:ea typeface="Cambria Math" panose="02040503050406030204" pitchFamily="18" charset="0"/>
                                </a:rPr>
                              </m:ctrlPr>
                            </m:dPr>
                            <m:e>
                              <m:r>
                                <a:rPr lang="en-US" altLang="zh-TW" sz="2400" b="0" i="1" dirty="0" smtClean="0">
                                  <a:latin typeface="Cambria Math" panose="02040503050406030204" pitchFamily="18" charset="0"/>
                                  <a:ea typeface="Cambria Math" panose="02040503050406030204" pitchFamily="18" charset="0"/>
                                </a:rPr>
                                <m:t>𝐷</m:t>
                              </m:r>
                            </m:e>
                          </m:d>
                        </m:num>
                        <m:den>
                          <m:r>
                            <a:rPr lang="en-US" altLang="zh-TW" sz="2400" b="0" i="1" dirty="0" smtClean="0">
                              <a:latin typeface="Cambria Math" panose="02040503050406030204" pitchFamily="18" charset="0"/>
                              <a:ea typeface="Cambria Math" panose="02040503050406030204" pitchFamily="18" charset="0"/>
                            </a:rPr>
                            <m:t>𝑑𝐷</m:t>
                          </m:r>
                        </m:den>
                      </m:f>
                      <m:r>
                        <a:rPr lang="en-US" altLang="zh-TW" sz="2400" b="0" i="0" dirty="0" smtClean="0">
                          <a:latin typeface="Cambria Math" panose="02040503050406030204" pitchFamily="18" charset="0"/>
                          <a:ea typeface="Cambria Math" panose="02040503050406030204" pitchFamily="18" charset="0"/>
                        </a:rPr>
                        <m:t>=</m:t>
                      </m:r>
                      <m:r>
                        <a:rPr lang="en-US" altLang="zh-TW" sz="2400" i="1" dirty="0">
                          <a:latin typeface="Cambria Math" panose="02040503050406030204" pitchFamily="18" charset="0"/>
                          <a:ea typeface="Cambria Math" panose="02040503050406030204" pitchFamily="18" charset="0"/>
                        </a:rPr>
                        <m:t>𝑎</m:t>
                      </m:r>
                      <m:r>
                        <a:rPr lang="en-US" altLang="zh-TW" sz="2400" i="1" dirty="0" smtClean="0">
                          <a:latin typeface="Cambria Math" panose="02040503050406030204" pitchFamily="18" charset="0"/>
                          <a:ea typeface="Cambria Math" panose="02040503050406030204" pitchFamily="18" charset="0"/>
                        </a:rPr>
                        <m:t>×</m:t>
                      </m:r>
                      <m:f>
                        <m:fPr>
                          <m:ctrlPr>
                            <a:rPr lang="en-US" altLang="zh-TW" sz="2400" i="1" dirty="0">
                              <a:latin typeface="Cambria Math" panose="02040503050406030204" pitchFamily="18" charset="0"/>
                              <a:ea typeface="Cambria Math" panose="02040503050406030204" pitchFamily="18" charset="0"/>
                            </a:rPr>
                          </m:ctrlPr>
                        </m:fPr>
                        <m:num>
                          <m:r>
                            <a:rPr lang="en-US" altLang="zh-TW" sz="2400" i="1" dirty="0">
                              <a:latin typeface="Cambria Math" panose="02040503050406030204" pitchFamily="18" charset="0"/>
                              <a:ea typeface="Cambria Math" panose="02040503050406030204" pitchFamily="18" charset="0"/>
                            </a:rPr>
                            <m:t>1</m:t>
                          </m:r>
                        </m:num>
                        <m:den>
                          <m:r>
                            <a:rPr lang="en-US" altLang="zh-TW" sz="2400" b="0" i="1" dirty="0" smtClean="0">
                              <a:latin typeface="Cambria Math" panose="02040503050406030204" pitchFamily="18" charset="0"/>
                              <a:ea typeface="Cambria Math" panose="02040503050406030204" pitchFamily="18" charset="0"/>
                            </a:rPr>
                            <m:t>𝐷</m:t>
                          </m:r>
                        </m:den>
                      </m:f>
                      <m:r>
                        <a:rPr lang="en-US" altLang="zh-TW" sz="2400" b="0" i="1" dirty="0" smtClean="0">
                          <a:latin typeface="Cambria Math" panose="02040503050406030204" pitchFamily="18" charset="0"/>
                          <a:ea typeface="Cambria Math" panose="02040503050406030204" pitchFamily="18" charset="0"/>
                        </a:rPr>
                        <m:t>+</m:t>
                      </m:r>
                      <m:r>
                        <a:rPr lang="en-US" altLang="zh-TW" sz="2400" b="0" i="1" dirty="0" smtClean="0">
                          <a:latin typeface="Cambria Math" panose="02040503050406030204" pitchFamily="18" charset="0"/>
                          <a:ea typeface="Cambria Math" panose="02040503050406030204" pitchFamily="18" charset="0"/>
                        </a:rPr>
                        <m:t>𝑏</m:t>
                      </m:r>
                      <m:r>
                        <a:rPr lang="en-US" altLang="zh-TW" sz="2400" i="1" dirty="0">
                          <a:latin typeface="Cambria Math" panose="02040503050406030204" pitchFamily="18" charset="0"/>
                          <a:ea typeface="Cambria Math" panose="02040503050406030204" pitchFamily="18" charset="0"/>
                        </a:rPr>
                        <m:t>×</m:t>
                      </m:r>
                      <m:f>
                        <m:fPr>
                          <m:ctrlPr>
                            <a:rPr lang="en-US" altLang="zh-TW" sz="2400" i="1" dirty="0">
                              <a:latin typeface="Cambria Math" panose="02040503050406030204" pitchFamily="18" charset="0"/>
                              <a:ea typeface="Cambria Math" panose="02040503050406030204" pitchFamily="18" charset="0"/>
                            </a:rPr>
                          </m:ctrlPr>
                        </m:fPr>
                        <m:num>
                          <m:r>
                            <a:rPr lang="en-US" altLang="zh-TW" sz="2400" i="1" dirty="0">
                              <a:latin typeface="Cambria Math" panose="02040503050406030204" pitchFamily="18" charset="0"/>
                              <a:ea typeface="Cambria Math" panose="02040503050406030204" pitchFamily="18" charset="0"/>
                            </a:rPr>
                            <m:t>1</m:t>
                          </m:r>
                        </m:num>
                        <m:den>
                          <m:r>
                            <a:rPr lang="en-US" altLang="zh-TW" sz="2400" b="0" i="1" dirty="0" smtClean="0">
                              <a:latin typeface="Cambria Math" panose="02040503050406030204" pitchFamily="18" charset="0"/>
                              <a:ea typeface="Cambria Math" panose="02040503050406030204" pitchFamily="18" charset="0"/>
                            </a:rPr>
                            <m:t>1−</m:t>
                          </m:r>
                          <m:r>
                            <a:rPr lang="en-US" altLang="zh-TW" sz="2400" b="0" i="1" dirty="0" smtClean="0">
                              <a:latin typeface="Cambria Math" panose="02040503050406030204" pitchFamily="18" charset="0"/>
                              <a:ea typeface="Cambria Math" panose="02040503050406030204" pitchFamily="18" charset="0"/>
                            </a:rPr>
                            <m:t>𝐷</m:t>
                          </m:r>
                        </m:den>
                      </m:f>
                      <m:r>
                        <a:rPr lang="en-US" altLang="zh-TW" sz="2400" i="1" dirty="0">
                          <a:latin typeface="Cambria Math" panose="02040503050406030204" pitchFamily="18" charset="0"/>
                          <a:ea typeface="Cambria Math" panose="02040503050406030204" pitchFamily="18" charset="0"/>
                        </a:rPr>
                        <m:t>×</m:t>
                      </m:r>
                      <m:d>
                        <m:dPr>
                          <m:ctrlPr>
                            <a:rPr lang="en-US" altLang="zh-TW" sz="2400" i="1" dirty="0" smtClean="0">
                              <a:latin typeface="Cambria Math" panose="02040503050406030204" pitchFamily="18" charset="0"/>
                              <a:ea typeface="Cambria Math" panose="02040503050406030204" pitchFamily="18" charset="0"/>
                            </a:rPr>
                          </m:ctrlPr>
                        </m:dPr>
                        <m:e>
                          <m:r>
                            <a:rPr lang="en-US" altLang="zh-TW" sz="2400" b="0" i="1" dirty="0" smtClean="0">
                              <a:latin typeface="Cambria Math" panose="02040503050406030204" pitchFamily="18" charset="0"/>
                              <a:ea typeface="Cambria Math" panose="02040503050406030204" pitchFamily="18" charset="0"/>
                            </a:rPr>
                            <m:t>−1</m:t>
                          </m:r>
                        </m:e>
                      </m:d>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2575368" y="3930525"/>
                <a:ext cx="4617995" cy="71673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5735623" y="4142356"/>
                <a:ext cx="5535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0" dirty="0" smtClean="0">
                          <a:latin typeface="Cambria Math" panose="02040503050406030204" pitchFamily="18" charset="0"/>
                          <a:ea typeface="Cambria Math" panose="02040503050406030204" pitchFamily="18" charset="0"/>
                        </a:rPr>
                        <m:t>=</m:t>
                      </m:r>
                      <m:r>
                        <a:rPr lang="en-US" altLang="zh-TW" sz="2400" i="1" dirty="0" smtClean="0">
                          <a:latin typeface="Cambria Math" panose="02040503050406030204" pitchFamily="18" charset="0"/>
                          <a:ea typeface="Cambria Math" panose="02040503050406030204" pitchFamily="18" charset="0"/>
                        </a:rPr>
                        <m:t>0</m:t>
                      </m:r>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7259623" y="4142356"/>
                <a:ext cx="553549" cy="369332"/>
              </a:xfrm>
              <a:prstGeom prst="rect">
                <a:avLst/>
              </a:prstGeom>
              <a:blipFill rotWithShape="1">
                <a:blip r:embed="rId5"/>
                <a:stretch>
                  <a:fillRect l="-5495" r="-12088" b="-6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1076275" y="4839216"/>
                <a:ext cx="2734467" cy="713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dirty="0" smtClean="0">
                          <a:latin typeface="Cambria Math" panose="02040503050406030204" pitchFamily="18" charset="0"/>
                          <a:ea typeface="Cambria Math" panose="02040503050406030204" pitchFamily="18" charset="0"/>
                        </a:rPr>
                        <m:t>𝑎</m:t>
                      </m:r>
                      <m:r>
                        <a:rPr lang="en-US" altLang="zh-TW" sz="2400" i="1" dirty="0" smtClean="0">
                          <a:latin typeface="Cambria Math" panose="02040503050406030204" pitchFamily="18" charset="0"/>
                          <a:ea typeface="Cambria Math" panose="02040503050406030204" pitchFamily="18" charset="0"/>
                        </a:rPr>
                        <m:t>×</m:t>
                      </m:r>
                      <m:f>
                        <m:fPr>
                          <m:ctrlPr>
                            <a:rPr lang="en-US" altLang="zh-TW" sz="2400" i="1" dirty="0">
                              <a:latin typeface="Cambria Math" panose="02040503050406030204" pitchFamily="18" charset="0"/>
                              <a:ea typeface="Cambria Math" panose="02040503050406030204" pitchFamily="18" charset="0"/>
                            </a:rPr>
                          </m:ctrlPr>
                        </m:fPr>
                        <m:num>
                          <m:r>
                            <a:rPr lang="en-US" altLang="zh-TW" sz="2400" i="1" dirty="0">
                              <a:latin typeface="Cambria Math" panose="02040503050406030204" pitchFamily="18" charset="0"/>
                              <a:ea typeface="Cambria Math" panose="02040503050406030204" pitchFamily="18" charset="0"/>
                            </a:rPr>
                            <m:t>1</m:t>
                          </m:r>
                        </m:num>
                        <m:den>
                          <m:sSup>
                            <m:sSupPr>
                              <m:ctrlPr>
                                <a:rPr lang="en-US" altLang="zh-TW" sz="2400" i="1" dirty="0" smtClean="0">
                                  <a:latin typeface="Cambria Math" panose="02040503050406030204" pitchFamily="18" charset="0"/>
                                  <a:ea typeface="Cambria Math" panose="02040503050406030204" pitchFamily="18" charset="0"/>
                                </a:rPr>
                              </m:ctrlPr>
                            </m:sSupPr>
                            <m:e>
                              <m:r>
                                <a:rPr lang="en-US" altLang="zh-TW" sz="2400" b="0" i="1" dirty="0" smtClean="0">
                                  <a:latin typeface="Cambria Math" panose="02040503050406030204" pitchFamily="18" charset="0"/>
                                  <a:ea typeface="Cambria Math" panose="02040503050406030204" pitchFamily="18" charset="0"/>
                                </a:rPr>
                                <m:t>𝐷</m:t>
                              </m:r>
                            </m:e>
                            <m:sup>
                              <m:r>
                                <a:rPr lang="en-US" altLang="zh-TW" sz="2400" b="0" i="1" dirty="0" smtClean="0">
                                  <a:latin typeface="Cambria Math" panose="02040503050406030204" pitchFamily="18" charset="0"/>
                                  <a:ea typeface="Cambria Math" panose="02040503050406030204" pitchFamily="18" charset="0"/>
                                </a:rPr>
                                <m:t>∗</m:t>
                              </m:r>
                            </m:sup>
                          </m:sSup>
                        </m:den>
                      </m:f>
                      <m:r>
                        <a:rPr lang="en-US" altLang="zh-TW" sz="2400" b="0" i="1" dirty="0" smtClean="0">
                          <a:latin typeface="Cambria Math" panose="02040503050406030204" pitchFamily="18" charset="0"/>
                          <a:ea typeface="Cambria Math" panose="02040503050406030204" pitchFamily="18" charset="0"/>
                        </a:rPr>
                        <m:t>=</m:t>
                      </m:r>
                      <m:r>
                        <a:rPr lang="en-US" altLang="zh-TW" sz="2400" b="0" i="1" dirty="0" smtClean="0">
                          <a:latin typeface="Cambria Math" panose="02040503050406030204" pitchFamily="18" charset="0"/>
                          <a:ea typeface="Cambria Math" panose="02040503050406030204" pitchFamily="18" charset="0"/>
                        </a:rPr>
                        <m:t>𝑏</m:t>
                      </m:r>
                      <m:r>
                        <a:rPr lang="en-US" altLang="zh-TW" sz="2400" i="1" dirty="0">
                          <a:latin typeface="Cambria Math" panose="02040503050406030204" pitchFamily="18" charset="0"/>
                          <a:ea typeface="Cambria Math" panose="02040503050406030204" pitchFamily="18" charset="0"/>
                        </a:rPr>
                        <m:t>×</m:t>
                      </m:r>
                      <m:f>
                        <m:fPr>
                          <m:ctrlPr>
                            <a:rPr lang="en-US" altLang="zh-TW" sz="2400" i="1" dirty="0">
                              <a:latin typeface="Cambria Math" panose="02040503050406030204" pitchFamily="18" charset="0"/>
                              <a:ea typeface="Cambria Math" panose="02040503050406030204" pitchFamily="18" charset="0"/>
                            </a:rPr>
                          </m:ctrlPr>
                        </m:fPr>
                        <m:num>
                          <m:r>
                            <a:rPr lang="en-US" altLang="zh-TW" sz="2400" i="1" dirty="0">
                              <a:latin typeface="Cambria Math" panose="02040503050406030204" pitchFamily="18" charset="0"/>
                              <a:ea typeface="Cambria Math" panose="02040503050406030204" pitchFamily="18" charset="0"/>
                            </a:rPr>
                            <m:t>1</m:t>
                          </m:r>
                        </m:num>
                        <m:den>
                          <m:r>
                            <a:rPr lang="en-US" altLang="zh-TW" sz="2400" b="0" i="1" dirty="0" smtClean="0">
                              <a:latin typeface="Cambria Math" panose="02040503050406030204" pitchFamily="18" charset="0"/>
                              <a:ea typeface="Cambria Math" panose="02040503050406030204" pitchFamily="18" charset="0"/>
                            </a:rPr>
                            <m:t>1−</m:t>
                          </m:r>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den>
                      </m:f>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2600275" y="4839216"/>
                <a:ext cx="2734467" cy="713913"/>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1079183" y="5809976"/>
                <a:ext cx="1531638"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r>
                        <a:rPr lang="en-US" altLang="zh-TW" sz="2400" b="0" i="1" dirty="0" smtClean="0">
                          <a:latin typeface="Cambria Math" panose="02040503050406030204" pitchFamily="18" charset="0"/>
                          <a:ea typeface="Cambria Math" panose="02040503050406030204" pitchFamily="18" charset="0"/>
                        </a:rPr>
                        <m:t>=</m:t>
                      </m:r>
                      <m:f>
                        <m:fPr>
                          <m:ctrlPr>
                            <a:rPr lang="en-US" altLang="zh-TW" sz="2400" b="0" i="1" dirty="0" smtClean="0">
                              <a:latin typeface="Cambria Math" panose="02040503050406030204" pitchFamily="18" charset="0"/>
                              <a:ea typeface="Cambria Math" panose="02040503050406030204" pitchFamily="18" charset="0"/>
                            </a:rPr>
                          </m:ctrlPr>
                        </m:fPr>
                        <m:num>
                          <m:r>
                            <a:rPr lang="en-US" altLang="zh-TW" sz="2400" b="0" i="1" dirty="0" smtClean="0">
                              <a:latin typeface="Cambria Math" panose="02040503050406030204" pitchFamily="18" charset="0"/>
                              <a:ea typeface="Cambria Math" panose="02040503050406030204" pitchFamily="18" charset="0"/>
                            </a:rPr>
                            <m:t>𝑎</m:t>
                          </m:r>
                        </m:num>
                        <m:den>
                          <m:r>
                            <a:rPr lang="en-US" altLang="zh-TW" sz="2400" b="0" i="1" dirty="0" smtClean="0">
                              <a:latin typeface="Cambria Math" panose="02040503050406030204" pitchFamily="18" charset="0"/>
                              <a:ea typeface="Cambria Math" panose="02040503050406030204" pitchFamily="18" charset="0"/>
                            </a:rPr>
                            <m:t>𝑎</m:t>
                          </m:r>
                          <m:r>
                            <a:rPr lang="en-US" altLang="zh-TW" sz="2400" b="0" i="1" dirty="0" smtClean="0">
                              <a:latin typeface="Cambria Math" panose="02040503050406030204" pitchFamily="18" charset="0"/>
                              <a:ea typeface="Cambria Math" panose="02040503050406030204" pitchFamily="18" charset="0"/>
                            </a:rPr>
                            <m:t>+</m:t>
                          </m:r>
                          <m:r>
                            <a:rPr lang="en-US" altLang="zh-TW" sz="2400" b="0" i="1" dirty="0" smtClean="0">
                              <a:latin typeface="Cambria Math" panose="02040503050406030204" pitchFamily="18" charset="0"/>
                              <a:ea typeface="Cambria Math" panose="02040503050406030204" pitchFamily="18" charset="0"/>
                            </a:rPr>
                            <m:t>𝑏</m:t>
                          </m:r>
                        </m:den>
                      </m:f>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2603183" y="5809976"/>
                <a:ext cx="1531638" cy="638701"/>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4691219" y="5739540"/>
                <a:ext cx="3493392" cy="7795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f>
                        <m:fPr>
                          <m:ctrlPr>
                            <a:rPr lang="en-US" altLang="zh-TW" sz="2400" b="0" i="1" dirty="0"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6253319" y="5739540"/>
                <a:ext cx="3493392" cy="779572"/>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14" name="箭號: 向右 13"/>
          <p:cNvSpPr/>
          <p:nvPr/>
        </p:nvSpPr>
        <p:spPr>
          <a:xfrm>
            <a:off x="4861238" y="5975238"/>
            <a:ext cx="627564" cy="352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3467915" y="2745383"/>
            <a:ext cx="609600" cy="460375"/>
          </a:xfrm>
          <a:prstGeom prst="rect">
            <a:avLst/>
          </a:prstGeom>
          <a:noFill/>
        </p:spPr>
        <p:txBody>
          <a:bodyPr wrap="square" rtlCol="0">
            <a:spAutoFit/>
          </a:bodyPr>
          <a:lstStyle/>
          <a:p>
            <a:pPr algn="ctr"/>
            <a:r>
              <a:rPr lang="en-US" altLang="zh-TW" sz="2400" dirty="0">
                <a:solidFill>
                  <a:srgbClr val="0000FF"/>
                </a:solidFill>
              </a:rPr>
              <a:t>a</a:t>
            </a:r>
            <a:endParaRPr lang="zh-TW" altLang="en-US" sz="2400" dirty="0">
              <a:solidFill>
                <a:srgbClr val="0000FF"/>
              </a:solidFill>
            </a:endParaRPr>
          </a:p>
        </p:txBody>
      </p:sp>
      <p:sp>
        <p:nvSpPr>
          <p:cNvPr id="16" name="文字方塊 15"/>
          <p:cNvSpPr txBox="1"/>
          <p:nvPr/>
        </p:nvSpPr>
        <p:spPr>
          <a:xfrm>
            <a:off x="4932864" y="2745253"/>
            <a:ext cx="609600" cy="460375"/>
          </a:xfrm>
          <a:prstGeom prst="rect">
            <a:avLst/>
          </a:prstGeom>
          <a:noFill/>
        </p:spPr>
        <p:txBody>
          <a:bodyPr wrap="square" rtlCol="0">
            <a:spAutoFit/>
          </a:bodyPr>
          <a:lstStyle/>
          <a:p>
            <a:pPr algn="ctr"/>
            <a:r>
              <a:rPr lang="en-US" altLang="zh-TW" sz="2400" dirty="0">
                <a:solidFill>
                  <a:srgbClr val="0000FF"/>
                </a:solidFill>
              </a:rPr>
              <a:t>D</a:t>
            </a:r>
            <a:endParaRPr lang="zh-TW" altLang="en-US" sz="2400" dirty="0">
              <a:solidFill>
                <a:srgbClr val="0000FF"/>
              </a:solidFill>
            </a:endParaRPr>
          </a:p>
        </p:txBody>
      </p:sp>
      <p:sp>
        <p:nvSpPr>
          <p:cNvPr id="17" name="文字方塊 16"/>
          <p:cNvSpPr txBox="1"/>
          <p:nvPr/>
        </p:nvSpPr>
        <p:spPr>
          <a:xfrm>
            <a:off x="6253350" y="2787293"/>
            <a:ext cx="609600" cy="460375"/>
          </a:xfrm>
          <a:prstGeom prst="rect">
            <a:avLst/>
          </a:prstGeom>
          <a:noFill/>
        </p:spPr>
        <p:txBody>
          <a:bodyPr wrap="square" rtlCol="0">
            <a:spAutoFit/>
          </a:bodyPr>
          <a:lstStyle/>
          <a:p>
            <a:pPr algn="ctr"/>
            <a:r>
              <a:rPr lang="en-US" altLang="zh-TW" sz="2400" dirty="0">
                <a:solidFill>
                  <a:srgbClr val="0000FF"/>
                </a:solidFill>
              </a:rPr>
              <a:t>b</a:t>
            </a:r>
            <a:endParaRPr lang="zh-TW" altLang="en-US" sz="2400" dirty="0">
              <a:solidFill>
                <a:srgbClr val="0000FF"/>
              </a:solidFill>
            </a:endParaRPr>
          </a:p>
        </p:txBody>
      </p:sp>
      <p:sp>
        <p:nvSpPr>
          <p:cNvPr id="18" name="文字方塊 17"/>
          <p:cNvSpPr txBox="1"/>
          <p:nvPr/>
        </p:nvSpPr>
        <p:spPr>
          <a:xfrm>
            <a:off x="8342686" y="2780813"/>
            <a:ext cx="609600" cy="460375"/>
          </a:xfrm>
          <a:prstGeom prst="rect">
            <a:avLst/>
          </a:prstGeom>
          <a:noFill/>
        </p:spPr>
        <p:txBody>
          <a:bodyPr wrap="square" rtlCol="0">
            <a:spAutoFit/>
          </a:bodyPr>
          <a:lstStyle/>
          <a:p>
            <a:pPr algn="ctr"/>
            <a:r>
              <a:rPr lang="en-US" altLang="zh-TW" sz="2400" dirty="0">
                <a:solidFill>
                  <a:srgbClr val="0000FF"/>
                </a:solidFill>
              </a:rPr>
              <a:t>D</a:t>
            </a:r>
            <a:endParaRPr lang="zh-TW" altLang="en-US" sz="2400" dirty="0">
              <a:solidFill>
                <a:srgbClr val="0000FF"/>
              </a:solidFill>
            </a:endParaRPr>
          </a:p>
        </p:txBody>
      </p:sp>
      <p:sp>
        <p:nvSpPr>
          <p:cNvPr id="19" name="文字方塊 18"/>
          <p:cNvSpPr txBox="1"/>
          <p:nvPr/>
        </p:nvSpPr>
        <p:spPr>
          <a:xfrm>
            <a:off x="5964852" y="6226267"/>
            <a:ext cx="653111" cy="460375"/>
          </a:xfrm>
          <a:prstGeom prst="rect">
            <a:avLst/>
          </a:prstGeom>
          <a:noFill/>
        </p:spPr>
        <p:txBody>
          <a:bodyPr wrap="square" rtlCol="0">
            <a:spAutoFit/>
          </a:bodyPr>
          <a:lstStyle/>
          <a:p>
            <a:pPr algn="ctr"/>
            <a:r>
              <a:rPr lang="en-US" altLang="zh-TW" sz="2400" dirty="0">
                <a:solidFill>
                  <a:srgbClr val="FF0000"/>
                </a:solidFill>
              </a:rPr>
              <a:t>0 &lt;</a:t>
            </a:r>
            <a:endParaRPr lang="en-US" altLang="zh-TW" sz="2400" dirty="0">
              <a:solidFill>
                <a:srgbClr val="FF0000"/>
              </a:solidFill>
            </a:endParaRPr>
          </a:p>
        </p:txBody>
      </p:sp>
      <p:sp>
        <p:nvSpPr>
          <p:cNvPr id="20" name="文字方塊 19"/>
          <p:cNvSpPr txBox="1"/>
          <p:nvPr/>
        </p:nvSpPr>
        <p:spPr>
          <a:xfrm>
            <a:off x="9387998" y="6216621"/>
            <a:ext cx="1280002" cy="460375"/>
          </a:xfrm>
          <a:prstGeom prst="rect">
            <a:avLst/>
          </a:prstGeom>
          <a:noFill/>
        </p:spPr>
        <p:txBody>
          <a:bodyPr wrap="square" rtlCol="0">
            <a:spAutoFit/>
          </a:bodyPr>
          <a:lstStyle/>
          <a:p>
            <a:pPr algn="ctr"/>
            <a:r>
              <a:rPr lang="en-US" altLang="zh-TW" sz="2400" dirty="0">
                <a:solidFill>
                  <a:srgbClr val="FF0000"/>
                </a:solidFill>
              </a:rPr>
              <a:t>&lt; 1</a:t>
            </a:r>
            <a:endParaRPr lang="en-US" altLang="zh-TW" sz="2400" dirty="0">
              <a:solidFill>
                <a:srgbClr val="FF0000"/>
              </a:solidFill>
            </a:endParaRPr>
          </a:p>
        </p:txBody>
      </p:sp>
      <p:grpSp>
        <p:nvGrpSpPr>
          <p:cNvPr id="22" name="群組 21"/>
          <p:cNvGrpSpPr/>
          <p:nvPr/>
        </p:nvGrpSpPr>
        <p:grpSpPr>
          <a:xfrm>
            <a:off x="7914821" y="499100"/>
            <a:ext cx="3870779" cy="1133862"/>
            <a:chOff x="4644571" y="460976"/>
            <a:chExt cx="3870779" cy="1133862"/>
          </a:xfrm>
        </p:grpSpPr>
        <p:grpSp>
          <p:nvGrpSpPr>
            <p:cNvPr id="23" name="群組 22"/>
            <p:cNvGrpSpPr/>
            <p:nvPr/>
          </p:nvGrpSpPr>
          <p:grpSpPr>
            <a:xfrm>
              <a:off x="4896790" y="550789"/>
              <a:ext cx="3618560" cy="948199"/>
              <a:chOff x="4896790" y="550789"/>
              <a:chExt cx="3618560" cy="948199"/>
            </a:xfrm>
          </p:grpSpPr>
          <mc:AlternateContent xmlns:mc="http://schemas.openxmlformats.org/markup-compatibility/2006">
            <mc:Choice xmlns:a14="http://schemas.microsoft.com/office/drawing/2010/main" Requires="a14">
              <p:sp>
                <p:nvSpPr>
                  <p:cNvPr id="25" name="文字方塊 24">
                    <a:extLst>
                      <a:ext uri="{FF2B5EF4-FFF2-40B4-BE49-F238E27FC236}">
                        <ele attr="{758AEE3F-E986-448E-8661-D821FA290E1E}"/>
                      </a:ext>
                    </a:extLst>
                  </p:cNvPr>
                  <p:cNvSpPr txBox="1"/>
                  <p:nvPr/>
                </p:nvSpPr>
                <p:spPr>
                  <a:xfrm>
                    <a:off x="4896790" y="550789"/>
                    <a:ext cx="3090783" cy="403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15" name="文字方塊 12"/>
                  <p:cNvSpPr txBox="1">
                    <a:spLocks noRot="1" noChangeAspect="1" noMove="1" noResize="1" noEditPoints="1" noAdjustHandles="1" noChangeArrowheads="1" noChangeShapeType="1" noTextEdit="1"/>
                  </p:cNvSpPr>
                  <p:nvPr/>
                </p:nvSpPr>
                <p:spPr>
                  <a:xfrm>
                    <a:off x="4896790" y="550789"/>
                    <a:ext cx="3090783" cy="403957"/>
                  </a:xfrm>
                  <a:prstGeom prst="rect">
                    <a:avLst/>
                  </a:prstGeom>
                  <a:blipFill rotWithShape="1">
                    <a:blip r:embed="rId9"/>
                    <a:stretch>
                      <a:fillRect l="-1775" b="-2388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6" name="文字方塊 25">
                    <a:extLst>
                      <a:ext uri="{FF2B5EF4-FFF2-40B4-BE49-F238E27FC236}">
                        <ele attr="{E478EC7E-683E-406B-A4A7-0AD8D44A8182}"/>
                      </a:ext>
                    </a:extLst>
                  </p:cNvPr>
                  <p:cNvSpPr txBox="1"/>
                  <p:nvPr/>
                </p:nvSpPr>
                <p:spPr>
                  <a:xfrm>
                    <a:off x="5303189" y="1069127"/>
                    <a:ext cx="3212161" cy="429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24" name="文字方塊 13"/>
                  <p:cNvSpPr txBox="1">
                    <a:spLocks noRot="1" noChangeAspect="1" noMove="1" noResize="1" noEditPoints="1" noAdjustHandles="1" noChangeArrowheads="1" noChangeShapeType="1" noTextEdit="1"/>
                  </p:cNvSpPr>
                  <p:nvPr/>
                </p:nvSpPr>
                <p:spPr>
                  <a:xfrm>
                    <a:off x="5303189" y="1069127"/>
                    <a:ext cx="3212161" cy="429861"/>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grpSp>
        <p:sp>
          <p:nvSpPr>
            <p:cNvPr id="25" name="矩形 24"/>
            <p:cNvSpPr/>
            <p:nvPr/>
          </p:nvSpPr>
          <p:spPr>
            <a:xfrm>
              <a:off x="4644571" y="460976"/>
              <a:ext cx="3870779" cy="113386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2" grpId="0" bldLvl="0" animBg="1"/>
      <p:bldP spid="13" grpId="0" bldLvl="0" animBg="1"/>
      <p:bldP spid="14" grpId="0" bldLvl="0" animBg="1"/>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max</m:t>
                              </m:r>
                            </m:e>
                            <m:lim>
                              <m:r>
                                <a:rPr lang="en-US" altLang="zh-TW" i="1">
                                  <a:latin typeface="Cambria Math" panose="02040503050406030204" pitchFamily="18" charset="0"/>
                                </a:rPr>
                                <m:t>𝐷</m:t>
                              </m:r>
                            </m:lim>
                          </m:limLow>
                        </m:fName>
                        <m:e>
                          <m:r>
                            <a:rPr lang="en-US" altLang="zh-TW" i="1">
                              <a:latin typeface="Cambria Math" panose="02040503050406030204" pitchFamily="18" charset="0"/>
                            </a:rPr>
                            <m:t>𝑉</m:t>
                          </m:r>
                          <m:d>
                            <m:dPr>
                              <m:ctrlPr>
                                <a:rPr lang="en-US" altLang="zh-TW" i="1">
                                  <a:latin typeface="Cambria Math" panose="02040503050406030204" pitchFamily="18" charset="0"/>
                                </a:rPr>
                              </m:ctrlPr>
                            </m:dPr>
                            <m:e>
                              <m:r>
                                <a:rPr lang="en-US" altLang="zh-TW" i="1">
                                  <a:latin typeface="Cambria Math" panose="02040503050406030204" pitchFamily="18" charset="0"/>
                                </a:rPr>
                                <m:t>𝐺</m:t>
                              </m:r>
                              <m:r>
                                <a:rPr lang="en-US" altLang="zh-TW" i="1">
                                  <a:latin typeface="Cambria Math" panose="02040503050406030204" pitchFamily="18" charset="0"/>
                                </a:rPr>
                                <m:t>,</m:t>
                              </m:r>
                              <m:r>
                                <a:rPr lang="en-US" altLang="zh-TW" i="1">
                                  <a:latin typeface="Cambria Math" panose="02040503050406030204" pitchFamily="18" charset="0"/>
                                </a:rPr>
                                <m:t>𝐷</m:t>
                              </m:r>
                            </m:e>
                          </m:d>
                        </m:e>
                      </m:func>
                    </m:oMath>
                  </m:oMathPara>
                </a14:m>
                <a:endParaRPr lang="zh-TW" altLang="en-US" dirty="0"/>
              </a:p>
            </p:txBody>
          </p:sp>
        </mc:Choice>
        <mc:Fallback>
          <p:sp>
            <p:nvSpPr>
              <p:cNvPr id="2" name="標題 1"/>
              <p:cNvSpPr>
                <a:spLocks noGrp="1" noRot="1" noChangeAspect="1" noMove="1" noResize="1" noEditPoints="1" noAdjustHandles="1" noChangeArrowheads="1" noChangeShapeType="1" noTextEdit="1"/>
              </p:cNvSpPr>
              <p:nvPr>
                <p:ph type="title"/>
              </p:nvPr>
            </p:nvSpPr>
            <p:spPr>
              <a:xfrm>
                <a:off x="0" y="-25400"/>
                <a:ext cx="8376285" cy="1143000"/>
              </a:xfr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468237" y="2705644"/>
                <a:ext cx="4533357" cy="821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d>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1992237" y="2705644"/>
                <a:ext cx="4533357" cy="821892"/>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4331816" y="3427892"/>
                <a:ext cx="4120872" cy="821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b="0" i="1" smtClean="0">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d>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5855816" y="3427892"/>
                <a:ext cx="4120872" cy="821892"/>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401977" y="4215745"/>
                <a:ext cx="5010667"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1925977" y="4215745"/>
                <a:ext cx="5010667" cy="1145378"/>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 name="矩形 2"/>
              <p:cNvSpPr/>
              <p:nvPr/>
            </p:nvSpPr>
            <p:spPr>
              <a:xfrm>
                <a:off x="416524" y="1896167"/>
                <a:ext cx="1862241"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2400" i="1" smtClean="0">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𝐷</m:t>
                              </m:r>
                            </m:lim>
                          </m:limLow>
                        </m:fName>
                        <m:e>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r>
                                <a:rPr lang="en-US" altLang="zh-TW" sz="2400" i="1">
                                  <a:latin typeface="Cambria Math" panose="02040503050406030204" pitchFamily="18" charset="0"/>
                                </a:rPr>
                                <m:t>𝐷</m:t>
                              </m:r>
                            </m:e>
                          </m:d>
                        </m:e>
                      </m:func>
                    </m:oMath>
                  </m:oMathPara>
                </a14:m>
                <a:endParaRPr lang="zh-TW" altLang="en-US" sz="2400" dirty="0"/>
              </a:p>
            </p:txBody>
          </p:sp>
        </mc:Choice>
        <mc:Fallback>
          <p:sp>
            <p:nvSpPr>
              <p:cNvPr id="3" name="矩形 2"/>
              <p:cNvSpPr>
                <a:spLocks noRot="1" noChangeAspect="1" noMove="1" noResize="1" noEditPoints="1" noAdjustHandles="1" noChangeArrowheads="1" noChangeShapeType="1" noTextEdit="1"/>
              </p:cNvSpPr>
              <p:nvPr/>
            </p:nvSpPr>
            <p:spPr>
              <a:xfrm>
                <a:off x="1940524" y="1896167"/>
                <a:ext cx="1862241" cy="573555"/>
              </a:xfrm>
              <a:prstGeom prst="rect">
                <a:avLst/>
              </a:prstGeom>
              <a:blipFill rotWithShape="1">
                <a:blip r:embed="rId5"/>
                <a:stretch>
                  <a:fillRect b="-425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矩形 7"/>
              <p:cNvSpPr/>
              <p:nvPr/>
            </p:nvSpPr>
            <p:spPr>
              <a:xfrm>
                <a:off x="4228809" y="5131241"/>
                <a:ext cx="4787273" cy="12377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5752809" y="5131241"/>
                <a:ext cx="4787273" cy="1237711"/>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grpSp>
        <p:nvGrpSpPr>
          <p:cNvPr id="19" name="群組 18"/>
          <p:cNvGrpSpPr/>
          <p:nvPr/>
        </p:nvGrpSpPr>
        <p:grpSpPr>
          <a:xfrm>
            <a:off x="4192656" y="5182685"/>
            <a:ext cx="2116300" cy="460375"/>
            <a:chOff x="2663868" y="5420951"/>
            <a:chExt cx="2116300" cy="460375"/>
          </a:xfrm>
        </p:grpSpPr>
        <p:sp>
          <p:nvSpPr>
            <p:cNvPr id="10" name="文字方塊 9"/>
            <p:cNvSpPr txBox="1"/>
            <p:nvPr/>
          </p:nvSpPr>
          <p:spPr>
            <a:xfrm>
              <a:off x="3354509" y="5420951"/>
              <a:ext cx="1007495" cy="46037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cxnSp>
          <p:nvCxnSpPr>
            <p:cNvPr id="16" name="直線接點 15"/>
            <p:cNvCxnSpPr/>
            <p:nvPr/>
          </p:nvCxnSpPr>
          <p:spPr>
            <a:xfrm>
              <a:off x="2663868" y="5486235"/>
              <a:ext cx="2116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群組 19"/>
          <p:cNvGrpSpPr/>
          <p:nvPr/>
        </p:nvGrpSpPr>
        <p:grpSpPr>
          <a:xfrm>
            <a:off x="7794128" y="6138119"/>
            <a:ext cx="2116300" cy="460375"/>
            <a:chOff x="2663868" y="5420951"/>
            <a:chExt cx="2116300" cy="460375"/>
          </a:xfrm>
        </p:grpSpPr>
        <p:sp>
          <p:nvSpPr>
            <p:cNvPr id="21" name="文字方塊 20"/>
            <p:cNvSpPr txBox="1"/>
            <p:nvPr/>
          </p:nvSpPr>
          <p:spPr>
            <a:xfrm>
              <a:off x="3354509" y="5420951"/>
              <a:ext cx="1007495" cy="46037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cxnSp>
          <p:nvCxnSpPr>
            <p:cNvPr id="22" name="直線接點 21"/>
            <p:cNvCxnSpPr/>
            <p:nvPr/>
          </p:nvCxnSpPr>
          <p:spPr>
            <a:xfrm>
              <a:off x="2663868" y="5486235"/>
              <a:ext cx="2116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3" name="文字方塊 22"/>
              <p:cNvSpPr txBox="1"/>
              <p:nvPr/>
            </p:nvSpPr>
            <p:spPr>
              <a:xfrm>
                <a:off x="2916882" y="3970144"/>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p:sp>
            <p:nvSpPr>
              <p:cNvPr id="23" name="文字方塊 22"/>
              <p:cNvSpPr txBox="1">
                <a:spLocks noRot="1" noChangeAspect="1" noMove="1" noResize="1" noEditPoints="1" noAdjustHandles="1" noChangeArrowheads="1" noChangeShapeType="1" noTextEdit="1"/>
              </p:cNvSpPr>
              <p:nvPr/>
            </p:nvSpPr>
            <p:spPr>
              <a:xfrm>
                <a:off x="4440882" y="3970144"/>
                <a:ext cx="238848" cy="691471"/>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6613897" y="5015387"/>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p:sp>
            <p:nvSpPr>
              <p:cNvPr id="24" name="文字方塊 23"/>
              <p:cNvSpPr txBox="1">
                <a:spLocks noRot="1" noChangeAspect="1" noMove="1" noResize="1" noEditPoints="1" noAdjustHandles="1" noChangeArrowheads="1" noChangeShapeType="1" noTextEdit="1"/>
              </p:cNvSpPr>
              <p:nvPr/>
            </p:nvSpPr>
            <p:spPr>
              <a:xfrm>
                <a:off x="8137897" y="5015387"/>
                <a:ext cx="238848" cy="691471"/>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185489" y="5599080"/>
                <a:ext cx="2916844" cy="783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m:t>
                      </m:r>
                      <m:r>
                        <a:rPr lang="en-US" altLang="zh-TW" sz="2400" i="1" smtClean="0">
                          <a:solidFill>
                            <a:srgbClr val="FF0000"/>
                          </a:solidFill>
                          <a:latin typeface="Cambria Math" panose="02040503050406030204" pitchFamily="18" charset="0"/>
                        </a:rPr>
                        <m:t>2</m:t>
                      </m:r>
                      <m:r>
                        <a:rPr lang="en-US" altLang="zh-TW" sz="2400" i="1" smtClean="0">
                          <a:solidFill>
                            <a:srgbClr val="FF0000"/>
                          </a:solidFill>
                          <a:latin typeface="Cambria Math" panose="02040503050406030204" pitchFamily="18" charset="0"/>
                        </a:rPr>
                        <m:t>𝑙𝑜𝑔</m:t>
                      </m:r>
                      <m:f>
                        <m:fPr>
                          <m:ctrlPr>
                            <a:rPr lang="en-US" altLang="zh-TW" sz="2400" i="1">
                              <a:solidFill>
                                <a:srgbClr val="FF0000"/>
                              </a:solidFill>
                              <a:latin typeface="Cambria Math" panose="02040503050406030204" pitchFamily="18"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p:sp>
            <p:nvSpPr>
              <p:cNvPr id="25" name="矩形 24"/>
              <p:cNvSpPr>
                <a:spLocks noRot="1" noChangeAspect="1" noMove="1" noResize="1" noEditPoints="1" noAdjustHandles="1" noChangeArrowheads="1" noChangeShapeType="1" noTextEdit="1"/>
              </p:cNvSpPr>
              <p:nvPr/>
            </p:nvSpPr>
            <p:spPr>
              <a:xfrm>
                <a:off x="1709489" y="5599080"/>
                <a:ext cx="2916844" cy="783804"/>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文字方塊 26"/>
              <p:cNvSpPr txBox="1"/>
              <p:nvPr/>
            </p:nvSpPr>
            <p:spPr>
              <a:xfrm>
                <a:off x="4572000" y="1804856"/>
                <a:ext cx="3493392" cy="7795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f>
                        <m:fPr>
                          <m:ctrlPr>
                            <a:rPr lang="en-US" altLang="zh-TW" sz="2400" b="0" i="1" dirty="0"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oMath>
                  </m:oMathPara>
                </a14:m>
                <a:endParaRPr lang="zh-TW" altLang="en-US" sz="2400" dirty="0"/>
              </a:p>
            </p:txBody>
          </p:sp>
        </mc:Choice>
        <mc:Fallback>
          <p:sp>
            <p:nvSpPr>
              <p:cNvPr id="27" name="文字方塊 26"/>
              <p:cNvSpPr txBox="1">
                <a:spLocks noRot="1" noChangeAspect="1" noMove="1" noResize="1" noEditPoints="1" noAdjustHandles="1" noChangeArrowheads="1" noChangeShapeType="1" noTextEdit="1"/>
              </p:cNvSpPr>
              <p:nvPr/>
            </p:nvSpPr>
            <p:spPr>
              <a:xfrm>
                <a:off x="6096000" y="1804856"/>
                <a:ext cx="3493392" cy="779572"/>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2190722" y="1895641"/>
                <a:ext cx="16911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e>
                      </m:d>
                    </m:oMath>
                  </m:oMathPara>
                </a14:m>
                <a:endParaRPr lang="zh-TW" altLang="en-US" sz="2400" dirty="0"/>
              </a:p>
            </p:txBody>
          </p:sp>
        </mc:Choice>
        <mc:Fallback>
          <p:sp>
            <p:nvSpPr>
              <p:cNvPr id="28" name="矩形 27"/>
              <p:cNvSpPr>
                <a:spLocks noRot="1" noChangeAspect="1" noMove="1" noResize="1" noEditPoints="1" noAdjustHandles="1" noChangeArrowheads="1" noChangeShapeType="1" noTextEdit="1"/>
              </p:cNvSpPr>
              <p:nvPr/>
            </p:nvSpPr>
            <p:spPr>
              <a:xfrm>
                <a:off x="3714722" y="1895641"/>
                <a:ext cx="1691169" cy="461665"/>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grpSp>
        <p:nvGrpSpPr>
          <p:cNvPr id="29" name="群組 28"/>
          <p:cNvGrpSpPr/>
          <p:nvPr/>
        </p:nvGrpSpPr>
        <p:grpSpPr>
          <a:xfrm>
            <a:off x="7643041" y="518150"/>
            <a:ext cx="3870779" cy="1133862"/>
            <a:chOff x="4644571" y="460976"/>
            <a:chExt cx="3870779" cy="1133862"/>
          </a:xfrm>
        </p:grpSpPr>
        <p:grpSp>
          <p:nvGrpSpPr>
            <p:cNvPr id="30" name="群組 29"/>
            <p:cNvGrpSpPr/>
            <p:nvPr/>
          </p:nvGrpSpPr>
          <p:grpSpPr>
            <a:xfrm>
              <a:off x="4896790" y="550789"/>
              <a:ext cx="3618560" cy="948199"/>
              <a:chOff x="4896790" y="550789"/>
              <a:chExt cx="3618560" cy="948199"/>
            </a:xfrm>
          </p:grpSpPr>
          <mc:AlternateContent xmlns:mc="http://schemas.openxmlformats.org/markup-compatibility/2006">
            <mc:Choice xmlns:a14="http://schemas.microsoft.com/office/drawing/2010/main" Requires="a14">
              <p:sp>
                <p:nvSpPr>
                  <p:cNvPr id="32" name="文字方塊 31"/>
                  <p:cNvSpPr txBox="1"/>
                  <p:nvPr/>
                </p:nvSpPr>
                <p:spPr>
                  <a:xfrm>
                    <a:off x="4896790" y="550789"/>
                    <a:ext cx="3090783" cy="403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4896790" y="550789"/>
                    <a:ext cx="3090783" cy="403957"/>
                  </a:xfrm>
                  <a:prstGeom prst="rect">
                    <a:avLst/>
                  </a:prstGeom>
                  <a:blipFill rotWithShape="1">
                    <a:blip r:embed="rId12"/>
                    <a:stretch>
                      <a:fillRect l="-1775" b="-2388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3" name="文字方塊 32"/>
                  <p:cNvSpPr txBox="1"/>
                  <p:nvPr/>
                </p:nvSpPr>
                <p:spPr>
                  <a:xfrm>
                    <a:off x="5303189" y="1069127"/>
                    <a:ext cx="3212161" cy="429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5303189" y="1069127"/>
                    <a:ext cx="3212161" cy="429861"/>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grpSp>
        <p:sp>
          <p:nvSpPr>
            <p:cNvPr id="31" name="矩形 30"/>
            <p:cNvSpPr/>
            <p:nvPr/>
          </p:nvSpPr>
          <p:spPr>
            <a:xfrm>
              <a:off x="4644571" y="460976"/>
              <a:ext cx="3870779" cy="113386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mc:Choice xmlns:a14="http://schemas.microsoft.com/office/drawing/2010/main" Requires="a14">
          <p:sp>
            <p:nvSpPr>
              <p:cNvPr id="11" name="矩形 10"/>
              <p:cNvSpPr/>
              <p:nvPr/>
            </p:nvSpPr>
            <p:spPr>
              <a:xfrm>
                <a:off x="2354740" y="5775818"/>
                <a:ext cx="1271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−2</m:t>
                      </m:r>
                      <m:r>
                        <a:rPr lang="en-US" altLang="zh-TW" sz="2400" i="1">
                          <a:solidFill>
                            <a:srgbClr val="FF0000"/>
                          </a:solidFill>
                          <a:latin typeface="Cambria Math" panose="02040503050406030204" pitchFamily="18" charset="0"/>
                        </a:rPr>
                        <m:t>𝑙𝑜𝑔</m:t>
                      </m:r>
                      <m:r>
                        <a:rPr lang="en-US" altLang="zh-TW" sz="2400" i="1">
                          <a:solidFill>
                            <a:srgbClr val="FF0000"/>
                          </a:solidFill>
                          <a:latin typeface="Cambria Math" panose="02040503050406030204" pitchFamily="18" charset="0"/>
                        </a:rPr>
                        <m:t>2</m:t>
                      </m:r>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3878740" y="5775818"/>
                <a:ext cx="1271502" cy="461665"/>
              </a:xfrm>
              <a:prstGeom prst="rect">
                <a:avLst/>
              </a:prstGeom>
              <a:blipFill rotWithShape="1">
                <a:blip r:embed="rId14"/>
                <a:stretch>
                  <a:fillRect r="-1435" b="-17105"/>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par>
                                <p:cTn id="56" presetID="1" presetClass="exit" presetSubtype="0" fill="hold" grpId="1" nodeType="withEffect">
                                  <p:stCondLst>
                                    <p:cond delay="0"/>
                                  </p:stCondLst>
                                  <p:childTnLst>
                                    <p:set>
                                      <p:cBhvr>
                                        <p:cTn id="57"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bldLvl="0" animBg="1"/>
      <p:bldP spid="3" grpId="0" bldLvl="0" animBg="1"/>
      <p:bldP spid="8" grpId="0" bldLvl="0" animBg="1"/>
      <p:bldP spid="23" grpId="0" bldLvl="0" animBg="1"/>
      <p:bldP spid="23" grpId="1" bldLvl="0" animBg="1"/>
      <p:bldP spid="24" grpId="0" bldLvl="0" animBg="1"/>
      <p:bldP spid="24" grpId="1" bldLvl="0" animBg="1"/>
      <p:bldP spid="25" grpId="0" bldLvl="0" animBg="1"/>
      <p:bldP spid="25" grpId="1" bldLvl="0" animBg="1"/>
      <p:bldP spid="27" grpId="0" bldLvl="0" animBg="1"/>
      <p:bldP spid="28" grpId="0" bldLvl="0" animBg="1"/>
      <p:bldP spid="11"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func>
                        <m:funcPr>
                          <m:ctrlPr>
                            <a:rPr lang="en-US" altLang="zh-TW" i="1">
                              <a:latin typeface="Cambria Math" panose="02040503050406030204" pitchFamily="18" charset="0"/>
                            </a:rPr>
                          </m:ctrlPr>
                        </m:funcPr>
                        <m:fName>
                          <m:limLow>
                            <m:limLowPr>
                              <m:ctrlPr>
                                <a:rPr lang="en-US" altLang="zh-TW" i="1">
                                  <a:latin typeface="Cambria Math" panose="02040503050406030204" pitchFamily="18" charset="0"/>
                                </a:rPr>
                              </m:ctrlPr>
                            </m:limLowPr>
                            <m:e>
                              <m:r>
                                <m:rPr>
                                  <m:sty m:val="p"/>
                                </m:rPr>
                                <a:rPr lang="en-US" altLang="zh-TW">
                                  <a:latin typeface="Cambria Math" panose="02040503050406030204" pitchFamily="18" charset="0"/>
                                </a:rPr>
                                <m:t>max</m:t>
                              </m:r>
                            </m:e>
                            <m:lim>
                              <m:r>
                                <a:rPr lang="en-US" altLang="zh-TW" i="1">
                                  <a:latin typeface="Cambria Math" panose="02040503050406030204" pitchFamily="18" charset="0"/>
                                </a:rPr>
                                <m:t>𝐷</m:t>
                              </m:r>
                            </m:lim>
                          </m:limLow>
                        </m:fName>
                        <m:e>
                          <m:r>
                            <a:rPr lang="en-US" altLang="zh-TW" i="1">
                              <a:latin typeface="Cambria Math" panose="02040503050406030204" pitchFamily="18" charset="0"/>
                            </a:rPr>
                            <m:t>𝑉</m:t>
                          </m:r>
                          <m:d>
                            <m:dPr>
                              <m:ctrlPr>
                                <a:rPr lang="en-US" altLang="zh-TW" i="1">
                                  <a:latin typeface="Cambria Math" panose="02040503050406030204" pitchFamily="18" charset="0"/>
                                </a:rPr>
                              </m:ctrlPr>
                            </m:dPr>
                            <m:e>
                              <m:r>
                                <a:rPr lang="en-US" altLang="zh-TW" i="1">
                                  <a:latin typeface="Cambria Math" panose="02040503050406030204" pitchFamily="18" charset="0"/>
                                </a:rPr>
                                <m:t>𝐺</m:t>
                              </m:r>
                              <m:r>
                                <a:rPr lang="en-US" altLang="zh-TW" i="1">
                                  <a:latin typeface="Cambria Math" panose="02040503050406030204" pitchFamily="18" charset="0"/>
                                </a:rPr>
                                <m:t>,</m:t>
                              </m:r>
                              <m:r>
                                <a:rPr lang="en-US" altLang="zh-TW" i="1">
                                  <a:latin typeface="Cambria Math" panose="02040503050406030204" pitchFamily="18" charset="0"/>
                                </a:rPr>
                                <m:t>𝐷</m:t>
                              </m:r>
                            </m:e>
                          </m:d>
                        </m:e>
                      </m:func>
                    </m:oMath>
                  </m:oMathPara>
                </a14:m>
                <a:endParaRPr lang="zh-TW" altLang="en-US" dirty="0"/>
              </a:p>
            </p:txBody>
          </p:sp>
        </mc:Choice>
        <mc:Fallback>
          <p:sp>
            <p:nvSpPr>
              <p:cNvPr id="2" name="標題 1"/>
              <p:cNvSpPr>
                <a:spLocks noGrp="1" noRot="1" noChangeAspect="1" noMove="1" noResize="1" noEditPoints="1" noAdjustHandles="1" noChangeArrowheads="1" noChangeShapeType="1" noTextEdit="1"/>
              </p:cNvSpPr>
              <p:nvPr>
                <p:ph type="title"/>
              </p:nvPr>
            </p:nvSpPr>
            <p:spPr>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 name="文字方塊 3"/>
              <p:cNvSpPr txBox="1"/>
              <p:nvPr/>
            </p:nvSpPr>
            <p:spPr>
              <a:xfrm>
                <a:off x="436844" y="4795192"/>
                <a:ext cx="4721421"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0" smtClean="0">
                          <a:latin typeface="Cambria Math" panose="02040503050406030204" pitchFamily="18" charset="0"/>
                        </a:rPr>
                        <m:t>=−2</m:t>
                      </m:r>
                      <m:r>
                        <m:rPr>
                          <m:sty m:val="p"/>
                        </m:rPr>
                        <a:rPr lang="en-US" altLang="zh-TW" sz="2400" b="0" i="0" smtClean="0">
                          <a:latin typeface="Cambria Math" panose="02040503050406030204" pitchFamily="18" charset="0"/>
                        </a:rPr>
                        <m:t>log</m:t>
                      </m:r>
                      <m:r>
                        <a:rPr lang="en-US" altLang="zh-TW" sz="2400" b="0" i="0" smtClean="0">
                          <a:latin typeface="Cambria Math" panose="02040503050406030204" pitchFamily="18" charset="0"/>
                        </a:rPr>
                        <m:t>2+</m:t>
                      </m:r>
                      <m:r>
                        <m:rPr>
                          <m:sty m:val="p"/>
                        </m:rPr>
                        <a:rPr lang="en-US" altLang="zh-TW" sz="2400" b="0" i="0" smtClean="0">
                          <a:latin typeface="Cambria Math" panose="02040503050406030204" pitchFamily="18" charset="0"/>
                        </a:rPr>
                        <m:t>KL</m:t>
                      </m:r>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data</m:t>
                              </m:r>
                            </m:sub>
                          </m:sSub>
                          <m:r>
                            <a:rPr lang="en-US" altLang="zh-TW" sz="2400" b="0" i="0" smtClean="0">
                              <a:latin typeface="Cambria Math" panose="02040503050406030204" pitchFamily="18" charset="0"/>
                              <a:ea typeface="Cambria Math" panose="02040503050406030204" pitchFamily="18" charset="0"/>
                            </a:rPr>
                            <m:t>||</m:t>
                          </m:r>
                          <m:f>
                            <m:fPr>
                              <m:ctrlPr>
                                <a:rPr lang="en-US" altLang="zh-TW" sz="2400" i="1"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data</m:t>
                                  </m:r>
                                </m:sub>
                              </m:sSub>
                              <m:r>
                                <a:rPr lang="en-US" altLang="zh-TW" sz="2400" b="0" i="0"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G</m:t>
                                  </m:r>
                                </m:sub>
                              </m:sSub>
                            </m:num>
                            <m:den>
                              <m:r>
                                <a:rPr lang="en-US" altLang="zh-TW" sz="2400" b="0" i="0" smtClean="0">
                                  <a:latin typeface="Cambria Math" panose="02040503050406030204" pitchFamily="18" charset="0"/>
                                  <a:ea typeface="Cambria Math" panose="02040503050406030204" pitchFamily="18" charset="0"/>
                                </a:rPr>
                                <m:t>2</m:t>
                              </m:r>
                            </m:den>
                          </m:f>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1960844" y="4795192"/>
                <a:ext cx="4721421" cy="829843"/>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485261" y="6007668"/>
                <a:ext cx="39207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𝑙𝑜𝑔</m:t>
                      </m:r>
                      <m:r>
                        <a:rPr lang="en-US" altLang="zh-TW" sz="2400" b="0" i="1" smtClean="0">
                          <a:latin typeface="Cambria Math" panose="02040503050406030204" pitchFamily="18" charset="0"/>
                        </a:rPr>
                        <m:t>2+2</m:t>
                      </m:r>
                      <m:r>
                        <a:rPr lang="en-US" altLang="zh-TW" sz="2400" b="0" i="1" smtClean="0">
                          <a:latin typeface="Cambria Math" panose="02040503050406030204" pitchFamily="18" charset="0"/>
                        </a:rPr>
                        <m:t>𝐽𝑆𝐷</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r>
                            <a:rPr lang="en-US" altLang="zh-TW" sz="2400" b="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e>
                      </m:d>
                    </m:oMath>
                  </m:oMathPara>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2009140" y="5886450"/>
                <a:ext cx="3920490" cy="490855"/>
              </a:xfrm>
              <a:prstGeom prst="rect">
                <a:avLst/>
              </a:prstGeom>
              <a:blipFill rotWithShape="1">
                <a:blip r:embed="rId3"/>
                <a:stretch>
                  <a:fillRect l="-311" b="-35000"/>
                </a:stretch>
              </a:blipFill>
            </p:spPr>
            <p:txBody>
              <a:bodyPr/>
              <a:lstStyle/>
              <a:p>
                <a:r>
                  <a:rPr lang="zh-TW" altLang="en-US">
                    <a:noFill/>
                  </a:rPr>
                  <a:t> </a:t>
                </a:r>
                <a:endParaRPr lang="zh-TW" altLang="en-US">
                  <a:noFill/>
                </a:endParaRPr>
              </a:p>
            </p:txBody>
          </p:sp>
        </mc:Fallback>
      </mc:AlternateContent>
      <p:sp>
        <p:nvSpPr>
          <p:cNvPr id="6" name="矩形 5"/>
          <p:cNvSpPr/>
          <p:nvPr/>
        </p:nvSpPr>
        <p:spPr>
          <a:xfrm>
            <a:off x="6261988" y="5961501"/>
            <a:ext cx="4493895" cy="460375"/>
          </a:xfrm>
          <a:prstGeom prst="rect">
            <a:avLst/>
          </a:prstGeom>
        </p:spPr>
        <p:txBody>
          <a:bodyPr wrap="none">
            <a:spAutoFit/>
          </a:bodyPr>
          <a:lstStyle/>
          <a:p>
            <a:r>
              <a:rPr lang="en-US" altLang="zh-TW" sz="2400" dirty="0">
                <a:solidFill>
                  <a:srgbClr val="FF0000"/>
                </a:solidFill>
                <a:latin typeface="Halvetica"/>
              </a:rPr>
              <a:t>Jensen-Shannon divergence</a:t>
            </a:r>
            <a:endParaRPr lang="zh-TW" altLang="en-US" sz="2400" dirty="0">
              <a:solidFill>
                <a:srgbClr val="FF0000"/>
              </a:solidFill>
            </a:endParaRPr>
          </a:p>
        </p:txBody>
      </p:sp>
      <mc:AlternateContent xmlns:mc="http://schemas.openxmlformats.org/markup-compatibility/2006">
        <mc:Choice xmlns:a14="http://schemas.microsoft.com/office/drawing/2010/main" Requires="a14">
          <p:sp>
            <p:nvSpPr>
              <p:cNvPr id="10" name="文字方塊 9"/>
              <p:cNvSpPr txBox="1"/>
              <p:nvPr/>
            </p:nvSpPr>
            <p:spPr>
              <a:xfrm>
                <a:off x="416524" y="2481716"/>
                <a:ext cx="6991722"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i="1">
                          <a:latin typeface="Cambria Math" panose="02040503050406030204" pitchFamily="18" charset="0"/>
                        </a:rPr>
                        <m:t>−2</m:t>
                      </m:r>
                      <m:r>
                        <a:rPr lang="en-US" altLang="zh-TW" sz="2400" i="1">
                          <a:latin typeface="Cambria Math" panose="02040503050406030204" pitchFamily="18" charset="0"/>
                        </a:rPr>
                        <m:t>𝑙𝑜𝑔</m:t>
                      </m:r>
                      <m:r>
                        <a:rPr lang="en-US" altLang="zh-TW" sz="2400" i="1">
                          <a:latin typeface="Cambria Math" panose="02040503050406030204" pitchFamily="18" charset="0"/>
                        </a:rPr>
                        <m:t>2+</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d>
                                <m:dPr>
                                  <m:ctrlPr>
                                    <a:rPr lang="en-US" altLang="zh-TW" sz="2400" i="1" smtClean="0">
                                      <a:latin typeface="Cambria Math" panose="02040503050406030204" pitchFamily="18" charset="0"/>
                                      <a:ea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e>
                              </m:d>
                              <m:r>
                                <a:rPr lang="en-US" altLang="zh-TW" sz="2400" b="0" i="1" smtClean="0">
                                  <a:latin typeface="Cambria Math" panose="02040503050406030204" pitchFamily="18" charset="0"/>
                                  <a:ea typeface="Cambria Math" panose="02040503050406030204" pitchFamily="18" charset="0"/>
                                </a:rPr>
                                <m:t>/2</m:t>
                              </m:r>
                            </m:den>
                          </m:f>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1940524" y="2481716"/>
                <a:ext cx="6991722" cy="1145378"/>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3451432" y="3429000"/>
                <a:ext cx="5384359" cy="12377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d>
                                <m:dPr>
                                  <m:ctrlPr>
                                    <a:rPr lang="en-US" altLang="zh-TW" sz="2400" i="1">
                                      <a:latin typeface="Cambria Math" panose="02040503050406030204" pitchFamily="18" charset="0"/>
                                      <a:ea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e>
                              </m:d>
                              <m:r>
                                <a:rPr lang="en-US" altLang="zh-TW" sz="2400" i="1">
                                  <a:latin typeface="Cambria Math" panose="02040503050406030204" pitchFamily="18" charset="0"/>
                                  <a:ea typeface="Cambria Math" panose="02040503050406030204" pitchFamily="18" charset="0"/>
                                </a:rPr>
                                <m:t>/2</m:t>
                              </m:r>
                            </m:den>
                          </m:f>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4975432" y="3429000"/>
                <a:ext cx="5384359" cy="1237711"/>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5158265" y="4795192"/>
                <a:ext cx="2937984"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0" smtClean="0">
                          <a:latin typeface="Cambria Math" panose="02040503050406030204" pitchFamily="18" charset="0"/>
                        </a:rPr>
                        <m:t>+</m:t>
                      </m:r>
                      <m:r>
                        <m:rPr>
                          <m:sty m:val="p"/>
                        </m:rPr>
                        <a:rPr lang="en-US" altLang="zh-TW" sz="2400" b="0" i="0">
                          <a:latin typeface="Cambria Math" panose="02040503050406030204" pitchFamily="18" charset="0"/>
                        </a:rPr>
                        <m:t>KL</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smtClean="0">
                                  <a:latin typeface="Cambria Math" panose="02040503050406030204" pitchFamily="18" charset="0"/>
                                  <a:ea typeface="Cambria Math" panose="02040503050406030204" pitchFamily="18" charset="0"/>
                                </a:rPr>
                                <m:t>G</m:t>
                              </m:r>
                            </m:sub>
                          </m:sSub>
                          <m:r>
                            <a:rPr lang="en-US" altLang="zh-TW" sz="2400" b="0" i="0">
                              <a:latin typeface="Cambria Math" panose="02040503050406030204" pitchFamily="18" charset="0"/>
                              <a:ea typeface="Cambria Math" panose="02040503050406030204" pitchFamily="18" charset="0"/>
                            </a:rPr>
                            <m:t>||</m:t>
                          </m:r>
                          <m:f>
                            <m:fPr>
                              <m:ctrlPr>
                                <a:rPr lang="en-US" altLang="zh-TW" sz="2400" i="1">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data</m:t>
                                  </m:r>
                                </m:sub>
                              </m:sSub>
                              <m:r>
                                <a:rPr lang="en-US" altLang="zh-TW" sz="2400" b="0" i="0"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G</m:t>
                                  </m:r>
                                </m:sub>
                              </m:sSub>
                            </m:num>
                            <m:den>
                              <m:r>
                                <a:rPr lang="en-US" altLang="zh-TW" sz="2400" b="0" i="0">
                                  <a:latin typeface="Cambria Math" panose="02040503050406030204" pitchFamily="18" charset="0"/>
                                  <a:ea typeface="Cambria Math" panose="02040503050406030204" pitchFamily="18" charset="0"/>
                                </a:rPr>
                                <m:t>2</m:t>
                              </m:r>
                            </m:den>
                          </m:f>
                        </m:e>
                      </m:d>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6682265" y="4795192"/>
                <a:ext cx="2937984" cy="829843"/>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416524" y="1896167"/>
                <a:ext cx="1862241"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2400" i="1" smtClean="0">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𝐷</m:t>
                              </m:r>
                            </m:lim>
                          </m:limLow>
                        </m:fName>
                        <m:e>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r>
                                <a:rPr lang="en-US" altLang="zh-TW" sz="2400" i="1">
                                  <a:latin typeface="Cambria Math" panose="02040503050406030204" pitchFamily="18" charset="0"/>
                                </a:rPr>
                                <m:t>𝐷</m:t>
                              </m:r>
                            </m:e>
                          </m:d>
                        </m:e>
                      </m:func>
                    </m:oMath>
                  </m:oMathPara>
                </a14:m>
                <a:endParaRPr lang="zh-TW" altLang="en-US" sz="2400" dirty="0"/>
              </a:p>
            </p:txBody>
          </p:sp>
        </mc:Choice>
        <mc:Fallback>
          <p:sp>
            <p:nvSpPr>
              <p:cNvPr id="13" name="矩形 12"/>
              <p:cNvSpPr>
                <a:spLocks noRot="1" noChangeAspect="1" noMove="1" noResize="1" noEditPoints="1" noAdjustHandles="1" noChangeArrowheads="1" noChangeShapeType="1" noTextEdit="1"/>
              </p:cNvSpPr>
              <p:nvPr/>
            </p:nvSpPr>
            <p:spPr>
              <a:xfrm>
                <a:off x="1940524" y="1896167"/>
                <a:ext cx="1862241" cy="573555"/>
              </a:xfrm>
              <a:prstGeom prst="rect">
                <a:avLst/>
              </a:prstGeom>
              <a:blipFill rotWithShape="1">
                <a:blip r:embed="rId7"/>
                <a:stretch>
                  <a:fillRect b="-425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4572000" y="1804856"/>
                <a:ext cx="3493392" cy="7795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f>
                        <m:fPr>
                          <m:ctrlPr>
                            <a:rPr lang="en-US" altLang="zh-TW" sz="2400" b="0" i="1" dirty="0"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oMath>
                  </m:oMathPara>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6096000" y="1804856"/>
                <a:ext cx="3493392" cy="779572"/>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2190722" y="1895641"/>
                <a:ext cx="16911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e>
                      </m:d>
                    </m:oMath>
                  </m:oMathPara>
                </a14:m>
                <a:endParaRPr lang="zh-TW" altLang="en-US" sz="2400" dirty="0"/>
              </a:p>
            </p:txBody>
          </p:sp>
        </mc:Choice>
        <mc:Fallback>
          <p:sp>
            <p:nvSpPr>
              <p:cNvPr id="15" name="矩形 14"/>
              <p:cNvSpPr>
                <a:spLocks noRot="1" noChangeAspect="1" noMove="1" noResize="1" noEditPoints="1" noAdjustHandles="1" noChangeArrowheads="1" noChangeShapeType="1" noTextEdit="1"/>
              </p:cNvSpPr>
              <p:nvPr/>
            </p:nvSpPr>
            <p:spPr>
              <a:xfrm>
                <a:off x="3714722" y="1895641"/>
                <a:ext cx="1691169" cy="461665"/>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pic>
        <p:nvPicPr>
          <p:cNvPr id="3" name="圖片 2"/>
          <p:cNvPicPr>
            <a:picLocks noChangeAspect="1"/>
          </p:cNvPicPr>
          <p:nvPr/>
        </p:nvPicPr>
        <p:blipFill>
          <a:blip r:embed="rId10"/>
          <a:stretch>
            <a:fillRect/>
          </a:stretch>
        </p:blipFill>
        <p:spPr>
          <a:xfrm>
            <a:off x="7218076" y="354820"/>
            <a:ext cx="4527692" cy="669117"/>
          </a:xfrm>
          <a:prstGeom prst="rect">
            <a:avLst/>
          </a:prstGeom>
        </p:spPr>
      </p:pic>
      <p:pic>
        <p:nvPicPr>
          <p:cNvPr id="21" name="圖片 20"/>
          <p:cNvPicPr>
            <a:picLocks noChangeAspect="1"/>
          </p:cNvPicPr>
          <p:nvPr/>
        </p:nvPicPr>
        <p:blipFill>
          <a:blip r:embed="rId11"/>
          <a:stretch>
            <a:fillRect/>
          </a:stretch>
        </p:blipFill>
        <p:spPr>
          <a:xfrm>
            <a:off x="9825230" y="967527"/>
            <a:ext cx="1808374" cy="6193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p:bldP spid="1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25000"/>
            </a:pPr>
            <a:r>
              <a:rPr lang="en-US" altLang="zh-CN" sz="4400">
                <a:sym typeface="+mn-ea"/>
              </a:rPr>
              <a:t>GAN</a:t>
            </a:r>
            <a:r>
              <a:rPr lang="zh-CN" altLang="en-US" sz="4400">
                <a:sym typeface="+mn-ea"/>
              </a:rPr>
              <a:t>的理论与实现模型</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單箭頭接點 5"/>
          <p:cNvCxnSpPr/>
          <p:nvPr/>
        </p:nvCxnSpPr>
        <p:spPr>
          <a:xfrm>
            <a:off x="2596137" y="4972657"/>
            <a:ext cx="22444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3730076" y="3481481"/>
            <a:ext cx="0" cy="1491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5238519" y="4972657"/>
            <a:ext cx="22444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6372458" y="3481481"/>
            <a:ext cx="0" cy="1491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751313" y="4972657"/>
            <a:ext cx="22444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8885252" y="3481481"/>
            <a:ext cx="0" cy="1491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字方塊 13"/>
              <p:cNvSpPr txBox="1"/>
              <p:nvPr/>
            </p:nvSpPr>
            <p:spPr>
              <a:xfrm>
                <a:off x="1978000" y="5183669"/>
                <a:ext cx="4561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1</m:t>
                          </m:r>
                        </m:sub>
                      </m:sSub>
                    </m:oMath>
                  </m:oMathPara>
                </a14:m>
                <a:endParaRPr lang="zh-TW" altLang="en-US" sz="2800" dirty="0"/>
              </a:p>
            </p:txBody>
          </p:sp>
        </mc:Choice>
        <mc:Fallback>
          <p:sp>
            <p:nvSpPr>
              <p:cNvPr id="14" name="文字方塊 13"/>
              <p:cNvSpPr txBox="1">
                <a:spLocks noRot="1" noChangeAspect="1" noMove="1" noResize="1" noEditPoints="1" noAdjustHandles="1" noChangeArrowheads="1" noChangeShapeType="1" noTextEdit="1"/>
              </p:cNvSpPr>
              <p:nvPr/>
            </p:nvSpPr>
            <p:spPr>
              <a:xfrm>
                <a:off x="3502000" y="5183669"/>
                <a:ext cx="456151" cy="430887"/>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4600136" y="5183669"/>
                <a:ext cx="4644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2</m:t>
                          </m:r>
                        </m:sub>
                      </m:sSub>
                    </m:oMath>
                  </m:oMathPara>
                </a14:m>
                <a:endParaRPr lang="zh-TW" altLang="en-US" sz="2800" dirty="0"/>
              </a:p>
            </p:txBody>
          </p:sp>
        </mc:Choice>
        <mc:Fallback>
          <p:sp>
            <p:nvSpPr>
              <p:cNvPr id="15" name="文字方塊 14"/>
              <p:cNvSpPr txBox="1">
                <a:spLocks noRot="1" noChangeAspect="1" noMove="1" noResize="1" noEditPoints="1" noAdjustHandles="1" noChangeArrowheads="1" noChangeShapeType="1" noTextEdit="1"/>
              </p:cNvSpPr>
              <p:nvPr/>
            </p:nvSpPr>
            <p:spPr>
              <a:xfrm>
                <a:off x="6124136" y="5183669"/>
                <a:ext cx="464422" cy="430887"/>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7185535" y="5183669"/>
                <a:ext cx="4644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3</m:t>
                          </m:r>
                        </m:sub>
                      </m:sSub>
                    </m:oMath>
                  </m:oMathPara>
                </a14:m>
                <a:endParaRPr lang="zh-TW" altLang="en-US" sz="2800" dirty="0"/>
              </a:p>
            </p:txBody>
          </p:sp>
        </mc:Choice>
        <mc:Fallback>
          <p:sp>
            <p:nvSpPr>
              <p:cNvPr id="16" name="文字方塊 15"/>
              <p:cNvSpPr txBox="1">
                <a:spLocks noRot="1" noChangeAspect="1" noMove="1" noResize="1" noEditPoints="1" noAdjustHandles="1" noChangeArrowheads="1" noChangeShapeType="1" noTextEdit="1"/>
              </p:cNvSpPr>
              <p:nvPr/>
            </p:nvSpPr>
            <p:spPr>
              <a:xfrm>
                <a:off x="8709535" y="5183669"/>
                <a:ext cx="464422" cy="430887"/>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1369864" y="2901992"/>
                <a:ext cx="16489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𝑉</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𝐺</m:t>
                              </m:r>
                            </m:e>
                            <m:sub>
                              <m:r>
                                <a:rPr lang="en-US" altLang="zh-TW" sz="2800" i="1">
                                  <a:latin typeface="Cambria Math" panose="02040503050406030204" pitchFamily="18" charset="0"/>
                                </a:rPr>
                                <m:t>1</m:t>
                              </m:r>
                            </m:sub>
                          </m:sSub>
                          <m:r>
                            <m:rPr>
                              <m:nor/>
                            </m:rPr>
                            <a:rPr lang="zh-TW" altLang="en-US" sz="2800" dirty="0"/>
                            <m:t> </m:t>
                          </m:r>
                          <m:r>
                            <a:rPr lang="en-US" altLang="zh-TW" sz="2800" i="1">
                              <a:latin typeface="Cambria Math" panose="02040503050406030204" pitchFamily="18" charset="0"/>
                            </a:rPr>
                            <m:t>,</m:t>
                          </m:r>
                          <m:r>
                            <a:rPr lang="en-US" altLang="zh-TW" sz="2800" i="1">
                              <a:latin typeface="Cambria Math" panose="02040503050406030204" pitchFamily="18" charset="0"/>
                            </a:rPr>
                            <m:t>𝐷</m:t>
                          </m:r>
                        </m:e>
                      </m:d>
                    </m:oMath>
                  </m:oMathPara>
                </a14:m>
                <a:endParaRPr lang="zh-TW" altLang="en-US" sz="2800" dirty="0"/>
              </a:p>
            </p:txBody>
          </p:sp>
        </mc:Choice>
        <mc:Fallback>
          <p:sp>
            <p:nvSpPr>
              <p:cNvPr id="17" name="矩形 16"/>
              <p:cNvSpPr>
                <a:spLocks noRot="1" noChangeAspect="1" noMove="1" noResize="1" noEditPoints="1" noAdjustHandles="1" noChangeArrowheads="1" noChangeShapeType="1" noTextEdit="1"/>
              </p:cNvSpPr>
              <p:nvPr/>
            </p:nvSpPr>
            <p:spPr>
              <a:xfrm>
                <a:off x="2893864" y="2901992"/>
                <a:ext cx="1648978" cy="52322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矩形 17"/>
              <p:cNvSpPr/>
              <p:nvPr/>
            </p:nvSpPr>
            <p:spPr>
              <a:xfrm>
                <a:off x="4023969" y="2901992"/>
                <a:ext cx="16489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𝑉</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𝐺</m:t>
                              </m:r>
                            </m:e>
                            <m:sub>
                              <m:r>
                                <a:rPr lang="en-US" altLang="zh-TW" sz="2800" b="0" i="1" smtClean="0">
                                  <a:latin typeface="Cambria Math" panose="02040503050406030204" pitchFamily="18" charset="0"/>
                                </a:rPr>
                                <m:t>2</m:t>
                              </m:r>
                            </m:sub>
                          </m:sSub>
                          <m:r>
                            <m:rPr>
                              <m:nor/>
                            </m:rPr>
                            <a:rPr lang="zh-TW" altLang="en-US" sz="2800" dirty="0"/>
                            <m:t> </m:t>
                          </m:r>
                          <m:r>
                            <a:rPr lang="en-US" altLang="zh-TW" sz="2800" i="1">
                              <a:latin typeface="Cambria Math" panose="02040503050406030204" pitchFamily="18" charset="0"/>
                            </a:rPr>
                            <m:t>,</m:t>
                          </m:r>
                          <m:r>
                            <a:rPr lang="en-US" altLang="zh-TW" sz="2800" i="1">
                              <a:latin typeface="Cambria Math" panose="02040503050406030204" pitchFamily="18" charset="0"/>
                            </a:rPr>
                            <m:t>𝐷</m:t>
                          </m:r>
                        </m:e>
                      </m:d>
                    </m:oMath>
                  </m:oMathPara>
                </a14:m>
                <a:endParaRPr lang="zh-TW" altLang="en-US" sz="2800" dirty="0"/>
              </a:p>
            </p:txBody>
          </p:sp>
        </mc:Choice>
        <mc:Fallback>
          <p:sp>
            <p:nvSpPr>
              <p:cNvPr id="18" name="矩形 17"/>
              <p:cNvSpPr>
                <a:spLocks noRot="1" noChangeAspect="1" noMove="1" noResize="1" noEditPoints="1" noAdjustHandles="1" noChangeArrowheads="1" noChangeShapeType="1" noTextEdit="1"/>
              </p:cNvSpPr>
              <p:nvPr/>
            </p:nvSpPr>
            <p:spPr>
              <a:xfrm>
                <a:off x="5547969" y="2901992"/>
                <a:ext cx="1648978" cy="52322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6525040" y="2958261"/>
                <a:ext cx="16489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𝑉</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𝐺</m:t>
                              </m:r>
                            </m:e>
                            <m:sub>
                              <m:r>
                                <a:rPr lang="en-US" altLang="zh-TW" sz="2800" b="0" i="1" smtClean="0">
                                  <a:latin typeface="Cambria Math" panose="02040503050406030204" pitchFamily="18" charset="0"/>
                                </a:rPr>
                                <m:t>3</m:t>
                              </m:r>
                            </m:sub>
                          </m:sSub>
                          <m:r>
                            <m:rPr>
                              <m:nor/>
                            </m:rPr>
                            <a:rPr lang="zh-TW" altLang="en-US" sz="2800" dirty="0"/>
                            <m:t> </m:t>
                          </m:r>
                          <m:r>
                            <a:rPr lang="en-US" altLang="zh-TW" sz="2800" i="1">
                              <a:latin typeface="Cambria Math" panose="02040503050406030204" pitchFamily="18" charset="0"/>
                            </a:rPr>
                            <m:t>,</m:t>
                          </m:r>
                          <m:r>
                            <a:rPr lang="en-US" altLang="zh-TW" sz="2800" i="1">
                              <a:latin typeface="Cambria Math" panose="02040503050406030204" pitchFamily="18" charset="0"/>
                            </a:rPr>
                            <m:t>𝐷</m:t>
                          </m:r>
                        </m:e>
                      </m:d>
                    </m:oMath>
                  </m:oMathPara>
                </a14:m>
                <a:endParaRPr lang="zh-TW" altLang="en-US" sz="2800" dirty="0"/>
              </a:p>
            </p:txBody>
          </p:sp>
        </mc:Choice>
        <mc:Fallback>
          <p:sp>
            <p:nvSpPr>
              <p:cNvPr id="19" name="矩形 18"/>
              <p:cNvSpPr>
                <a:spLocks noRot="1" noChangeAspect="1" noMove="1" noResize="1" noEditPoints="1" noAdjustHandles="1" noChangeArrowheads="1" noChangeShapeType="1" noTextEdit="1"/>
              </p:cNvSpPr>
              <p:nvPr/>
            </p:nvSpPr>
            <p:spPr>
              <a:xfrm>
                <a:off x="8049040" y="2958261"/>
                <a:ext cx="1648978" cy="523220"/>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2814616" y="4453862"/>
                <a:ext cx="5254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𝐷</m:t>
                      </m:r>
                    </m:oMath>
                  </m:oMathPara>
                </a14:m>
                <a:endParaRPr lang="zh-TW" altLang="en-US" sz="2800" dirty="0"/>
              </a:p>
            </p:txBody>
          </p:sp>
        </mc:Choice>
        <mc:Fallback>
          <p:sp>
            <p:nvSpPr>
              <p:cNvPr id="20" name="矩形 19"/>
              <p:cNvSpPr>
                <a:spLocks noRot="1" noChangeAspect="1" noMove="1" noResize="1" noEditPoints="1" noAdjustHandles="1" noChangeArrowheads="1" noChangeShapeType="1" noTextEdit="1"/>
              </p:cNvSpPr>
              <p:nvPr/>
            </p:nvSpPr>
            <p:spPr>
              <a:xfrm>
                <a:off x="4338616" y="4453862"/>
                <a:ext cx="525400" cy="523220"/>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5579455" y="4453862"/>
                <a:ext cx="5254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𝐷</m:t>
                      </m:r>
                    </m:oMath>
                  </m:oMathPara>
                </a14:m>
                <a:endParaRPr lang="zh-TW" altLang="en-US" sz="2800" dirty="0"/>
              </a:p>
            </p:txBody>
          </p:sp>
        </mc:Choice>
        <mc:Fallback>
          <p:sp>
            <p:nvSpPr>
              <p:cNvPr id="21" name="矩形 20"/>
              <p:cNvSpPr>
                <a:spLocks noRot="1" noChangeAspect="1" noMove="1" noResize="1" noEditPoints="1" noAdjustHandles="1" noChangeArrowheads="1" noChangeShapeType="1" noTextEdit="1"/>
              </p:cNvSpPr>
              <p:nvPr/>
            </p:nvSpPr>
            <p:spPr>
              <a:xfrm>
                <a:off x="7103455" y="4453862"/>
                <a:ext cx="525400" cy="52322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8040156" y="4453862"/>
                <a:ext cx="5254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𝐷</m:t>
                      </m:r>
                    </m:oMath>
                  </m:oMathPara>
                </a14:m>
                <a:endParaRPr lang="zh-TW" altLang="en-US" sz="2800" dirty="0"/>
              </a:p>
            </p:txBody>
          </p:sp>
        </mc:Choice>
        <mc:Fallback>
          <p:sp>
            <p:nvSpPr>
              <p:cNvPr id="22" name="矩形 21"/>
              <p:cNvSpPr>
                <a:spLocks noRot="1" noChangeAspect="1" noMove="1" noResize="1" noEditPoints="1" noAdjustHandles="1" noChangeArrowheads="1" noChangeShapeType="1" noTextEdit="1"/>
              </p:cNvSpPr>
              <p:nvPr/>
            </p:nvSpPr>
            <p:spPr>
              <a:xfrm>
                <a:off x="9564156" y="4453862"/>
                <a:ext cx="525400" cy="523220"/>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23" name="手繪多邊形: 圖案 22"/>
          <p:cNvSpPr/>
          <p:nvPr/>
        </p:nvSpPr>
        <p:spPr>
          <a:xfrm>
            <a:off x="2300717" y="3714055"/>
            <a:ext cx="2560320" cy="1103856"/>
          </a:xfrm>
          <a:custGeom>
            <a:avLst/>
            <a:gdLst>
              <a:gd name="connsiteX0" fmla="*/ 0 w 2560320"/>
              <a:gd name="connsiteY0" fmla="*/ 386404 h 1103856"/>
              <a:gd name="connsiteX1" fmla="*/ 815926 w 2560320"/>
              <a:gd name="connsiteY1" fmla="*/ 20644 h 1103856"/>
              <a:gd name="connsiteX2" fmla="*/ 1645920 w 2560320"/>
              <a:gd name="connsiteY2" fmla="*/ 935044 h 1103856"/>
              <a:gd name="connsiteX3" fmla="*/ 2194560 w 2560320"/>
              <a:gd name="connsiteY3" fmla="*/ 569284 h 1103856"/>
              <a:gd name="connsiteX4" fmla="*/ 2560320 w 2560320"/>
              <a:gd name="connsiteY4" fmla="*/ 1103856 h 110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1103856">
                <a:moveTo>
                  <a:pt x="0" y="386404"/>
                </a:moveTo>
                <a:cubicBezTo>
                  <a:pt x="270803" y="157804"/>
                  <a:pt x="541606" y="-70796"/>
                  <a:pt x="815926" y="20644"/>
                </a:cubicBezTo>
                <a:cubicBezTo>
                  <a:pt x="1090246" y="112084"/>
                  <a:pt x="1416148" y="843604"/>
                  <a:pt x="1645920" y="935044"/>
                </a:cubicBezTo>
                <a:cubicBezTo>
                  <a:pt x="1875692" y="1026484"/>
                  <a:pt x="2042160" y="541149"/>
                  <a:pt x="2194560" y="569284"/>
                </a:cubicBezTo>
                <a:cubicBezTo>
                  <a:pt x="2346960" y="597419"/>
                  <a:pt x="2453640" y="850637"/>
                  <a:pt x="2560320" y="1103856"/>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圖案 23"/>
          <p:cNvSpPr/>
          <p:nvPr/>
        </p:nvSpPr>
        <p:spPr>
          <a:xfrm>
            <a:off x="5564421" y="3602845"/>
            <a:ext cx="1744394" cy="1637097"/>
          </a:xfrm>
          <a:custGeom>
            <a:avLst/>
            <a:gdLst>
              <a:gd name="connsiteX0" fmla="*/ 0 w 1744394"/>
              <a:gd name="connsiteY0" fmla="*/ 1046254 h 1637097"/>
              <a:gd name="connsiteX1" fmla="*/ 253219 w 1744394"/>
              <a:gd name="connsiteY1" fmla="*/ 680494 h 1637097"/>
              <a:gd name="connsiteX2" fmla="*/ 618979 w 1744394"/>
              <a:gd name="connsiteY2" fmla="*/ 1102525 h 1637097"/>
              <a:gd name="connsiteX3" fmla="*/ 1012874 w 1744394"/>
              <a:gd name="connsiteY3" fmla="*/ 5245 h 1637097"/>
              <a:gd name="connsiteX4" fmla="*/ 1744394 w 1744394"/>
              <a:gd name="connsiteY4" fmla="*/ 1637097 h 163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394" h="1637097">
                <a:moveTo>
                  <a:pt x="0" y="1046254"/>
                </a:moveTo>
                <a:cubicBezTo>
                  <a:pt x="75028" y="858684"/>
                  <a:pt x="150056" y="671115"/>
                  <a:pt x="253219" y="680494"/>
                </a:cubicBezTo>
                <a:cubicBezTo>
                  <a:pt x="356382" y="689872"/>
                  <a:pt x="492370" y="1215067"/>
                  <a:pt x="618979" y="1102525"/>
                </a:cubicBezTo>
                <a:cubicBezTo>
                  <a:pt x="745588" y="989983"/>
                  <a:pt x="825305" y="-83850"/>
                  <a:pt x="1012874" y="5245"/>
                </a:cubicBezTo>
                <a:cubicBezTo>
                  <a:pt x="1200443" y="94340"/>
                  <a:pt x="1472418" y="865718"/>
                  <a:pt x="1744394" y="1637097"/>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圖案 24"/>
          <p:cNvSpPr/>
          <p:nvPr/>
        </p:nvSpPr>
        <p:spPr>
          <a:xfrm>
            <a:off x="7913726" y="4381813"/>
            <a:ext cx="1856935" cy="858129"/>
          </a:xfrm>
          <a:custGeom>
            <a:avLst/>
            <a:gdLst>
              <a:gd name="connsiteX0" fmla="*/ 0 w 1856935"/>
              <a:gd name="connsiteY0" fmla="*/ 309489 h 858129"/>
              <a:gd name="connsiteX1" fmla="*/ 365760 w 1856935"/>
              <a:gd name="connsiteY1" fmla="*/ 0 h 858129"/>
              <a:gd name="connsiteX2" fmla="*/ 900332 w 1856935"/>
              <a:gd name="connsiteY2" fmla="*/ 309489 h 858129"/>
              <a:gd name="connsiteX3" fmla="*/ 1266092 w 1856935"/>
              <a:gd name="connsiteY3" fmla="*/ 281354 h 858129"/>
              <a:gd name="connsiteX4" fmla="*/ 1406769 w 1856935"/>
              <a:gd name="connsiteY4" fmla="*/ 211015 h 858129"/>
              <a:gd name="connsiteX5" fmla="*/ 1659988 w 1856935"/>
              <a:gd name="connsiteY5" fmla="*/ 196948 h 858129"/>
              <a:gd name="connsiteX6" fmla="*/ 1856935 w 1856935"/>
              <a:gd name="connsiteY6" fmla="*/ 858129 h 85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6935" h="858129">
                <a:moveTo>
                  <a:pt x="0" y="309489"/>
                </a:moveTo>
                <a:cubicBezTo>
                  <a:pt x="107852" y="154744"/>
                  <a:pt x="215705" y="0"/>
                  <a:pt x="365760" y="0"/>
                </a:cubicBezTo>
                <a:cubicBezTo>
                  <a:pt x="515815" y="0"/>
                  <a:pt x="750277" y="262597"/>
                  <a:pt x="900332" y="309489"/>
                </a:cubicBezTo>
                <a:cubicBezTo>
                  <a:pt x="1050387" y="356381"/>
                  <a:pt x="1181686" y="297766"/>
                  <a:pt x="1266092" y="281354"/>
                </a:cubicBezTo>
                <a:cubicBezTo>
                  <a:pt x="1350498" y="264942"/>
                  <a:pt x="1341120" y="225083"/>
                  <a:pt x="1406769" y="211015"/>
                </a:cubicBezTo>
                <a:cubicBezTo>
                  <a:pt x="1472418" y="196947"/>
                  <a:pt x="1584960" y="89096"/>
                  <a:pt x="1659988" y="196948"/>
                </a:cubicBezTo>
                <a:cubicBezTo>
                  <a:pt x="1735016" y="304800"/>
                  <a:pt x="1795975" y="581464"/>
                  <a:pt x="1856935" y="85812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2945058" y="3642361"/>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p:nvSpPr>
        <p:spPr>
          <a:xfrm>
            <a:off x="6526941" y="3542180"/>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p:nvSpPr>
        <p:spPr>
          <a:xfrm>
            <a:off x="8218160" y="4311476"/>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p:cNvCxnSpPr/>
          <p:nvPr/>
        </p:nvCxnSpPr>
        <p:spPr>
          <a:xfrm flipV="1">
            <a:off x="5753410" y="905861"/>
            <a:ext cx="2142423" cy="2185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513510" y="244322"/>
            <a:ext cx="437322" cy="58533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8072487" y="4145282"/>
            <a:ext cx="377205" cy="47306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8653590" y="5162582"/>
            <a:ext cx="489569" cy="4659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p:cNvCxnSpPr/>
          <p:nvPr/>
        </p:nvCxnSpPr>
        <p:spPr>
          <a:xfrm>
            <a:off x="3038801" y="3854732"/>
            <a:ext cx="0" cy="1150483"/>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6609749" y="3682857"/>
            <a:ext cx="0" cy="1347439"/>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8299440" y="4473425"/>
            <a:ext cx="0" cy="499232"/>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矩形 42">
                <a:extLst>
                  <a:ext uri="{FF2B5EF4-FFF2-40B4-BE49-F238E27FC236}">
                    <ele attr="{E0202620-727B-4458-B2AD-329E7CD4502D}"/>
                  </a:ext>
                </a:extLst>
              </p:cNvPr>
              <p:cNvSpPr/>
              <p:nvPr/>
            </p:nvSpPr>
            <p:spPr>
              <a:xfrm>
                <a:off x="38532" y="4248045"/>
                <a:ext cx="15583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B050"/>
                          </a:solidFill>
                          <a:latin typeface="Cambria Math" panose="02040503050406030204" pitchFamily="18" charset="0"/>
                        </a:rPr>
                        <m:t>𝑉</m:t>
                      </m:r>
                      <m:d>
                        <m:dPr>
                          <m:ctrlPr>
                            <a:rPr lang="en-US" altLang="zh-TW" sz="2400" i="1">
                              <a:solidFill>
                                <a:srgbClr val="00B050"/>
                              </a:solidFill>
                              <a:latin typeface="Cambria Math" panose="02040503050406030204" pitchFamily="18" charset="0"/>
                            </a:rPr>
                          </m:ctrlPr>
                        </m:dPr>
                        <m:e>
                          <m:sSub>
                            <m:sSubPr>
                              <m:ctrlPr>
                                <a:rPr lang="en-US" altLang="zh-TW" sz="2400" i="1">
                                  <a:solidFill>
                                    <a:srgbClr val="00B050"/>
                                  </a:solidFill>
                                  <a:latin typeface="Cambria Math" panose="02040503050406030204" pitchFamily="18" charset="0"/>
                                </a:rPr>
                              </m:ctrlPr>
                            </m:sSubPr>
                            <m:e>
                              <m:r>
                                <a:rPr lang="en-US" altLang="zh-TW" sz="2400" i="1">
                                  <a:solidFill>
                                    <a:srgbClr val="00B050"/>
                                  </a:solidFill>
                                  <a:latin typeface="Cambria Math" panose="02040503050406030204" pitchFamily="18" charset="0"/>
                                </a:rPr>
                                <m:t>𝐺</m:t>
                              </m:r>
                            </m:e>
                            <m:sub>
                              <m:r>
                                <a:rPr lang="en-US" altLang="zh-TW" sz="2400" i="1">
                                  <a:solidFill>
                                    <a:srgbClr val="00B050"/>
                                  </a:solidFill>
                                  <a:latin typeface="Cambria Math" panose="02040503050406030204" pitchFamily="18" charset="0"/>
                                </a:rPr>
                                <m:t>1</m:t>
                              </m:r>
                            </m:sub>
                          </m:sSub>
                          <m:r>
                            <m:rPr>
                              <m:nor/>
                            </m:rPr>
                            <a:rPr lang="zh-TW" altLang="en-US" sz="2400" dirty="0">
                              <a:solidFill>
                                <a:srgbClr val="00B050"/>
                              </a:solidFill>
                            </a:rPr>
                            <m:t> </m:t>
                          </m:r>
                          <m:r>
                            <a:rPr lang="en-US" altLang="zh-TW" sz="2400" i="1">
                              <a:solidFill>
                                <a:srgbClr val="00B050"/>
                              </a:solidFill>
                              <a:latin typeface="Cambria Math" panose="02040503050406030204" pitchFamily="18" charset="0"/>
                            </a:rPr>
                            <m:t>,</m:t>
                          </m:r>
                          <m:sSubSup>
                            <m:sSubSupPr>
                              <m:ctrlPr>
                                <a:rPr lang="en-US" altLang="zh-TW" sz="2400" i="1">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𝐷</m:t>
                              </m:r>
                            </m:e>
                            <m:sub>
                              <m:r>
                                <a:rPr lang="en-US" altLang="zh-TW" sz="2400" i="1">
                                  <a:solidFill>
                                    <a:srgbClr val="00B050"/>
                                  </a:solidFill>
                                  <a:latin typeface="Cambria Math" panose="02040503050406030204" pitchFamily="18" charset="0"/>
                                </a:rPr>
                                <m:t>1</m:t>
                              </m:r>
                            </m:sub>
                            <m:sup>
                              <m:r>
                                <a:rPr lang="en-US" altLang="zh-TW" sz="2400" i="1">
                                  <a:solidFill>
                                    <a:srgbClr val="00B050"/>
                                  </a:solidFill>
                                  <a:latin typeface="Cambria Math" panose="02040503050406030204" pitchFamily="18" charset="0"/>
                                </a:rPr>
                                <m:t>∗</m:t>
                              </m:r>
                            </m:sup>
                          </m:sSubSup>
                        </m:e>
                      </m:d>
                    </m:oMath>
                  </m:oMathPara>
                </a14:m>
                <a:endParaRPr lang="zh-TW" altLang="en-US" sz="2400" dirty="0">
                  <a:solidFill>
                    <a:srgbClr val="00B050"/>
                  </a:solidFill>
                </a:endParaRPr>
              </a:p>
            </p:txBody>
          </p:sp>
        </mc:Choice>
        <mc:Fallback>
          <p:sp>
            <p:nvSpPr>
              <p:cNvPr id="43" name="矩形 42"/>
              <p:cNvSpPr>
                <a:spLocks noRot="1" noChangeAspect="1" noMove="1" noResize="1" noEditPoints="1" noAdjustHandles="1" noChangeArrowheads="1" noChangeShapeType="1" noTextEdit="1"/>
              </p:cNvSpPr>
              <p:nvPr/>
            </p:nvSpPr>
            <p:spPr>
              <a:xfrm>
                <a:off x="1562532" y="4248045"/>
                <a:ext cx="1558312" cy="461665"/>
              </a:xfrm>
              <a:prstGeom prst="rect">
                <a:avLst/>
              </a:prstGeom>
              <a:blipFill rotWithShape="1">
                <a:blip r:embed="rId10"/>
                <a:stretch>
                  <a:fillRect b="-131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4" name="矩形 43">
                <a:extLst>
                  <a:ext uri="{FF2B5EF4-FFF2-40B4-BE49-F238E27FC236}">
                    <ele attr="{5DB9A742-1A83-4C20-8418-164149BF9711}"/>
                  </a:ext>
                </a:extLst>
              </p:cNvPr>
              <p:cNvSpPr/>
              <p:nvPr/>
            </p:nvSpPr>
            <p:spPr>
              <a:xfrm>
                <a:off x="2231811" y="5826691"/>
                <a:ext cx="4716153" cy="49340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altLang="zh-TW" sz="2400" dirty="0"/>
                  <a:t>Divergence between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1</m:t>
                            </m:r>
                          </m:sub>
                        </m:sSub>
                      </m:sub>
                    </m:sSub>
                  </m:oMath>
                </a14:m>
                <a:r>
                  <a:rPr lang="zh-TW" altLang="en-US" sz="2400" dirty="0"/>
                  <a:t> </a:t>
                </a:r>
                <a:r>
                  <a:rPr lang="en-US" altLang="zh-TW" sz="2400" dirty="0"/>
                  <a:t>and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oMath>
                </a14:m>
                <a:endParaRPr lang="zh-TW" altLang="en-US" sz="2400" dirty="0"/>
              </a:p>
            </p:txBody>
          </p:sp>
        </mc:Choice>
        <mc:Fallback>
          <p:sp>
            <p:nvSpPr>
              <p:cNvPr id="44" name="矩形 43"/>
              <p:cNvSpPr>
                <a:spLocks noRot="1" noChangeAspect="1" noMove="1" noResize="1" noEditPoints="1" noAdjustHandles="1" noChangeArrowheads="1" noChangeShapeType="1" noTextEdit="1"/>
              </p:cNvSpPr>
              <p:nvPr/>
            </p:nvSpPr>
            <p:spPr>
              <a:xfrm>
                <a:off x="3755811" y="5826691"/>
                <a:ext cx="4716153" cy="493405"/>
              </a:xfrm>
              <a:prstGeom prst="rect">
                <a:avLst/>
              </a:prstGeom>
              <a:blipFill rotWithShape="1">
                <a:blip r:embed="rId11"/>
                <a:stretch>
                  <a:fillRect t="-8537" b="-20732"/>
                </a:stretch>
              </a:blipFill>
            </p:spPr>
            <p:txBody>
              <a:bodyPr/>
              <a:lstStyle/>
              <a:p>
                <a:r>
                  <a:rPr lang="zh-TW" altLang="en-US">
                    <a:noFill/>
                  </a:rPr>
                  <a:t> </a:t>
                </a:r>
                <a:endParaRPr lang="zh-TW" altLang="en-US">
                  <a:noFill/>
                </a:endParaRPr>
              </a:p>
            </p:txBody>
          </p:sp>
        </mc:Fallback>
      </mc:AlternateContent>
      <p:cxnSp>
        <p:nvCxnSpPr>
          <p:cNvPr id="45" name="直線單箭頭接點 44"/>
          <p:cNvCxnSpPr>
            <a:endCxn id="44" idx="1"/>
          </p:cNvCxnSpPr>
          <p:nvPr/>
        </p:nvCxnSpPr>
        <p:spPr>
          <a:xfrm>
            <a:off x="3048841" y="5002336"/>
            <a:ext cx="706970" cy="107105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矩形 45">
                <a:extLst>
                  <a:ext uri="{FF2B5EF4-FFF2-40B4-BE49-F238E27FC236}">
                    <ele attr="{48D9BA41-0F9B-426C-BB3C-85705F48688B}"/>
                  </a:ext>
                </a:extLst>
              </p:cNvPr>
              <p:cNvSpPr/>
              <p:nvPr/>
            </p:nvSpPr>
            <p:spPr>
              <a:xfrm>
                <a:off x="1914789" y="637322"/>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46" name="矩形 45"/>
              <p:cNvSpPr>
                <a:spLocks noRot="1" noChangeAspect="1" noMove="1" noResize="1" noEditPoints="1" noAdjustHandles="1" noChangeArrowheads="1" noChangeShapeType="1" noTextEdit="1"/>
              </p:cNvSpPr>
              <p:nvPr/>
            </p:nvSpPr>
            <p:spPr>
              <a:xfrm>
                <a:off x="3438789" y="259497"/>
                <a:ext cx="4636654" cy="653769"/>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p:sp>
        <p:nvSpPr>
          <p:cNvPr id="48" name="矩形 47"/>
          <p:cNvSpPr/>
          <p:nvPr/>
        </p:nvSpPr>
        <p:spPr>
          <a:xfrm>
            <a:off x="5777230" y="1484630"/>
            <a:ext cx="4312285" cy="82994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TW" sz="2400" dirty="0"/>
              <a:t>The maximum objective value is related to JS divergence.</a:t>
            </a:r>
            <a:endParaRPr lang="zh-TW" altLang="en-US" sz="2400" dirty="0"/>
          </a:p>
        </p:txBody>
      </p:sp>
      <mc:AlternateContent xmlns:mc="http://schemas.openxmlformats.org/markup-compatibility/2006">
        <mc:Choice xmlns:a14="http://schemas.microsoft.com/office/drawing/2010/main" Requires="a14">
          <p:sp>
            <p:nvSpPr>
              <p:cNvPr id="49" name="矩形 48">
                <a:extLst>
                  <a:ext uri="{FF2B5EF4-FFF2-40B4-BE49-F238E27FC236}">
                    <ele attr="{D947846C-FFA4-47FC-B47D-9270DFD87978}"/>
                  </a:ext>
                </a:extLst>
              </p:cNvPr>
              <p:cNvSpPr/>
              <p:nvPr/>
            </p:nvSpPr>
            <p:spPr>
              <a:xfrm>
                <a:off x="980574" y="1587312"/>
                <a:ext cx="3167919"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𝐷</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𝐷</m:t>
                              </m:r>
                            </m:lim>
                          </m:limLow>
                        </m:fName>
                        <m:e>
                          <m:r>
                            <a:rPr lang="en-US" altLang="zh-TW" sz="2400" b="0" i="1" smtClean="0">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smtClean="0">
                                  <a:latin typeface="Cambria Math" panose="02040503050406030204" pitchFamily="18" charset="0"/>
                                </a:rPr>
                                <m:t>𝐷</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e>
                          </m:d>
                        </m:e>
                      </m:func>
                    </m:oMath>
                  </m:oMathPara>
                </a14:m>
                <a:endParaRPr lang="zh-TW" altLang="en-US" sz="2400" dirty="0"/>
              </a:p>
            </p:txBody>
          </p:sp>
        </mc:Choice>
        <mc:Fallback>
          <p:sp>
            <p:nvSpPr>
              <p:cNvPr id="49" name="矩形 48"/>
              <p:cNvSpPr>
                <a:spLocks noRot="1" noChangeAspect="1" noMove="1" noResize="1" noEditPoints="1" noAdjustHandles="1" noChangeArrowheads="1" noChangeShapeType="1" noTextEdit="1"/>
              </p:cNvSpPr>
              <p:nvPr/>
            </p:nvSpPr>
            <p:spPr>
              <a:xfrm>
                <a:off x="2504574" y="1587312"/>
                <a:ext cx="3167919" cy="573555"/>
              </a:xfrm>
              <a:prstGeom prst="rect">
                <a:avLst/>
              </a:prstGeom>
              <a:blipFill rotWithShape="1">
                <a:blip r:embed="rId13"/>
                <a:stretch>
                  <a:fillRect b="-4255"/>
                </a:stretch>
              </a:blipFill>
            </p:spPr>
            <p:txBody>
              <a:bodyPr/>
              <a:lstStyle/>
              <a:p>
                <a:r>
                  <a:rPr lang="zh-TW" altLang="en-US">
                    <a:noFill/>
                  </a:rPr>
                  <a:t> </a:t>
                </a:r>
                <a:endParaRPr lang="zh-TW" altLang="en-US">
                  <a:noFill/>
                </a:endParaRPr>
              </a:p>
            </p:txBody>
          </p:sp>
        </mc:Fallback>
      </mc:AlternateContent>
      <p:sp>
        <p:nvSpPr>
          <p:cNvPr id="50" name="矩形 49"/>
          <p:cNvSpPr/>
          <p:nvPr/>
        </p:nvSpPr>
        <p:spPr>
          <a:xfrm>
            <a:off x="3914156" y="1602286"/>
            <a:ext cx="1630963" cy="59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7" name="文字方塊 46">
                <a:extLst>
                  <a:ext uri="{FF2B5EF4-FFF2-40B4-BE49-F238E27FC236}">
                    <ele attr="{E01E0D71-4D70-439C-AC90-09C1D872F36A}"/>
                  </a:ext>
                </a:extLst>
              </p:cNvPr>
              <p:cNvSpPr txBox="1"/>
              <p:nvPr/>
            </p:nvSpPr>
            <p:spPr>
              <a:xfrm>
                <a:off x="4233116" y="655675"/>
                <a:ext cx="2138717" cy="561372"/>
              </a:xfrm>
              <a:prstGeom prst="rect">
                <a:avLst/>
              </a:prstGeom>
            </p:spPr>
            <p:style>
              <a:lnRef idx="1">
                <a:schemeClr val="accent2"/>
              </a:lnRef>
              <a:fillRef idx="2">
                <a:schemeClr val="accent2"/>
              </a:fillRef>
              <a:effectRef idx="1">
                <a:schemeClr val="accent2"/>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max</m:t>
                              </m:r>
                            </m:e>
                            <m:lim>
                              <m:r>
                                <a:rPr lang="en-US" altLang="zh-TW" sz="2800" i="1">
                                  <a:latin typeface="Cambria Math" panose="02040503050406030204" pitchFamily="18" charset="0"/>
                                </a:rPr>
                                <m:t>𝐷</m:t>
                              </m:r>
                            </m:lim>
                          </m:limLow>
                        </m:fName>
                        <m:e>
                          <m:r>
                            <a:rPr lang="en-US" altLang="zh-TW" sz="2800" i="1">
                              <a:latin typeface="Cambria Math" panose="02040503050406030204" pitchFamily="18" charset="0"/>
                            </a:rPr>
                            <m:t>𝑉</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𝐺</m:t>
                              </m:r>
                              <m:r>
                                <a:rPr lang="en-US" altLang="zh-TW" sz="2800" i="1">
                                  <a:latin typeface="Cambria Math" panose="02040503050406030204" pitchFamily="18" charset="0"/>
                                </a:rPr>
                                <m:t>,</m:t>
                              </m:r>
                              <m:r>
                                <a:rPr lang="en-US" altLang="zh-TW" sz="2800" i="1">
                                  <a:latin typeface="Cambria Math" panose="02040503050406030204" pitchFamily="18" charset="0"/>
                                </a:rPr>
                                <m:t>𝐷</m:t>
                              </m:r>
                            </m:e>
                          </m:d>
                        </m:e>
                      </m:func>
                    </m:oMath>
                  </m:oMathPara>
                </a14:m>
                <a:endParaRPr lang="zh-TW" altLang="en-US" sz="2800" dirty="0"/>
              </a:p>
            </p:txBody>
          </p:sp>
        </mc:Choice>
        <mc:Fallback>
          <p:sp>
            <p:nvSpPr>
              <p:cNvPr id="47" name="文字方塊 46"/>
              <p:cNvSpPr txBox="1">
                <a:spLocks noRot="1" noChangeAspect="1" noMove="1" noResize="1" noEditPoints="1" noAdjustHandles="1" noChangeArrowheads="1" noChangeShapeType="1" noTextEdit="1"/>
              </p:cNvSpPr>
              <p:nvPr/>
            </p:nvSpPr>
            <p:spPr>
              <a:xfrm>
                <a:off x="5757116" y="277850"/>
                <a:ext cx="2138717" cy="561372"/>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32" grpId="0" bldLvl="0" animBg="1"/>
      <p:bldP spid="33" grpId="0" bldLvl="0" animBg="1"/>
      <p:bldP spid="34" grpId="0" bldLvl="0" animBg="1"/>
      <p:bldP spid="43" grpId="0" bldLvl="0" animBg="1"/>
      <p:bldP spid="44" grpId="0" bldLvl="0" animBg="1"/>
      <p:bldP spid="48" grpId="0" bldLvl="0" animBg="1"/>
      <p:bldP spid="49" grpId="0" bldLvl="0" animBg="1"/>
      <p:bldP spid="50" grpId="0" bldLvl="0" animBg="1"/>
      <p:bldP spid="4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矩形 13">
                <a:extLst>
                  <a:ext uri="{FF2B5EF4-FFF2-40B4-BE49-F238E27FC236}">
                    <ele attr="{E4F06B6E-069D-4D1A-A5D5-948DFA1ACDF2}"/>
                  </a:ext>
                </a:extLst>
              </p:cNvPr>
              <p:cNvSpPr/>
              <p:nvPr/>
            </p:nvSpPr>
            <p:spPr>
              <a:xfrm>
                <a:off x="2050545" y="1342883"/>
                <a:ext cx="4636654"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r>
                            <a:rPr lang="en-US" altLang="zh-TW" sz="2800" b="0" i="1" smtClean="0">
                              <a:latin typeface="Cambria Math" panose="02040503050406030204" pitchFamily="18" charset="0"/>
                            </a:rPr>
                            <m:t>𝐷𝑖𝑣</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e>
                          </m:d>
                        </m:e>
                      </m:func>
                    </m:oMath>
                  </m:oMathPara>
                </a14:m>
                <a:endParaRPr lang="zh-TW"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3574545" y="1342883"/>
                <a:ext cx="4636654" cy="653769"/>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ele attr="{187B376C-1FCB-4A24-96DE-B663C7BA5F67}"/>
                  </a:ext>
                </a:extLst>
              </p:cNvPr>
              <p:cNvSpPr txBox="1"/>
              <p:nvPr/>
            </p:nvSpPr>
            <p:spPr>
              <a:xfrm>
                <a:off x="4368872" y="1361236"/>
                <a:ext cx="2138717" cy="561372"/>
              </a:xfrm>
              <a:prstGeom prst="rect">
                <a:avLst/>
              </a:prstGeom>
            </p:spPr>
            <p:style>
              <a:lnRef idx="1">
                <a:schemeClr val="accent2"/>
              </a:lnRef>
              <a:fillRef idx="2">
                <a:schemeClr val="accent2"/>
              </a:fillRef>
              <a:effectRef idx="1">
                <a:schemeClr val="accent2"/>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max</m:t>
                              </m:r>
                            </m:e>
                            <m:lim>
                              <m:r>
                                <a:rPr lang="en-US" altLang="zh-TW" sz="2800" i="1">
                                  <a:latin typeface="Cambria Math" panose="02040503050406030204" pitchFamily="18" charset="0"/>
                                </a:rPr>
                                <m:t>𝐷</m:t>
                              </m:r>
                            </m:lim>
                          </m:limLow>
                        </m:fName>
                        <m:e>
                          <m:r>
                            <a:rPr lang="en-US" altLang="zh-TW" sz="2800" i="1">
                              <a:latin typeface="Cambria Math" panose="02040503050406030204" pitchFamily="18" charset="0"/>
                            </a:rPr>
                            <m:t>𝑉</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𝐺</m:t>
                              </m:r>
                              <m:r>
                                <a:rPr lang="en-US" altLang="zh-TW" sz="2800" i="1">
                                  <a:latin typeface="Cambria Math" panose="02040503050406030204" pitchFamily="18" charset="0"/>
                                </a:rPr>
                                <m:t>,</m:t>
                              </m:r>
                              <m:r>
                                <a:rPr lang="en-US" altLang="zh-TW" sz="2800" i="1">
                                  <a:latin typeface="Cambria Math" panose="02040503050406030204" pitchFamily="18" charset="0"/>
                                </a:rPr>
                                <m:t>𝐷</m:t>
                              </m:r>
                            </m:e>
                          </m:d>
                        </m:e>
                      </m:func>
                    </m:oMath>
                  </m:oMathPara>
                </a14:m>
                <a:endParaRPr lang="zh-TW" altLang="en-US" sz="2800" dirty="0"/>
              </a:p>
            </p:txBody>
          </p:sp>
        </mc:Choice>
        <mc:Fallback>
          <p:sp>
            <p:nvSpPr>
              <p:cNvPr id="16" name="文字方塊 15"/>
              <p:cNvSpPr txBox="1">
                <a:spLocks noRot="1" noChangeAspect="1" noMove="1" noResize="1" noEditPoints="1" noAdjustHandles="1" noChangeArrowheads="1" noChangeShapeType="1" noTextEdit="1"/>
              </p:cNvSpPr>
              <p:nvPr/>
            </p:nvSpPr>
            <p:spPr>
              <a:xfrm>
                <a:off x="5892872" y="1361236"/>
                <a:ext cx="2138717" cy="561372"/>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15" name="矩形 14"/>
          <p:cNvSpPr/>
          <p:nvPr/>
        </p:nvSpPr>
        <p:spPr>
          <a:xfrm>
            <a:off x="5913192" y="2190322"/>
            <a:ext cx="3993225" cy="11988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TW" sz="2400" dirty="0"/>
              <a:t>The maximum objective value is related to JS divergence.</a:t>
            </a:r>
            <a:endParaRPr lang="zh-TW" altLang="en-US" sz="2400" dirty="0"/>
          </a:p>
        </p:txBody>
      </p:sp>
      <p:sp>
        <p:nvSpPr>
          <p:cNvPr id="18" name="內容版面配置區 2"/>
          <p:cNvSpPr>
            <a:spLocks noGrp="1"/>
          </p:cNvSpPr>
          <p:nvPr>
            <p:ph idx="1"/>
          </p:nvPr>
        </p:nvSpPr>
        <p:spPr>
          <a:xfrm>
            <a:off x="2750820" y="3677338"/>
            <a:ext cx="7886700" cy="4083254"/>
          </a:xfrm>
        </p:spPr>
        <p:txBody>
          <a:bodyPr>
            <a:normAutofit/>
          </a:bodyPr>
          <a:lstStyle/>
          <a:p>
            <a:r>
              <a:rPr lang="en-US" altLang="zh-TW" sz="2400" dirty="0"/>
              <a:t>Initialize generator and discriminator</a:t>
            </a:r>
            <a:endParaRPr lang="en-US" altLang="zh-TW" sz="2400" dirty="0"/>
          </a:p>
          <a:p>
            <a:r>
              <a:rPr lang="en-US" altLang="zh-TW" sz="2400" dirty="0"/>
              <a:t>In each training iteration:</a:t>
            </a:r>
            <a:endParaRPr lang="en-US" altLang="zh-TW" sz="2400" dirty="0"/>
          </a:p>
          <a:p>
            <a:endParaRPr lang="zh-TW" altLang="en-US" sz="2400" dirty="0"/>
          </a:p>
        </p:txBody>
      </p:sp>
      <p:sp>
        <p:nvSpPr>
          <p:cNvPr id="19" name="文字方塊 18"/>
          <p:cNvSpPr txBox="1"/>
          <p:nvPr/>
        </p:nvSpPr>
        <p:spPr>
          <a:xfrm>
            <a:off x="3355760" y="4645942"/>
            <a:ext cx="7150427" cy="398780"/>
          </a:xfrm>
          <a:prstGeom prst="rect">
            <a:avLst/>
          </a:prstGeom>
          <a:noFill/>
        </p:spPr>
        <p:txBody>
          <a:bodyPr wrap="square" rtlCol="0">
            <a:spAutoFit/>
          </a:bodyPr>
          <a:lstStyle/>
          <a:p>
            <a:r>
              <a:rPr lang="en-US" altLang="zh-TW" sz="2000" b="1" i="1" u="sng" dirty="0"/>
              <a:t>Step 1</a:t>
            </a:r>
            <a:r>
              <a:rPr lang="en-US" altLang="zh-TW" sz="2000" dirty="0"/>
              <a:t>: Fix generator G, and update discriminator D</a:t>
            </a:r>
            <a:endParaRPr lang="en-US" altLang="zh-TW" sz="2000" dirty="0"/>
          </a:p>
        </p:txBody>
      </p:sp>
      <p:sp>
        <p:nvSpPr>
          <p:cNvPr id="20" name="文字方塊 19"/>
          <p:cNvSpPr txBox="1"/>
          <p:nvPr/>
        </p:nvSpPr>
        <p:spPr>
          <a:xfrm>
            <a:off x="3355760" y="5173379"/>
            <a:ext cx="7281760" cy="398780"/>
          </a:xfrm>
          <a:prstGeom prst="rect">
            <a:avLst/>
          </a:prstGeom>
          <a:noFill/>
        </p:spPr>
        <p:txBody>
          <a:bodyPr wrap="square" rtlCol="0">
            <a:spAutoFit/>
          </a:bodyPr>
          <a:lstStyle/>
          <a:p>
            <a:r>
              <a:rPr lang="en-US" altLang="zh-TW" sz="2000" b="1" i="1" u="sng" dirty="0"/>
              <a:t>Step 2</a:t>
            </a:r>
            <a:r>
              <a:rPr lang="en-US" altLang="zh-TW" sz="2000" dirty="0"/>
              <a:t>: Fix discriminator D, and update generator G</a:t>
            </a:r>
            <a:endParaRPr lang="en-US" altLang="zh-TW" sz="2000" dirty="0"/>
          </a:p>
        </p:txBody>
      </p:sp>
      <mc:AlternateContent xmlns:mc="http://schemas.openxmlformats.org/markup-compatibility/2006">
        <mc:Choice xmlns:a14="http://schemas.microsoft.com/office/drawing/2010/main" Requires="a14">
          <p:sp>
            <p:nvSpPr>
              <p:cNvPr id="11" name="矩形 10">
                <a:extLst>
                  <a:ext uri="{FF2B5EF4-FFF2-40B4-BE49-F238E27FC236}">
                    <ele attr="{EC360869-FF99-4A02-A76A-56EBE3D37F7A}"/>
                  </a:ext>
                </a:extLst>
              </p:cNvPr>
              <p:cNvSpPr/>
              <p:nvPr/>
            </p:nvSpPr>
            <p:spPr>
              <a:xfrm>
                <a:off x="1116330" y="2292873"/>
                <a:ext cx="3167919"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𝐷</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𝐷</m:t>
                              </m:r>
                            </m:lim>
                          </m:limLow>
                        </m:fName>
                        <m:e>
                          <m:r>
                            <a:rPr lang="en-US" altLang="zh-TW" sz="2400" b="0" i="1" smtClean="0">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smtClean="0">
                                  <a:latin typeface="Cambria Math" panose="02040503050406030204" pitchFamily="18" charset="0"/>
                                </a:rPr>
                                <m:t>𝐷</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e>
                          </m:d>
                        </m:e>
                      </m:func>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2640330" y="2292873"/>
                <a:ext cx="3167919" cy="573555"/>
              </a:xfrm>
              <a:prstGeom prst="rect">
                <a:avLst/>
              </a:prstGeom>
              <a:blipFill rotWithShape="1">
                <a:blip r:embed="rId3"/>
                <a:stretch>
                  <a:fillRect b="-4255"/>
                </a:stretch>
              </a:blipFill>
            </p:spPr>
            <p:txBody>
              <a:bodyPr/>
              <a:lstStyle/>
              <a:p>
                <a:r>
                  <a:rPr lang="zh-TW" altLang="en-US">
                    <a:noFill/>
                  </a:rPr>
                  <a:t> </a:t>
                </a:r>
                <a:endParaRPr lang="zh-TW" altLang="en-US">
                  <a:noFill/>
                </a:endParaRPr>
              </a:p>
            </p:txBody>
          </p:sp>
        </mc:Fallback>
      </mc:AlternateContent>
      <p:sp>
        <p:nvSpPr>
          <p:cNvPr id="12" name="矩形 11"/>
          <p:cNvSpPr/>
          <p:nvPr/>
        </p:nvSpPr>
        <p:spPr>
          <a:xfrm>
            <a:off x="4049912" y="2307847"/>
            <a:ext cx="1630963" cy="59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2640330" y="3522447"/>
            <a:ext cx="7529830" cy="229389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8392" y="6473068"/>
            <a:ext cx="3070225" cy="368300"/>
          </a:xfrm>
          <a:prstGeom prst="rect">
            <a:avLst/>
          </a:prstGeom>
        </p:spPr>
        <p:txBody>
          <a:bodyPr wrap="none">
            <a:spAutoFit/>
          </a:bodyPr>
          <a:lstStyle/>
          <a:p>
            <a:r>
              <a:rPr lang="en-US" altLang="zh-TW" dirty="0">
                <a:solidFill>
                  <a:srgbClr val="0000FF"/>
                </a:solidFill>
                <a:latin typeface="Calibri" panose="020F0502020204030204" pitchFamily="2" charset="0"/>
                <a:cs typeface="Times New Roman" panose="02020603050405020304" pitchFamily="2" charset="0"/>
              </a:rPr>
              <a:t>[</a:t>
            </a:r>
            <a:r>
              <a:rPr lang="en-US" altLang="zh-TW" dirty="0" err="1">
                <a:solidFill>
                  <a:srgbClr val="0000FF"/>
                </a:solidFill>
                <a:latin typeface="Calibri" panose="020F0502020204030204" pitchFamily="2" charset="0"/>
                <a:cs typeface="Times New Roman" panose="02020603050405020304" pitchFamily="2" charset="0"/>
              </a:rPr>
              <a:t>Goodfellow</a:t>
            </a:r>
            <a:r>
              <a:rPr lang="en-US" altLang="zh-TW" dirty="0">
                <a:solidFill>
                  <a:srgbClr val="0000FF"/>
                </a:solidFill>
                <a:latin typeface="Calibri" panose="020F0502020204030204" pitchFamily="2" charset="0"/>
                <a:cs typeface="Times New Roman" panose="02020603050405020304" pitchFamily="2" charset="0"/>
              </a:rPr>
              <a:t>, et al., NIPS, 2014]</a:t>
            </a:r>
            <a:endParaRPr lang="zh-TW" altLang="en-US" dirty="0">
              <a:solidFill>
                <a:srgbClr val="0000FF"/>
              </a:solidFill>
            </a:endParaRPr>
          </a:p>
        </p:txBody>
      </p:sp>
      <p:cxnSp>
        <p:nvCxnSpPr>
          <p:cNvPr id="6" name="直線接點 5"/>
          <p:cNvCxnSpPr/>
          <p:nvPr/>
        </p:nvCxnSpPr>
        <p:spPr>
          <a:xfrm flipH="1" flipV="1">
            <a:off x="2021840" y="1635760"/>
            <a:ext cx="156286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V="1">
            <a:off x="1988437" y="1635760"/>
            <a:ext cx="0" cy="30101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H="1">
            <a:off x="1988437" y="4645942"/>
            <a:ext cx="651894" cy="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19" grpId="0"/>
      <p:bldP spid="20" grpId="0"/>
      <p:bldP spid="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Algorithm</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28650" y="1825625"/>
                <a:ext cx="7886700" cy="4351338"/>
              </a:xfrm>
            </p:spPr>
            <p:txBody>
              <a:bodyPr/>
              <a:lstStyle/>
              <a:p>
                <a:r>
                  <a:rPr lang="en-US" altLang="zh-TW" sz="2400" dirty="0"/>
                  <a:t>To find the best G minimizing the loss function </a:t>
                </a:r>
                <a14:m>
                  <m:oMath xmlns:m="http://schemas.openxmlformats.org/officeDocument/2006/math">
                    <m:r>
                      <a:rPr lang="en-US" altLang="zh-TW" sz="2400" i="1">
                        <a:solidFill>
                          <a:srgbClr val="0000FF"/>
                        </a:solidFill>
                        <a:latin typeface="Cambria Math" panose="02040503050406030204" pitchFamily="18" charset="0"/>
                      </a:rPr>
                      <m:t>𝐿</m:t>
                    </m:r>
                    <m:d>
                      <m:dPr>
                        <m:ctrlPr>
                          <a:rPr lang="en-US" altLang="zh-TW" sz="2400" i="1">
                            <a:solidFill>
                              <a:srgbClr val="0000FF"/>
                            </a:solidFill>
                            <a:latin typeface="Cambria Math" panose="02040503050406030204" pitchFamily="18" charset="0"/>
                          </a:rPr>
                        </m:ctrlPr>
                      </m:dPr>
                      <m:e>
                        <m:r>
                          <a:rPr lang="en-US" altLang="zh-TW" sz="2400" i="1">
                            <a:solidFill>
                              <a:srgbClr val="0000FF"/>
                            </a:solidFill>
                            <a:latin typeface="Cambria Math" panose="02040503050406030204" pitchFamily="18" charset="0"/>
                          </a:rPr>
                          <m:t>𝐺</m:t>
                        </m:r>
                      </m:e>
                    </m:d>
                  </m:oMath>
                </a14:m>
                <a:r>
                  <a:rPr lang="en-US" altLang="zh-TW" sz="2400" dirty="0"/>
                  <a:t>,</a:t>
                </a:r>
                <a:endParaRPr lang="zh-TW" altLang="en-US" sz="2400" dirty="0"/>
              </a:p>
              <a:p>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1657985" y="1842135"/>
                <a:ext cx="7886700" cy="4351338"/>
              </a:xfrm>
              <a:blipFill rotWithShape="1">
                <a:blip r:embed="rId1"/>
                <a:stretch>
                  <a:fillRect l="-1005" t="-196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817445" y="3435395"/>
                <a:ext cx="43286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r>
                        <m:rPr>
                          <m:sty m:val="p"/>
                        </m:rPr>
                        <a:rPr lang="en-US" altLang="zh-TW" sz="2400" b="0" i="0" smtClean="0">
                          <a:latin typeface="Cambria Math" panose="02040503050406030204" pitchFamily="18" charset="0"/>
                        </a:rPr>
                        <m:t>max</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1</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2</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3</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2341445" y="3510960"/>
                <a:ext cx="4328685" cy="369332"/>
              </a:xfrm>
              <a:prstGeom prst="rect">
                <a:avLst/>
              </a:prstGeom>
              <a:blipFill rotWithShape="1">
                <a:blip r:embed="rId2"/>
                <a:stretch>
                  <a:fillRect l="-141" r="-423" b="-3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5652935" y="3250916"/>
                <a:ext cx="1298625" cy="71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𝑑</m:t>
                          </m:r>
                          <m:r>
                            <a:rPr lang="en-US" altLang="zh-TW" sz="2400" i="1">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num>
                        <m:den>
                          <m:r>
                            <a:rPr lang="en-US" altLang="zh-TW" sz="2400" b="0" i="1" smtClean="0">
                              <a:latin typeface="Cambria Math" panose="02040503050406030204" pitchFamily="18" charset="0"/>
                            </a:rPr>
                            <m:t>𝑑𝑥</m:t>
                          </m:r>
                        </m:den>
                      </m:f>
                      <m:r>
                        <a:rPr lang="en-US" altLang="zh-TW" sz="2400" b="0" i="1" smtClean="0">
                          <a:latin typeface="Cambria Math" panose="02040503050406030204" pitchFamily="18" charset="0"/>
                        </a:rPr>
                        <m:t>=?</m:t>
                      </m:r>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7176935" y="3326481"/>
                <a:ext cx="1298625" cy="716799"/>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grpSp>
        <p:nvGrpSpPr>
          <p:cNvPr id="26" name="群組 25"/>
          <p:cNvGrpSpPr/>
          <p:nvPr/>
        </p:nvGrpSpPr>
        <p:grpSpPr>
          <a:xfrm>
            <a:off x="3672558" y="4282438"/>
            <a:ext cx="4483655" cy="1582745"/>
            <a:chOff x="2242224" y="4536363"/>
            <a:chExt cx="4483655" cy="1582745"/>
          </a:xfrm>
        </p:grpSpPr>
        <p:cxnSp>
          <p:nvCxnSpPr>
            <p:cNvPr id="12" name="直線接點 11"/>
            <p:cNvCxnSpPr/>
            <p:nvPr/>
          </p:nvCxnSpPr>
          <p:spPr>
            <a:xfrm>
              <a:off x="2242224" y="4536363"/>
              <a:ext cx="1196775" cy="140218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2281464" y="5418763"/>
              <a:ext cx="4337050" cy="6201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flipV="1">
              <a:off x="5793801" y="4749529"/>
              <a:ext cx="932078" cy="1369579"/>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29" name="直線單箭頭接點 28"/>
          <p:cNvCxnSpPr/>
          <p:nvPr/>
        </p:nvCxnSpPr>
        <p:spPr>
          <a:xfrm>
            <a:off x="2979458" y="6050063"/>
            <a:ext cx="62674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矩形 31"/>
              <p:cNvSpPr/>
              <p:nvPr/>
            </p:nvSpPr>
            <p:spPr>
              <a:xfrm>
                <a:off x="1180518" y="4375926"/>
                <a:ext cx="93916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1</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32" name="矩形 31"/>
              <p:cNvSpPr>
                <a:spLocks noRot="1" noChangeAspect="1" noMove="1" noResize="1" noEditPoints="1" noAdjustHandles="1" noChangeArrowheads="1" noChangeShapeType="1" noTextEdit="1"/>
              </p:cNvSpPr>
              <p:nvPr/>
            </p:nvSpPr>
            <p:spPr>
              <a:xfrm>
                <a:off x="2704518" y="4451491"/>
                <a:ext cx="939168" cy="461665"/>
              </a:xfrm>
              <a:prstGeom prst="rect">
                <a:avLst/>
              </a:prstGeom>
              <a:blipFill rotWithShape="1">
                <a:blip r:embed="rId4"/>
                <a:stretch>
                  <a:fillRect l="-1948" b="-1710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4012915" y="4878681"/>
                <a:ext cx="9462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2</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33" name="矩形 32"/>
              <p:cNvSpPr>
                <a:spLocks noRot="1" noChangeAspect="1" noMove="1" noResize="1" noEditPoints="1" noAdjustHandles="1" noChangeArrowheads="1" noChangeShapeType="1" noTextEdit="1"/>
              </p:cNvSpPr>
              <p:nvPr/>
            </p:nvSpPr>
            <p:spPr>
              <a:xfrm>
                <a:off x="5536915" y="4954246"/>
                <a:ext cx="946285" cy="461665"/>
              </a:xfrm>
              <a:prstGeom prst="rect">
                <a:avLst/>
              </a:prstGeom>
              <a:blipFill rotWithShape="1">
                <a:blip r:embed="rId5"/>
                <a:stretch>
                  <a:fillRect l="-1282" b="-1710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5505210" y="4392990"/>
                <a:ext cx="9462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3</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34" name="矩形 33"/>
              <p:cNvSpPr>
                <a:spLocks noRot="1" noChangeAspect="1" noMove="1" noResize="1" noEditPoints="1" noAdjustHandles="1" noChangeArrowheads="1" noChangeShapeType="1" noTextEdit="1"/>
              </p:cNvSpPr>
              <p:nvPr/>
            </p:nvSpPr>
            <p:spPr>
              <a:xfrm>
                <a:off x="7029210" y="4468555"/>
                <a:ext cx="946285" cy="461665"/>
              </a:xfrm>
              <a:prstGeom prst="rect">
                <a:avLst/>
              </a:prstGeom>
              <a:blipFill rotWithShape="1">
                <a:blip r:embed="rId6"/>
                <a:stretch>
                  <a:fillRect l="-1290" b="-18667"/>
                </a:stretch>
              </a:blipFill>
            </p:spPr>
            <p:txBody>
              <a:bodyPr/>
              <a:lstStyle/>
              <a:p>
                <a:r>
                  <a:rPr lang="zh-TW" altLang="en-US">
                    <a:noFill/>
                  </a:rPr>
                  <a:t> </a:t>
                </a:r>
                <a:endParaRPr lang="zh-TW" altLang="en-US">
                  <a:noFill/>
                </a:endParaRPr>
              </a:p>
            </p:txBody>
          </p:sp>
        </mc:Fallback>
      </mc:AlternateContent>
      <p:cxnSp>
        <p:nvCxnSpPr>
          <p:cNvPr id="36" name="直線接點 35"/>
          <p:cNvCxnSpPr/>
          <p:nvPr/>
        </p:nvCxnSpPr>
        <p:spPr>
          <a:xfrm>
            <a:off x="4529134" y="5304776"/>
            <a:ext cx="0" cy="7379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7386634" y="5681083"/>
            <a:ext cx="0" cy="36898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文字方塊 45"/>
              <p:cNvSpPr txBox="1"/>
              <p:nvPr/>
            </p:nvSpPr>
            <p:spPr>
              <a:xfrm>
                <a:off x="6989401" y="3849191"/>
                <a:ext cx="1968380" cy="830997"/>
              </a:xfrm>
              <a:prstGeom prst="rect">
                <a:avLst/>
              </a:prstGeom>
              <a:noFill/>
            </p:spPr>
            <p:txBody>
              <a:bodyPr wrap="square" rtlCol="0">
                <a:spAutoFit/>
              </a:bodyPr>
              <a:lstStyle/>
              <a:p>
                <a:r>
                  <a:rPr lang="en-US" altLang="zh-TW" sz="2400" dirty="0">
                    <a:solidFill>
                      <a:srgbClr val="FF0000"/>
                    </a:solidFill>
                  </a:rPr>
                  <a:t>If </a:t>
                </a:r>
                <a14:m>
                  <m:oMath xmlns:m="http://schemas.openxmlformats.org/officeDocument/2006/math">
                    <m:sSub>
                      <m:sSubPr>
                        <m:ctrlPr>
                          <a:rPr lang="en-US" altLang="zh-TW" sz="2400" i="1">
                            <a:solidFill>
                              <a:srgbClr val="FF0000"/>
                            </a:solidFill>
                            <a:latin typeface="Cambria Math" panose="02040503050406030204" pitchFamily="18" charset="0"/>
                          </a:rPr>
                        </m:ctrlPr>
                      </m:sSubPr>
                      <m:e>
                        <m:r>
                          <a:rPr lang="en-US" altLang="zh-TW" sz="2400" b="0" i="1" smtClean="0">
                            <a:solidFill>
                              <a:srgbClr val="FF0000"/>
                            </a:solidFill>
                            <a:latin typeface="Cambria Math" panose="02040503050406030204" pitchFamily="18" charset="0"/>
                          </a:rPr>
                          <m:t>𝑓</m:t>
                        </m:r>
                      </m:e>
                      <m:sub>
                        <m:r>
                          <a:rPr lang="en-US" altLang="zh-TW" sz="2400" i="1">
                            <a:solidFill>
                              <a:srgbClr val="FF0000"/>
                            </a:solidFill>
                            <a:latin typeface="Cambria Math" panose="02040503050406030204" pitchFamily="18" charset="0"/>
                          </a:rPr>
                          <m:t>𝑖</m:t>
                        </m:r>
                      </m:sub>
                    </m:sSub>
                    <m:d>
                      <m:dPr>
                        <m:ctrlPr>
                          <a:rPr lang="en-US" altLang="zh-TW" sz="2400" i="1">
                            <a:solidFill>
                              <a:srgbClr val="FF0000"/>
                            </a:solidFill>
                            <a:latin typeface="Cambria Math" panose="02040503050406030204" pitchFamily="18" charset="0"/>
                          </a:rPr>
                        </m:ctrlPr>
                      </m:dPr>
                      <m:e>
                        <m:r>
                          <a:rPr lang="en-US" altLang="zh-TW" sz="2400" i="1">
                            <a:solidFill>
                              <a:srgbClr val="FF0000"/>
                            </a:solidFill>
                            <a:latin typeface="Cambria Math" panose="02040503050406030204" pitchFamily="18" charset="0"/>
                          </a:rPr>
                          <m:t>𝑥</m:t>
                        </m:r>
                      </m:e>
                    </m:d>
                  </m:oMath>
                </a14:m>
                <a:r>
                  <a:rPr lang="en-US" altLang="zh-TW" sz="2400" dirty="0">
                    <a:solidFill>
                      <a:srgbClr val="FF0000"/>
                    </a:solidFill>
                  </a:rPr>
                  <a:t> is the max one </a:t>
                </a:r>
                <a:endParaRPr lang="zh-TW" altLang="en-US" sz="2400" dirty="0">
                  <a:solidFill>
                    <a:srgbClr val="FF0000"/>
                  </a:solidFill>
                </a:endParaRPr>
              </a:p>
            </p:txBody>
          </p:sp>
        </mc:Choice>
        <mc:Fallback>
          <p:sp>
            <p:nvSpPr>
              <p:cNvPr id="46" name="文字方塊 45"/>
              <p:cNvSpPr txBox="1">
                <a:spLocks noRot="1" noChangeAspect="1" noMove="1" noResize="1" noEditPoints="1" noAdjustHandles="1" noChangeArrowheads="1" noChangeShapeType="1" noTextEdit="1"/>
              </p:cNvSpPr>
              <p:nvPr/>
            </p:nvSpPr>
            <p:spPr>
              <a:xfrm>
                <a:off x="8513401" y="3924756"/>
                <a:ext cx="1968380" cy="830997"/>
              </a:xfrm>
              <a:prstGeom prst="rect">
                <a:avLst/>
              </a:prstGeom>
              <a:blipFill rotWithShape="1">
                <a:blip r:embed="rId7"/>
                <a:stretch>
                  <a:fillRect l="-4969" t="-5839" b="-15328"/>
                </a:stretch>
              </a:blipFill>
            </p:spPr>
            <p:txBody>
              <a:bodyPr/>
              <a:lstStyle/>
              <a:p>
                <a:r>
                  <a:rPr lang="zh-TW" altLang="en-US">
                    <a:noFill/>
                  </a:rPr>
                  <a:t> </a:t>
                </a:r>
                <a:endParaRPr lang="zh-TW" altLang="en-US">
                  <a:noFill/>
                </a:endParaRPr>
              </a:p>
            </p:txBody>
          </p:sp>
        </mc:Fallback>
      </mc:AlternateContent>
      <p:cxnSp>
        <p:nvCxnSpPr>
          <p:cNvPr id="24" name="直線接點 23"/>
          <p:cNvCxnSpPr/>
          <p:nvPr/>
        </p:nvCxnSpPr>
        <p:spPr>
          <a:xfrm>
            <a:off x="3993496" y="4776730"/>
            <a:ext cx="0" cy="1207634"/>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73548" y="5304776"/>
            <a:ext cx="0" cy="762351"/>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536915" y="5415911"/>
            <a:ext cx="0" cy="65121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 name="橢圓 14"/>
          <p:cNvSpPr/>
          <p:nvPr/>
        </p:nvSpPr>
        <p:spPr>
          <a:xfrm>
            <a:off x="3898582" y="5919240"/>
            <a:ext cx="172278" cy="1722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4985722" y="5923236"/>
            <a:ext cx="172278" cy="1722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5457071" y="5923236"/>
            <a:ext cx="172278" cy="1722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箭號: 向右 15"/>
          <p:cNvSpPr/>
          <p:nvPr/>
        </p:nvSpPr>
        <p:spPr>
          <a:xfrm>
            <a:off x="4088411" y="5909473"/>
            <a:ext cx="892704" cy="19592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9" name="箭號: 向右 38"/>
          <p:cNvSpPr/>
          <p:nvPr/>
        </p:nvSpPr>
        <p:spPr>
          <a:xfrm>
            <a:off x="5133498" y="5926559"/>
            <a:ext cx="341023" cy="17652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1" name="矩形 30"/>
              <p:cNvSpPr/>
              <p:nvPr/>
            </p:nvSpPr>
            <p:spPr>
              <a:xfrm>
                <a:off x="4167974" y="665170"/>
                <a:ext cx="4312399"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max</m:t>
                                  </m:r>
                                </m:e>
                                <m:lim>
                                  <m:r>
                                    <a:rPr lang="en-US" altLang="zh-TW" sz="2800" b="0" i="1" smtClean="0">
                                      <a:latin typeface="Cambria Math" panose="02040503050406030204" pitchFamily="18" charset="0"/>
                                    </a:rPr>
                                    <m:t>𝐷</m:t>
                                  </m:r>
                                </m:lim>
                              </m:limLow>
                            </m:fName>
                            <m:e>
                              <m:r>
                                <a:rPr lang="en-US" altLang="zh-TW" sz="2800" b="0" i="1" smtClean="0">
                                  <a:latin typeface="Cambria Math" panose="02040503050406030204" pitchFamily="18" charset="0"/>
                                </a:rPr>
                                <m:t>𝑉</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𝐺</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𝐷</m:t>
                                  </m:r>
                                </m:e>
                              </m:d>
                            </m:e>
                          </m:func>
                        </m:e>
                      </m:func>
                    </m:oMath>
                  </m:oMathPara>
                </a14:m>
                <a:endParaRPr lang="zh-TW" altLang="en-US" sz="2800" dirty="0"/>
              </a:p>
            </p:txBody>
          </p:sp>
        </mc:Choice>
        <mc:Fallback>
          <p:sp>
            <p:nvSpPr>
              <p:cNvPr id="31" name="矩形 30"/>
              <p:cNvSpPr>
                <a:spLocks noRot="1" noChangeAspect="1" noMove="1" noResize="1" noEditPoints="1" noAdjustHandles="1" noChangeArrowheads="1" noChangeShapeType="1" noTextEdit="1"/>
              </p:cNvSpPr>
              <p:nvPr/>
            </p:nvSpPr>
            <p:spPr>
              <a:xfrm>
                <a:off x="7278839" y="1269690"/>
                <a:ext cx="4312399" cy="653769"/>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43" name="矩形 42"/>
          <p:cNvSpPr/>
          <p:nvPr/>
        </p:nvSpPr>
        <p:spPr>
          <a:xfrm>
            <a:off x="9544479" y="1263434"/>
            <a:ext cx="1875499" cy="6600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 name="矩形 3"/>
              <p:cNvSpPr/>
              <p:nvPr/>
            </p:nvSpPr>
            <p:spPr>
              <a:xfrm>
                <a:off x="6894872" y="1325195"/>
                <a:ext cx="1004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0000FF"/>
                          </a:solidFill>
                          <a:latin typeface="Cambria Math" panose="02040503050406030204" pitchFamily="18" charset="0"/>
                        </a:rPr>
                        <m:t>𝐿</m:t>
                      </m:r>
                      <m:d>
                        <m:dPr>
                          <m:ctrlPr>
                            <a:rPr lang="en-US" altLang="zh-TW" sz="2800" i="1">
                              <a:solidFill>
                                <a:srgbClr val="0000FF"/>
                              </a:solidFill>
                              <a:latin typeface="Cambria Math" panose="02040503050406030204" pitchFamily="18" charset="0"/>
                            </a:rPr>
                          </m:ctrlPr>
                        </m:dPr>
                        <m:e>
                          <m:r>
                            <a:rPr lang="en-US" altLang="zh-TW" sz="2800" i="1">
                              <a:solidFill>
                                <a:srgbClr val="0000FF"/>
                              </a:solidFill>
                              <a:latin typeface="Cambria Math" panose="02040503050406030204" pitchFamily="18" charset="0"/>
                            </a:rPr>
                            <m:t>𝐺</m:t>
                          </m:r>
                        </m:e>
                      </m:d>
                    </m:oMath>
                  </m:oMathPara>
                </a14:m>
                <a:endParaRPr lang="zh-TW" altLang="en-US" sz="2800" dirty="0">
                  <a:solidFill>
                    <a:srgbClr val="0000FF"/>
                  </a:solidFill>
                </a:endParaRPr>
              </a:p>
            </p:txBody>
          </p:sp>
        </mc:Choice>
        <mc:Fallback>
          <p:sp>
            <p:nvSpPr>
              <p:cNvPr id="4" name="矩形 3"/>
              <p:cNvSpPr>
                <a:spLocks noRot="1" noChangeAspect="1" noMove="1" noResize="1" noEditPoints="1" noAdjustHandles="1" noChangeArrowheads="1" noChangeShapeType="1" noTextEdit="1"/>
              </p:cNvSpPr>
              <p:nvPr/>
            </p:nvSpPr>
            <p:spPr>
              <a:xfrm>
                <a:off x="10005737" y="1929715"/>
                <a:ext cx="1004378" cy="523220"/>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5395942" y="2402531"/>
                <a:ext cx="1936275"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oMath>
                </a14:m>
                <a:r>
                  <a:rPr lang="zh-TW" altLang="en-US" sz="2400" dirty="0"/>
                  <a:t> </a:t>
                </a:r>
                <a:r>
                  <a:rPr lang="en-US" altLang="zh-TW" sz="2400" dirty="0"/>
                  <a:t>defines G</a:t>
                </a:r>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6919942" y="2478096"/>
                <a:ext cx="1936275" cy="461665"/>
              </a:xfrm>
              <a:prstGeom prst="rect">
                <a:avLst/>
              </a:prstGeom>
              <a:blipFill rotWithShape="1">
                <a:blip r:embed="rId10"/>
                <a:stretch>
                  <a:fillRect t="-10390" b="-27273"/>
                </a:stretch>
              </a:blipFill>
            </p:spPr>
            <p:txBody>
              <a:bodyPr/>
              <a:lstStyle/>
              <a:p>
                <a:r>
                  <a:rPr lang="zh-TW" altLang="en-US">
                    <a:noFill/>
                  </a:rPr>
                  <a:t> </a:t>
                </a:r>
                <a:endParaRPr lang="zh-TW" altLang="en-US">
                  <a:noFill/>
                </a:endParaRPr>
              </a:p>
            </p:txBody>
          </p:sp>
        </mc:Fallback>
      </mc:AlternateContent>
      <p:graphicFrame>
        <p:nvGraphicFramePr>
          <p:cNvPr id="6" name="对象 5">
            <a:hlinkClick r:id="" action="ppaction://ole?verb="/>
          </p:cNvPr>
          <p:cNvGraphicFramePr>
            <a:graphicFrameLocks noChangeAspect="1"/>
          </p:cNvGraphicFramePr>
          <p:nvPr/>
        </p:nvGraphicFramePr>
        <p:xfrm>
          <a:off x="3898265" y="2360295"/>
          <a:ext cx="2405380" cy="852170"/>
        </p:xfrm>
        <a:graphic>
          <a:graphicData uri="http://schemas.openxmlformats.org/presentationml/2006/ole">
            <mc:AlternateContent xmlns:mc="http://schemas.openxmlformats.org/markup-compatibility/2006">
              <mc:Choice xmlns:v="urn:schemas-microsoft-com:vml" Requires="v">
                <p:oleObj spid="_x0000_s2049" name="" r:id="rId11" imgW="1219200" imgH="431800" progId="Equation.KSEE3">
                  <p:embed/>
                </p:oleObj>
              </mc:Choice>
              <mc:Fallback>
                <p:oleObj name="" r:id="rId11" imgW="1219200" imgH="431800" progId="Equation.KSEE3">
                  <p:embed/>
                  <p:pic>
                    <p:nvPicPr>
                      <p:cNvPr id="0" name="图片 2048"/>
                      <p:cNvPicPr/>
                      <p:nvPr/>
                    </p:nvPicPr>
                    <p:blipFill>
                      <a:blip r:embed="rId12"/>
                      <a:stretch>
                        <a:fillRect/>
                      </a:stretch>
                    </p:blipFill>
                    <p:spPr>
                      <a:xfrm>
                        <a:off x="3898265" y="2360295"/>
                        <a:ext cx="2405380" cy="85217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8513445" y="3402965"/>
          <a:ext cx="953135" cy="585470"/>
        </p:xfrm>
        <a:graphic>
          <a:graphicData uri="http://schemas.openxmlformats.org/presentationml/2006/ole">
            <mc:AlternateContent xmlns:mc="http://schemas.openxmlformats.org/markup-compatibility/2006">
              <mc:Choice xmlns:v="urn:schemas-microsoft-com:vml" Requires="v">
                <p:oleObj spid="_x0000_s2050" name="" r:id="rId13" imgW="558800" imgH="342900" progId="Equation.KSEE3">
                  <p:embed/>
                </p:oleObj>
              </mc:Choice>
              <mc:Fallback>
                <p:oleObj name="" r:id="rId13" imgW="558800" imgH="342900" progId="Equation.KSEE3">
                  <p:embed/>
                  <p:pic>
                    <p:nvPicPr>
                      <p:cNvPr id="0" name="图片 2049"/>
                      <p:cNvPicPr/>
                      <p:nvPr/>
                    </p:nvPicPr>
                    <p:blipFill>
                      <a:blip r:embed="rId14"/>
                      <a:stretch>
                        <a:fillRect/>
                      </a:stretch>
                    </p:blipFill>
                    <p:spPr>
                      <a:xfrm>
                        <a:off x="8513445" y="3402965"/>
                        <a:ext cx="953135" cy="58547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3399155" y="6067425"/>
          <a:ext cx="796290" cy="281940"/>
        </p:xfrm>
        <a:graphic>
          <a:graphicData uri="http://schemas.openxmlformats.org/presentationml/2006/ole">
            <mc:AlternateContent xmlns:mc="http://schemas.openxmlformats.org/markup-compatibility/2006">
              <mc:Choice xmlns:v="urn:schemas-microsoft-com:vml" Requires="v">
                <p:oleObj spid="_x0000_s2051" name="" r:id="rId15" imgW="609600" imgH="215900" progId="Equation.KSEE3">
                  <p:embed/>
                </p:oleObj>
              </mc:Choice>
              <mc:Fallback>
                <p:oleObj name="" r:id="rId15" imgW="609600" imgH="215900" progId="Equation.KSEE3">
                  <p:embed/>
                  <p:pic>
                    <p:nvPicPr>
                      <p:cNvPr id="0" name="图片 2050"/>
                      <p:cNvPicPr/>
                      <p:nvPr/>
                    </p:nvPicPr>
                    <p:blipFill>
                      <a:blip r:embed="rId16"/>
                      <a:stretch>
                        <a:fillRect/>
                      </a:stretch>
                    </p:blipFill>
                    <p:spPr>
                      <a:xfrm>
                        <a:off x="3399155" y="6067425"/>
                        <a:ext cx="796290" cy="28194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5595303" y="6091555"/>
          <a:ext cx="828675" cy="281940"/>
        </p:xfrm>
        <a:graphic>
          <a:graphicData uri="http://schemas.openxmlformats.org/presentationml/2006/ole">
            <mc:AlternateContent xmlns:mc="http://schemas.openxmlformats.org/markup-compatibility/2006">
              <mc:Choice xmlns:v="urn:schemas-microsoft-com:vml" Requires="v">
                <p:oleObj spid="_x0000_s8" name="" r:id="rId17" imgW="634365" imgH="215900" progId="Equation.KSEE3">
                  <p:embed/>
                </p:oleObj>
              </mc:Choice>
              <mc:Fallback>
                <p:oleObj name="" r:id="rId17" imgW="634365" imgH="215900" progId="Equation.KSEE3">
                  <p:embed/>
                  <p:pic>
                    <p:nvPicPr>
                      <p:cNvPr id="0" name="图片 2050"/>
                      <p:cNvPicPr/>
                      <p:nvPr/>
                    </p:nvPicPr>
                    <p:blipFill>
                      <a:blip r:embed="rId18"/>
                      <a:stretch>
                        <a:fillRect/>
                      </a:stretch>
                    </p:blipFill>
                    <p:spPr>
                      <a:xfrm>
                        <a:off x="5595303" y="6091555"/>
                        <a:ext cx="828675" cy="28194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7550468" y="6082983"/>
          <a:ext cx="813435" cy="299085"/>
        </p:xfrm>
        <a:graphic>
          <a:graphicData uri="http://schemas.openxmlformats.org/presentationml/2006/ole">
            <mc:AlternateContent xmlns:mc="http://schemas.openxmlformats.org/markup-compatibility/2006">
              <mc:Choice xmlns:v="urn:schemas-microsoft-com:vml" Requires="v">
                <p:oleObj spid="_x0000_s19" name="" r:id="rId19" imgW="622300" imgH="228600" progId="Equation.KSEE3">
                  <p:embed/>
                </p:oleObj>
              </mc:Choice>
              <mc:Fallback>
                <p:oleObj name="" r:id="rId19" imgW="622300" imgH="228600" progId="Equation.KSEE3">
                  <p:embed/>
                  <p:pic>
                    <p:nvPicPr>
                      <p:cNvPr id="0" name="图片 2050"/>
                      <p:cNvPicPr/>
                      <p:nvPr/>
                    </p:nvPicPr>
                    <p:blipFill>
                      <a:blip r:embed="rId20"/>
                      <a:stretch>
                        <a:fillRect/>
                      </a:stretch>
                    </p:blipFill>
                    <p:spPr>
                      <a:xfrm>
                        <a:off x="7550468" y="6082983"/>
                        <a:ext cx="813435" cy="29908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32" grpId="0" bldLvl="0" animBg="1"/>
      <p:bldP spid="33" grpId="0" bldLvl="0" animBg="1"/>
      <p:bldP spid="34" grpId="0" bldLvl="0" animBg="1"/>
      <p:bldP spid="46" grpId="0" bldLvl="0" animBg="1"/>
      <p:bldP spid="15" grpId="0" bldLvl="0" animBg="1"/>
      <p:bldP spid="35" grpId="0" bldLvl="0" animBg="1"/>
      <p:bldP spid="38" grpId="0" bldLvl="0" animBg="1"/>
      <p:bldP spid="16" grpId="0" bldLvl="0" animBg="1"/>
      <p:bldP spid="3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Algorithm</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28650" y="1825624"/>
                <a:ext cx="7886700" cy="4651375"/>
              </a:xfrm>
            </p:spPr>
            <p:txBody>
              <a:bodyPr>
                <a:normAutofit/>
              </a:bodyPr>
              <a:lstStyle/>
              <a:p>
                <a:r>
                  <a:rPr lang="en-US" altLang="zh-TW" sz="2400" dirty="0"/>
                  <a:t>Given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0</m:t>
                        </m:r>
                      </m:sub>
                    </m:sSub>
                  </m:oMath>
                </a14:m>
                <a:endParaRPr lang="en-US" altLang="zh-TW" sz="2400" baseline="30000" dirty="0"/>
              </a:p>
              <a:p>
                <a:r>
                  <a:rPr lang="en-US" altLang="zh-TW" sz="2400" dirty="0"/>
                  <a:t>Find </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0</m:t>
                        </m:r>
                      </m:sub>
                      <m:sup>
                        <m:r>
                          <a:rPr lang="en-US" altLang="zh-TW" sz="2400" b="0" i="1" smtClean="0">
                            <a:latin typeface="Cambria Math" panose="02040503050406030204" pitchFamily="18" charset="0"/>
                          </a:rPr>
                          <m:t>∗</m:t>
                        </m:r>
                      </m:sup>
                    </m:sSubSup>
                  </m:oMath>
                </a14:m>
                <a:r>
                  <a:rPr lang="zh-TW" altLang="en-US" sz="2400" dirty="0"/>
                  <a:t> </a:t>
                </a:r>
                <a:r>
                  <a:rPr lang="en-US" altLang="zh-TW" sz="2400" dirty="0"/>
                  <a:t>maximizing </a:t>
                </a:r>
                <a14:m>
                  <m:oMath xmlns:m="http://schemas.openxmlformats.org/officeDocument/2006/math">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r>
                          <a:rPr lang="en-US" altLang="zh-TW" sz="2400" i="1">
                            <a:latin typeface="Cambria Math" panose="02040503050406030204" pitchFamily="18" charset="0"/>
                          </a:rPr>
                          <m:t>,</m:t>
                        </m:r>
                        <m:r>
                          <a:rPr lang="en-US" altLang="zh-TW" sz="2400" i="1">
                            <a:latin typeface="Cambria Math" panose="02040503050406030204" pitchFamily="18" charset="0"/>
                          </a:rPr>
                          <m:t>𝐷</m:t>
                        </m:r>
                      </m:e>
                    </m:d>
                  </m:oMath>
                </a14:m>
                <a:endParaRPr lang="en-US" altLang="zh-TW" sz="2400" dirty="0"/>
              </a:p>
              <a:p>
                <a:endParaRPr lang="en-US" altLang="zh-TW" sz="2400" dirty="0"/>
              </a:p>
              <a:p>
                <a:endParaRPr lang="en-US" altLang="zh-TW" sz="2400" dirty="0"/>
              </a:p>
              <a:p>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f>
                      <m:fPr>
                        <m:type m:val="lin"/>
                        <m:ctrlPr>
                          <a:rPr lang="zh-TW" altLang="en-US"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e>
                        </m:d>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den>
                    </m:f>
                  </m:oMath>
                </a14:m>
                <a:r>
                  <a:rPr lang="zh-TW" altLang="en-US" sz="2400" dirty="0"/>
                  <a:t>            </a:t>
                </a:r>
                <a:r>
                  <a:rPr lang="en-US" altLang="zh-TW" sz="2400" dirty="0"/>
                  <a:t>Obtain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oMath>
                </a14:m>
                <a:endParaRPr lang="en-US" altLang="zh-TW" sz="2400" dirty="0"/>
              </a:p>
              <a:p>
                <a:r>
                  <a:rPr lang="en-US" altLang="zh-TW" sz="2400" dirty="0"/>
                  <a:t>Find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oMath>
                </a14:m>
                <a:r>
                  <a:rPr lang="zh-TW" altLang="en-US" sz="2400" dirty="0"/>
                  <a:t> </a:t>
                </a:r>
                <a:r>
                  <a:rPr lang="en-US" altLang="zh-TW" sz="2400" dirty="0"/>
                  <a:t>maximizing </a:t>
                </a:r>
                <a14:m>
                  <m:oMath xmlns:m="http://schemas.openxmlformats.org/officeDocument/2006/math">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𝐷</m:t>
                        </m:r>
                      </m:e>
                    </m:d>
                  </m:oMath>
                </a14:m>
                <a:endParaRPr lang="en-US" altLang="zh-TW" sz="2400" dirty="0"/>
              </a:p>
              <a:p>
                <a:endParaRPr lang="en-US" altLang="zh-TW" sz="2400" i="1" dirty="0">
                  <a:latin typeface="Cambria Math" panose="02040503050406030204" pitchFamily="18" charset="0"/>
                </a:endParaRPr>
              </a:p>
              <a:p>
                <a:endParaRPr lang="en-US" altLang="zh-TW" sz="2400" i="1" dirty="0">
                  <a:latin typeface="Cambria Math" panose="02040503050406030204" pitchFamily="18" charset="0"/>
                </a:endParaRPr>
              </a:p>
              <a:p>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f>
                      <m:fPr>
                        <m:type m:val="lin"/>
                        <m:ctrlPr>
                          <a:rPr lang="zh-TW" altLang="en-US"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e>
                        </m:d>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den>
                    </m:f>
                  </m:oMath>
                </a14:m>
                <a:r>
                  <a:rPr lang="zh-TW" altLang="en-US" sz="2400" dirty="0"/>
                  <a:t>            </a:t>
                </a:r>
                <a:r>
                  <a:rPr lang="en-US" altLang="zh-TW" sz="2400" dirty="0"/>
                  <a:t>Obtain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2</m:t>
                        </m:r>
                      </m:sub>
                    </m:sSub>
                  </m:oMath>
                </a14:m>
                <a:endParaRPr lang="en-US" altLang="zh-TW" sz="2400" dirty="0"/>
              </a:p>
              <a:p>
                <a:r>
                  <a:rPr lang="en-US" altLang="zh-TW" sz="2400" dirty="0"/>
                  <a:t>……</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152650" y="1825624"/>
                <a:ext cx="7886700" cy="4651375"/>
              </a:xfrm>
              <a:blipFill rotWithShape="1">
                <a:blip r:embed="rId1"/>
                <a:stretch>
                  <a:fillRect l="-1005" t="-1835" b="-6684"/>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 name="矩形 3"/>
              <p:cNvSpPr/>
              <p:nvPr/>
            </p:nvSpPr>
            <p:spPr>
              <a:xfrm>
                <a:off x="995935" y="2771993"/>
                <a:ext cx="7752700" cy="495457"/>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e>
                    </m:d>
                  </m:oMath>
                </a14:m>
                <a:r>
                  <a:rPr lang="zh-TW" altLang="en-US" sz="2400" dirty="0"/>
                  <a:t> </a:t>
                </a:r>
                <a:r>
                  <a:rPr lang="en-US" altLang="zh-TW" sz="2400" dirty="0"/>
                  <a:t>is the JS divergence between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r>
                  <a:rPr lang="zh-TW" altLang="en-US" sz="2400" dirty="0"/>
                  <a:t> </a:t>
                </a:r>
                <a:r>
                  <a:rPr lang="en-US" altLang="zh-TW" sz="2400" dirty="0"/>
                  <a:t>and</a:t>
                </a:r>
                <a:r>
                  <a:rPr lang="zh-TW" altLang="en-US" sz="2400" dirty="0"/>
                  <a:t>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2519935" y="2771993"/>
                <a:ext cx="7752700" cy="495457"/>
              </a:xfrm>
              <a:prstGeom prst="rect">
                <a:avLst/>
              </a:prstGeom>
              <a:blipFill rotWithShape="1">
                <a:blip r:embed="rId2"/>
                <a:stretch>
                  <a:fillRect l="-157" t="-8537" b="-20732"/>
                </a:stretch>
              </a:blipFill>
            </p:spPr>
            <p:txBody>
              <a:bodyPr/>
              <a:lstStyle/>
              <a:p>
                <a:r>
                  <a:rPr lang="zh-TW" altLang="en-US">
                    <a:noFill/>
                  </a:rPr>
                  <a:t> </a:t>
                </a:r>
                <a:endParaRPr lang="zh-TW" altLang="en-US">
                  <a:noFill/>
                </a:endParaRPr>
              </a:p>
            </p:txBody>
          </p:sp>
        </mc:Fallback>
      </mc:AlternateContent>
      <p:sp>
        <p:nvSpPr>
          <p:cNvPr id="6" name="箭號: 向右 5"/>
          <p:cNvSpPr/>
          <p:nvPr/>
        </p:nvSpPr>
        <p:spPr>
          <a:xfrm>
            <a:off x="6213206" y="3634991"/>
            <a:ext cx="689113" cy="346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箭號: 向右 43"/>
          <p:cNvSpPr/>
          <p:nvPr/>
        </p:nvSpPr>
        <p:spPr>
          <a:xfrm>
            <a:off x="6213404" y="5309436"/>
            <a:ext cx="689113" cy="346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5" name="矩形 44"/>
              <p:cNvSpPr/>
              <p:nvPr/>
            </p:nvSpPr>
            <p:spPr>
              <a:xfrm>
                <a:off x="995935" y="4652263"/>
                <a:ext cx="7752700" cy="495457"/>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e>
                    </m:d>
                  </m:oMath>
                </a14:m>
                <a:r>
                  <a:rPr lang="zh-TW" altLang="en-US" sz="2400" dirty="0"/>
                  <a:t> </a:t>
                </a:r>
                <a:r>
                  <a:rPr lang="en-US" altLang="zh-TW" sz="2400" dirty="0"/>
                  <a:t>is the JS divergence between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r>
                  <a:rPr lang="zh-TW" altLang="en-US" sz="2400" dirty="0"/>
                  <a:t> </a:t>
                </a:r>
                <a:r>
                  <a:rPr lang="en-US" altLang="zh-TW" sz="2400" dirty="0"/>
                  <a:t>and</a:t>
                </a:r>
                <a:r>
                  <a:rPr lang="zh-TW" altLang="en-US" sz="2400" dirty="0"/>
                  <a:t>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endParaRPr lang="zh-TW" altLang="en-US" sz="2400" dirty="0"/>
              </a:p>
            </p:txBody>
          </p:sp>
        </mc:Choice>
        <mc:Fallback>
          <p:sp>
            <p:nvSpPr>
              <p:cNvPr id="45" name="矩形 44"/>
              <p:cNvSpPr>
                <a:spLocks noRot="1" noChangeAspect="1" noMove="1" noResize="1" noEditPoints="1" noAdjustHandles="1" noChangeArrowheads="1" noChangeShapeType="1" noTextEdit="1"/>
              </p:cNvSpPr>
              <p:nvPr/>
            </p:nvSpPr>
            <p:spPr>
              <a:xfrm>
                <a:off x="2519935" y="4652263"/>
                <a:ext cx="7752700" cy="495457"/>
              </a:xfrm>
              <a:prstGeom prst="rect">
                <a:avLst/>
              </a:prstGeom>
              <a:blipFill rotWithShape="1">
                <a:blip r:embed="rId3"/>
                <a:stretch>
                  <a:fillRect l="-157" t="-8537" b="-20732"/>
                </a:stretch>
              </a:blipFill>
            </p:spPr>
            <p:txBody>
              <a:bodyPr/>
              <a:lstStyle/>
              <a:p>
                <a:r>
                  <a:rPr lang="zh-TW" altLang="en-US">
                    <a:noFill/>
                  </a:rPr>
                  <a:t> </a:t>
                </a:r>
                <a:endParaRPr lang="zh-TW" altLang="en-US">
                  <a:noFill/>
                </a:endParaRPr>
              </a:p>
            </p:txBody>
          </p:sp>
        </mc:Fallback>
      </mc:AlternateContent>
      <p:grpSp>
        <p:nvGrpSpPr>
          <p:cNvPr id="5" name="群組 4"/>
          <p:cNvGrpSpPr/>
          <p:nvPr/>
        </p:nvGrpSpPr>
        <p:grpSpPr>
          <a:xfrm>
            <a:off x="7661719" y="1222477"/>
            <a:ext cx="4312399" cy="1189501"/>
            <a:chOff x="4167974" y="658914"/>
            <a:chExt cx="4312399" cy="1189501"/>
          </a:xfrm>
        </p:grpSpPr>
        <mc:AlternateContent xmlns:mc="http://schemas.openxmlformats.org/markup-compatibility/2006">
          <mc:Choice xmlns:a14="http://schemas.microsoft.com/office/drawing/2010/main" Requires="a14">
            <p:sp>
              <p:nvSpPr>
                <p:cNvPr id="26" name="矩形 25"/>
                <p:cNvSpPr/>
                <p:nvPr/>
              </p:nvSpPr>
              <p:spPr>
                <a:xfrm>
                  <a:off x="4167974" y="665170"/>
                  <a:ext cx="4312399"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max</m:t>
                                    </m:r>
                                  </m:e>
                                  <m:lim>
                                    <m:r>
                                      <a:rPr lang="en-US" altLang="zh-TW" sz="2800" b="0" i="1" smtClean="0">
                                        <a:latin typeface="Cambria Math" panose="02040503050406030204" pitchFamily="18" charset="0"/>
                                      </a:rPr>
                                      <m:t>𝐷</m:t>
                                    </m:r>
                                  </m:lim>
                                </m:limLow>
                              </m:fName>
                              <m:e>
                                <m:r>
                                  <a:rPr lang="en-US" altLang="zh-TW" sz="2800" b="0" i="1" smtClean="0">
                                    <a:latin typeface="Cambria Math" panose="02040503050406030204" pitchFamily="18" charset="0"/>
                                  </a:rPr>
                                  <m:t>𝑉</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𝐺</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𝐷</m:t>
                                    </m:r>
                                  </m:e>
                                </m:d>
                              </m:e>
                            </m:func>
                          </m:e>
                        </m:func>
                      </m:oMath>
                    </m:oMathPara>
                  </a14:m>
                  <a:endParaRPr lang="zh-TW"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4167974" y="665170"/>
                  <a:ext cx="4312399" cy="653769"/>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27" name="矩形 26"/>
            <p:cNvSpPr/>
            <p:nvPr/>
          </p:nvSpPr>
          <p:spPr>
            <a:xfrm>
              <a:off x="6433614" y="658914"/>
              <a:ext cx="1875499" cy="6600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矩形 27"/>
                <p:cNvSpPr/>
                <p:nvPr/>
              </p:nvSpPr>
              <p:spPr>
                <a:xfrm>
                  <a:off x="6894872" y="1325195"/>
                  <a:ext cx="1004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0000FF"/>
                            </a:solidFill>
                            <a:latin typeface="Cambria Math" panose="02040503050406030204" pitchFamily="18" charset="0"/>
                          </a:rPr>
                          <m:t>𝐿</m:t>
                        </m:r>
                        <m:d>
                          <m:dPr>
                            <m:ctrlPr>
                              <a:rPr lang="en-US" altLang="zh-TW" sz="2800" i="1">
                                <a:solidFill>
                                  <a:srgbClr val="0000FF"/>
                                </a:solidFill>
                                <a:latin typeface="Cambria Math" panose="02040503050406030204" pitchFamily="18" charset="0"/>
                              </a:rPr>
                            </m:ctrlPr>
                          </m:dPr>
                          <m:e>
                            <m:r>
                              <a:rPr lang="en-US" altLang="zh-TW" sz="2800" i="1">
                                <a:solidFill>
                                  <a:srgbClr val="0000FF"/>
                                </a:solidFill>
                                <a:latin typeface="Cambria Math" panose="02040503050406030204" pitchFamily="18" charset="0"/>
                              </a:rPr>
                              <m:t>𝐺</m:t>
                            </m:r>
                          </m:e>
                        </m:d>
                      </m:oMath>
                    </m:oMathPara>
                  </a14:m>
                  <a:endParaRPr lang="zh-TW" altLang="en-US" sz="2800" dirty="0">
                    <a:solidFill>
                      <a:srgbClr val="0000FF"/>
                    </a:solidFill>
                  </a:endParaRPr>
                </a:p>
              </p:txBody>
            </p:sp>
          </mc:Choice>
          <mc:Fallback>
            <p:sp>
              <p:nvSpPr>
                <p:cNvPr id="28" name="矩形 27"/>
                <p:cNvSpPr>
                  <a:spLocks noRot="1" noChangeAspect="1" noMove="1" noResize="1" noEditPoints="1" noAdjustHandles="1" noChangeArrowheads="1" noChangeShapeType="1" noTextEdit="1"/>
                </p:cNvSpPr>
                <p:nvPr/>
              </p:nvSpPr>
              <p:spPr>
                <a:xfrm>
                  <a:off x="6894872" y="1325195"/>
                  <a:ext cx="1004378" cy="52322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grpSp>
      <p:sp>
        <p:nvSpPr>
          <p:cNvPr id="7" name="文字方塊 6"/>
          <p:cNvSpPr txBox="1"/>
          <p:nvPr/>
        </p:nvSpPr>
        <p:spPr>
          <a:xfrm>
            <a:off x="8237017" y="3634840"/>
            <a:ext cx="1860968" cy="70675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000" dirty="0"/>
              <a:t>Decrease JS</a:t>
            </a:r>
            <a:r>
              <a:rPr lang="zh-TW" altLang="en-US" sz="2000" dirty="0"/>
              <a:t> </a:t>
            </a:r>
            <a:r>
              <a:rPr lang="en-US" altLang="zh-TW" sz="2000" dirty="0"/>
              <a:t>divergence(?)</a:t>
            </a:r>
            <a:endParaRPr lang="en-US" altLang="zh-TW" sz="2000" dirty="0"/>
          </a:p>
        </p:txBody>
      </p:sp>
      <p:sp>
        <p:nvSpPr>
          <p:cNvPr id="31" name="文字方塊 30"/>
          <p:cNvSpPr txBox="1"/>
          <p:nvPr/>
        </p:nvSpPr>
        <p:spPr>
          <a:xfrm>
            <a:off x="8237016" y="5564694"/>
            <a:ext cx="1860969" cy="70675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000" dirty="0"/>
              <a:t>Decrease JS</a:t>
            </a:r>
            <a:r>
              <a:rPr lang="zh-TW" altLang="en-US" sz="2000" dirty="0"/>
              <a:t> </a:t>
            </a:r>
            <a:r>
              <a:rPr lang="en-US" altLang="zh-TW" sz="2000" dirty="0"/>
              <a:t>divergence(?)</a:t>
            </a:r>
            <a:endParaRPr lang="en-US" altLang="zh-TW" sz="2000" dirty="0"/>
          </a:p>
        </p:txBody>
      </p:sp>
      <p:sp>
        <p:nvSpPr>
          <p:cNvPr id="32" name="文字方塊 31"/>
          <p:cNvSpPr txBox="1"/>
          <p:nvPr/>
        </p:nvSpPr>
        <p:spPr>
          <a:xfrm>
            <a:off x="6213206" y="1950675"/>
            <a:ext cx="3038871" cy="3987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000" b="1" dirty="0"/>
              <a:t>Using Gradient Ascent</a:t>
            </a:r>
            <a:endParaRPr lang="en-US" altLang="zh-TW"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ldLvl="0" animBg="1"/>
      <p:bldP spid="6" grpId="0" bldLvl="0" animBg="1"/>
      <p:bldP spid="44" grpId="0" bldLvl="0" animBg="1"/>
      <p:bldP spid="45" grpId="0" bldLvl="0" animBg="1"/>
      <p:bldP spid="7" grpId="0" bldLvl="0" animBg="1"/>
      <p:bldP spid="31" grpId="0" bldLvl="0" animBg="1"/>
      <p:bldP spid="32"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Algorithm</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28650" y="1825624"/>
                <a:ext cx="7886700" cy="4651375"/>
              </a:xfrm>
            </p:spPr>
            <p:txBody>
              <a:bodyPr>
                <a:normAutofit/>
              </a:bodyPr>
              <a:lstStyle/>
              <a:p>
                <a:r>
                  <a:rPr lang="en-US" altLang="zh-TW" sz="2400" dirty="0"/>
                  <a:t>Given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0</m:t>
                        </m:r>
                      </m:sub>
                    </m:sSub>
                  </m:oMath>
                </a14:m>
                <a:endParaRPr lang="en-US" altLang="zh-TW" sz="2400" baseline="30000" dirty="0"/>
              </a:p>
              <a:p>
                <a:r>
                  <a:rPr lang="en-US" altLang="zh-TW" sz="2400" dirty="0"/>
                  <a:t>Find </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0</m:t>
                        </m:r>
                      </m:sub>
                      <m:sup>
                        <m:r>
                          <a:rPr lang="en-US" altLang="zh-TW" sz="2400" b="0" i="1" smtClean="0">
                            <a:latin typeface="Cambria Math" panose="02040503050406030204" pitchFamily="18" charset="0"/>
                          </a:rPr>
                          <m:t>∗</m:t>
                        </m:r>
                      </m:sup>
                    </m:sSubSup>
                  </m:oMath>
                </a14:m>
                <a:r>
                  <a:rPr lang="zh-TW" altLang="en-US" sz="2400" dirty="0"/>
                  <a:t> </a:t>
                </a:r>
                <a:r>
                  <a:rPr lang="en-US" altLang="zh-TW" sz="2400" dirty="0"/>
                  <a:t>maximizing </a:t>
                </a:r>
                <a14:m>
                  <m:oMath xmlns:m="http://schemas.openxmlformats.org/officeDocument/2006/math">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r>
                          <a:rPr lang="en-US" altLang="zh-TW" sz="2400" i="1">
                            <a:latin typeface="Cambria Math" panose="02040503050406030204" pitchFamily="18" charset="0"/>
                          </a:rPr>
                          <m:t>,</m:t>
                        </m:r>
                        <m:r>
                          <a:rPr lang="en-US" altLang="zh-TW" sz="2400" i="1">
                            <a:latin typeface="Cambria Math" panose="02040503050406030204" pitchFamily="18" charset="0"/>
                          </a:rPr>
                          <m:t>𝐷</m:t>
                        </m:r>
                      </m:e>
                    </m:d>
                  </m:oMath>
                </a14:m>
                <a:endParaRPr lang="en-US" altLang="zh-TW" sz="2400" dirty="0"/>
              </a:p>
              <a:p>
                <a:endParaRPr lang="en-US" altLang="zh-TW" sz="2400" dirty="0"/>
              </a:p>
              <a:p>
                <a:endParaRPr lang="en-US" altLang="zh-TW" sz="2400" dirty="0"/>
              </a:p>
              <a:p>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f>
                      <m:fPr>
                        <m:type m:val="lin"/>
                        <m:ctrlPr>
                          <a:rPr lang="zh-TW" altLang="en-US"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e>
                        </m:d>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den>
                    </m:f>
                  </m:oMath>
                </a14:m>
                <a:r>
                  <a:rPr lang="zh-TW" altLang="en-US" sz="2400" dirty="0"/>
                  <a:t>            </a:t>
                </a:r>
                <a:r>
                  <a:rPr lang="en-US" altLang="zh-TW" sz="2400" dirty="0"/>
                  <a:t>Obtain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oMath>
                </a14:m>
                <a:endParaRPr lang="en-US" altLang="zh-TW" sz="2400" dirty="0"/>
              </a:p>
              <a:p>
                <a:endParaRPr lang="en-US" altLang="zh-TW" sz="2400" dirty="0"/>
              </a:p>
              <a:p>
                <a:endParaRPr lang="en-US" altLang="zh-TW" sz="2400" i="1" dirty="0">
                  <a:latin typeface="Cambria Math" panose="02040503050406030204" pitchFamily="18" charset="0"/>
                </a:endParaRPr>
              </a:p>
              <a:p>
                <a:endParaRPr lang="en-US" altLang="zh-TW" sz="24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152650" y="1825624"/>
                <a:ext cx="7886700" cy="4651375"/>
              </a:xfrm>
              <a:blipFill rotWithShape="1">
                <a:blip r:embed="rId1"/>
                <a:stretch>
                  <a:fillRect l="-1005" t="-183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 name="矩形 3"/>
              <p:cNvSpPr/>
              <p:nvPr/>
            </p:nvSpPr>
            <p:spPr>
              <a:xfrm>
                <a:off x="995935" y="2771993"/>
                <a:ext cx="7752700" cy="495457"/>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e>
                    </m:d>
                  </m:oMath>
                </a14:m>
                <a:r>
                  <a:rPr lang="zh-TW" altLang="en-US" sz="2400" dirty="0"/>
                  <a:t> </a:t>
                </a:r>
                <a:r>
                  <a:rPr lang="en-US" altLang="zh-TW" sz="2400" dirty="0"/>
                  <a:t>is the JS divergence between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r>
                  <a:rPr lang="zh-TW" altLang="en-US" sz="2400" dirty="0"/>
                  <a:t> </a:t>
                </a:r>
                <a:r>
                  <a:rPr lang="en-US" altLang="zh-TW" sz="2400" dirty="0"/>
                  <a:t>and</a:t>
                </a:r>
                <a:r>
                  <a:rPr lang="zh-TW" altLang="en-US" sz="2400" dirty="0"/>
                  <a:t> </a:t>
                </a:r>
                <a14:m>
                  <m:oMath xmlns:m="http://schemas.openxmlformats.org/officeDocument/2006/math">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0</m:t>
                            </m:r>
                          </m:sub>
                        </m:sSub>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oMath>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2519935" y="2771993"/>
                <a:ext cx="7752700" cy="495457"/>
              </a:xfrm>
              <a:prstGeom prst="rect">
                <a:avLst/>
              </a:prstGeom>
              <a:blipFill rotWithShape="1">
                <a:blip r:embed="rId2"/>
                <a:stretch>
                  <a:fillRect l="-157" t="-8537" b="-20732"/>
                </a:stretch>
              </a:blipFill>
            </p:spPr>
            <p:txBody>
              <a:bodyPr/>
              <a:lstStyle/>
              <a:p>
                <a:r>
                  <a:rPr lang="zh-TW" altLang="en-US">
                    <a:noFill/>
                  </a:rPr>
                  <a:t> </a:t>
                </a:r>
                <a:endParaRPr lang="zh-TW" altLang="en-US">
                  <a:noFill/>
                </a:endParaRPr>
              </a:p>
            </p:txBody>
          </p:sp>
        </mc:Fallback>
      </mc:AlternateContent>
      <p:sp>
        <p:nvSpPr>
          <p:cNvPr id="6" name="箭號: 向右 5"/>
          <p:cNvSpPr/>
          <p:nvPr/>
        </p:nvSpPr>
        <p:spPr>
          <a:xfrm>
            <a:off x="6181456" y="3709921"/>
            <a:ext cx="689113" cy="346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p:cNvGrpSpPr/>
          <p:nvPr/>
        </p:nvGrpSpPr>
        <p:grpSpPr>
          <a:xfrm>
            <a:off x="7586154" y="1222477"/>
            <a:ext cx="4312399" cy="1189501"/>
            <a:chOff x="4167974" y="658914"/>
            <a:chExt cx="4312399" cy="1189501"/>
          </a:xfrm>
        </p:grpSpPr>
        <mc:AlternateContent xmlns:mc="http://schemas.openxmlformats.org/markup-compatibility/2006">
          <mc:Choice xmlns:a14="http://schemas.microsoft.com/office/drawing/2010/main" Requires="a14">
            <p:sp>
              <p:nvSpPr>
                <p:cNvPr id="26" name="矩形 25"/>
                <p:cNvSpPr/>
                <p:nvPr/>
              </p:nvSpPr>
              <p:spPr>
                <a:xfrm>
                  <a:off x="4167974" y="665170"/>
                  <a:ext cx="4312399"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max</m:t>
                                    </m:r>
                                  </m:e>
                                  <m:lim>
                                    <m:r>
                                      <a:rPr lang="en-US" altLang="zh-TW" sz="2800" b="0" i="1" smtClean="0">
                                        <a:latin typeface="Cambria Math" panose="02040503050406030204" pitchFamily="18" charset="0"/>
                                      </a:rPr>
                                      <m:t>𝐷</m:t>
                                    </m:r>
                                  </m:lim>
                                </m:limLow>
                              </m:fName>
                              <m:e>
                                <m:r>
                                  <a:rPr lang="en-US" altLang="zh-TW" sz="2800" b="0" i="1" smtClean="0">
                                    <a:latin typeface="Cambria Math" panose="02040503050406030204" pitchFamily="18" charset="0"/>
                                  </a:rPr>
                                  <m:t>𝑉</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𝐺</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𝐷</m:t>
                                    </m:r>
                                  </m:e>
                                </m:d>
                              </m:e>
                            </m:func>
                          </m:e>
                        </m:func>
                      </m:oMath>
                    </m:oMathPara>
                  </a14:m>
                  <a:endParaRPr lang="zh-TW"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4167974" y="665170"/>
                  <a:ext cx="4312399" cy="653769"/>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27" name="矩形 26"/>
            <p:cNvSpPr/>
            <p:nvPr/>
          </p:nvSpPr>
          <p:spPr>
            <a:xfrm>
              <a:off x="6433614" y="658914"/>
              <a:ext cx="1875499" cy="6600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矩形 27"/>
                <p:cNvSpPr/>
                <p:nvPr/>
              </p:nvSpPr>
              <p:spPr>
                <a:xfrm>
                  <a:off x="6894872" y="1325195"/>
                  <a:ext cx="1004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srgbClr val="0000FF"/>
                            </a:solidFill>
                            <a:latin typeface="Cambria Math" panose="02040503050406030204" pitchFamily="18" charset="0"/>
                          </a:rPr>
                          <m:t>𝐿</m:t>
                        </m:r>
                        <m:d>
                          <m:dPr>
                            <m:ctrlPr>
                              <a:rPr lang="en-US" altLang="zh-TW" sz="2800" i="1">
                                <a:solidFill>
                                  <a:srgbClr val="0000FF"/>
                                </a:solidFill>
                                <a:latin typeface="Cambria Math" panose="02040503050406030204" pitchFamily="18" charset="0"/>
                              </a:rPr>
                            </m:ctrlPr>
                          </m:dPr>
                          <m:e>
                            <m:r>
                              <a:rPr lang="en-US" altLang="zh-TW" sz="2800" i="1">
                                <a:solidFill>
                                  <a:srgbClr val="0000FF"/>
                                </a:solidFill>
                                <a:latin typeface="Cambria Math" panose="02040503050406030204" pitchFamily="18" charset="0"/>
                              </a:rPr>
                              <m:t>𝐺</m:t>
                            </m:r>
                          </m:e>
                        </m:d>
                      </m:oMath>
                    </m:oMathPara>
                  </a14:m>
                  <a:endParaRPr lang="zh-TW" altLang="en-US" sz="2800" dirty="0">
                    <a:solidFill>
                      <a:srgbClr val="0000FF"/>
                    </a:solidFill>
                  </a:endParaRPr>
                </a:p>
              </p:txBody>
            </p:sp>
          </mc:Choice>
          <mc:Fallback>
            <p:sp>
              <p:nvSpPr>
                <p:cNvPr id="28" name="矩形 27"/>
                <p:cNvSpPr>
                  <a:spLocks noRot="1" noChangeAspect="1" noMove="1" noResize="1" noEditPoints="1" noAdjustHandles="1" noChangeArrowheads="1" noChangeShapeType="1" noTextEdit="1"/>
                </p:cNvSpPr>
                <p:nvPr/>
              </p:nvSpPr>
              <p:spPr>
                <a:xfrm>
                  <a:off x="6894872" y="1325195"/>
                  <a:ext cx="1004378" cy="52322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grpSp>
      <p:sp>
        <p:nvSpPr>
          <p:cNvPr id="7" name="文字方塊 6"/>
          <p:cNvSpPr txBox="1"/>
          <p:nvPr/>
        </p:nvSpPr>
        <p:spPr>
          <a:xfrm>
            <a:off x="8295025" y="3623026"/>
            <a:ext cx="1860968" cy="70675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000" dirty="0"/>
              <a:t>Decrease JS</a:t>
            </a:r>
            <a:r>
              <a:rPr lang="zh-TW" altLang="en-US" sz="2000" dirty="0"/>
              <a:t> </a:t>
            </a:r>
            <a:r>
              <a:rPr lang="en-US" altLang="zh-TW" sz="2000" dirty="0"/>
              <a:t>divergence(?)</a:t>
            </a:r>
            <a:endParaRPr lang="en-US" altLang="zh-TW" sz="2000" dirty="0"/>
          </a:p>
        </p:txBody>
      </p:sp>
      <p:cxnSp>
        <p:nvCxnSpPr>
          <p:cNvPr id="32" name="直線單箭頭接點 31"/>
          <p:cNvCxnSpPr/>
          <p:nvPr/>
        </p:nvCxnSpPr>
        <p:spPr>
          <a:xfrm>
            <a:off x="2448070" y="6026528"/>
            <a:ext cx="22444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3582009" y="4535352"/>
            <a:ext cx="0" cy="1491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1222884" y="6102787"/>
                <a:ext cx="14436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0</m:t>
                              </m:r>
                            </m:sub>
                          </m:sSub>
                          <m:r>
                            <m:rPr>
                              <m:nor/>
                            </m:rPr>
                            <a:rPr lang="zh-TW" altLang="en-US" sz="2400" dirty="0"/>
                            <m:t> </m:t>
                          </m:r>
                          <m:r>
                            <a:rPr lang="en-US" altLang="zh-TW" sz="2400" i="1">
                              <a:latin typeface="Cambria Math" panose="02040503050406030204" pitchFamily="18" charset="0"/>
                            </a:rPr>
                            <m:t>,</m:t>
                          </m:r>
                          <m:r>
                            <a:rPr lang="en-US" altLang="zh-TW" sz="2400" i="1">
                              <a:latin typeface="Cambria Math" panose="02040503050406030204" pitchFamily="18" charset="0"/>
                            </a:rPr>
                            <m:t>𝐷</m:t>
                          </m:r>
                        </m:e>
                      </m:d>
                    </m:oMath>
                  </m:oMathPara>
                </a14:m>
                <a:endParaRPr lang="zh-TW" altLang="en-US" sz="2400" dirty="0"/>
              </a:p>
            </p:txBody>
          </p:sp>
        </mc:Choice>
        <mc:Fallback>
          <p:sp>
            <p:nvSpPr>
              <p:cNvPr id="42" name="矩形 41"/>
              <p:cNvSpPr>
                <a:spLocks noRot="1" noChangeAspect="1" noMove="1" noResize="1" noEditPoints="1" noAdjustHandles="1" noChangeArrowheads="1" noChangeShapeType="1" noTextEdit="1"/>
              </p:cNvSpPr>
              <p:nvPr/>
            </p:nvSpPr>
            <p:spPr>
              <a:xfrm>
                <a:off x="2746884" y="6102787"/>
                <a:ext cx="1443665" cy="461665"/>
              </a:xfrm>
              <a:prstGeom prst="rect">
                <a:avLst/>
              </a:prstGeom>
              <a:blipFill rotWithShape="1">
                <a:blip r:embed="rId5"/>
                <a:stretch>
                  <a:fillRect b="-1316"/>
                </a:stretch>
              </a:blipFill>
            </p:spPr>
            <p:txBody>
              <a:bodyPr/>
              <a:lstStyle/>
              <a:p>
                <a:r>
                  <a:rPr lang="zh-TW" altLang="en-US">
                    <a:noFill/>
                  </a:rPr>
                  <a:t> </a:t>
                </a:r>
                <a:endParaRPr lang="zh-TW" altLang="en-US">
                  <a:noFill/>
                </a:endParaRPr>
              </a:p>
            </p:txBody>
          </p:sp>
        </mc:Fallback>
      </mc:AlternateContent>
      <p:sp>
        <p:nvSpPr>
          <p:cNvPr id="46" name="手繪多邊形: 圖案 45"/>
          <p:cNvSpPr/>
          <p:nvPr/>
        </p:nvSpPr>
        <p:spPr>
          <a:xfrm>
            <a:off x="2152650" y="4767926"/>
            <a:ext cx="2560320" cy="1103856"/>
          </a:xfrm>
          <a:custGeom>
            <a:avLst/>
            <a:gdLst>
              <a:gd name="connsiteX0" fmla="*/ 0 w 2560320"/>
              <a:gd name="connsiteY0" fmla="*/ 386404 h 1103856"/>
              <a:gd name="connsiteX1" fmla="*/ 815926 w 2560320"/>
              <a:gd name="connsiteY1" fmla="*/ 20644 h 1103856"/>
              <a:gd name="connsiteX2" fmla="*/ 1645920 w 2560320"/>
              <a:gd name="connsiteY2" fmla="*/ 935044 h 1103856"/>
              <a:gd name="connsiteX3" fmla="*/ 2194560 w 2560320"/>
              <a:gd name="connsiteY3" fmla="*/ 569284 h 1103856"/>
              <a:gd name="connsiteX4" fmla="*/ 2560320 w 2560320"/>
              <a:gd name="connsiteY4" fmla="*/ 1103856 h 110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1103856">
                <a:moveTo>
                  <a:pt x="0" y="386404"/>
                </a:moveTo>
                <a:cubicBezTo>
                  <a:pt x="270803" y="157804"/>
                  <a:pt x="541606" y="-70796"/>
                  <a:pt x="815926" y="20644"/>
                </a:cubicBezTo>
                <a:cubicBezTo>
                  <a:pt x="1090246" y="112084"/>
                  <a:pt x="1416148" y="843604"/>
                  <a:pt x="1645920" y="935044"/>
                </a:cubicBezTo>
                <a:cubicBezTo>
                  <a:pt x="1875692" y="1026484"/>
                  <a:pt x="2042160" y="541149"/>
                  <a:pt x="2194560" y="569284"/>
                </a:cubicBezTo>
                <a:cubicBezTo>
                  <a:pt x="2346960" y="597419"/>
                  <a:pt x="2453640" y="850637"/>
                  <a:pt x="2560320" y="1103856"/>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2796991" y="4696232"/>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接點 47"/>
          <p:cNvCxnSpPr/>
          <p:nvPr/>
        </p:nvCxnSpPr>
        <p:spPr>
          <a:xfrm>
            <a:off x="2839941" y="4863345"/>
            <a:ext cx="0" cy="1150483"/>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矩形 8"/>
              <p:cNvSpPr/>
              <p:nvPr/>
            </p:nvSpPr>
            <p:spPr>
              <a:xfrm>
                <a:off x="718342" y="5497570"/>
                <a:ext cx="5975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2242342" y="5497570"/>
                <a:ext cx="597599" cy="461665"/>
              </a:xfrm>
              <a:prstGeom prst="rect">
                <a:avLst/>
              </a:prstGeom>
              <a:blipFill rotWithShape="1">
                <a:blip r:embed="rId6"/>
                <a:stretch>
                  <a:fillRect b="-1316"/>
                </a:stretch>
              </a:blipFill>
            </p:spPr>
            <p:txBody>
              <a:bodyPr/>
              <a:lstStyle/>
              <a:p>
                <a:r>
                  <a:rPr lang="zh-TW" altLang="en-US">
                    <a:noFill/>
                  </a:rPr>
                  <a:t> </a:t>
                </a:r>
                <a:endParaRPr lang="zh-TW" altLang="en-US">
                  <a:noFill/>
                </a:endParaRPr>
              </a:p>
            </p:txBody>
          </p:sp>
        </mc:Fallback>
      </mc:AlternateContent>
      <p:cxnSp>
        <p:nvCxnSpPr>
          <p:cNvPr id="50" name="直線單箭頭接點 49"/>
          <p:cNvCxnSpPr/>
          <p:nvPr/>
        </p:nvCxnSpPr>
        <p:spPr>
          <a:xfrm>
            <a:off x="5540843" y="6076951"/>
            <a:ext cx="22444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6674782" y="4585775"/>
            <a:ext cx="0" cy="1491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矩形 51"/>
              <p:cNvSpPr/>
              <p:nvPr/>
            </p:nvSpPr>
            <p:spPr>
              <a:xfrm>
                <a:off x="4315657" y="6153210"/>
                <a:ext cx="14365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r>
                            <m:rPr>
                              <m:nor/>
                            </m:rPr>
                            <a:rPr lang="zh-TW" altLang="en-US" sz="2400" dirty="0"/>
                            <m:t> </m:t>
                          </m:r>
                          <m:r>
                            <a:rPr lang="en-US" altLang="zh-TW" sz="2400" i="1">
                              <a:latin typeface="Cambria Math" panose="02040503050406030204" pitchFamily="18" charset="0"/>
                            </a:rPr>
                            <m:t>,</m:t>
                          </m:r>
                          <m:r>
                            <a:rPr lang="en-US" altLang="zh-TW" sz="2400" i="1">
                              <a:latin typeface="Cambria Math" panose="02040503050406030204" pitchFamily="18" charset="0"/>
                            </a:rPr>
                            <m:t>𝐷</m:t>
                          </m:r>
                        </m:e>
                      </m:d>
                    </m:oMath>
                  </m:oMathPara>
                </a14:m>
                <a:endParaRPr lang="zh-TW" altLang="en-US" sz="2400" dirty="0"/>
              </a:p>
            </p:txBody>
          </p:sp>
        </mc:Choice>
        <mc:Fallback>
          <p:sp>
            <p:nvSpPr>
              <p:cNvPr id="52" name="矩形 51"/>
              <p:cNvSpPr>
                <a:spLocks noRot="1" noChangeAspect="1" noMove="1" noResize="1" noEditPoints="1" noAdjustHandles="1" noChangeArrowheads="1" noChangeShapeType="1" noTextEdit="1"/>
              </p:cNvSpPr>
              <p:nvPr/>
            </p:nvSpPr>
            <p:spPr>
              <a:xfrm>
                <a:off x="5839657" y="6153210"/>
                <a:ext cx="1436547" cy="461665"/>
              </a:xfrm>
              <a:prstGeom prst="rect">
                <a:avLst/>
              </a:prstGeom>
              <a:blipFill rotWithShape="1">
                <a:blip r:embed="rId7"/>
                <a:stretch>
                  <a:fillRect b="-1316"/>
                </a:stretch>
              </a:blipFill>
            </p:spPr>
            <p:txBody>
              <a:bodyPr/>
              <a:lstStyle/>
              <a:p>
                <a:r>
                  <a:rPr lang="zh-TW" altLang="en-US">
                    <a:noFill/>
                  </a:rPr>
                  <a:t> </a:t>
                </a:r>
                <a:endParaRPr lang="zh-TW" altLang="en-US">
                  <a:noFill/>
                </a:endParaRPr>
              </a:p>
            </p:txBody>
          </p:sp>
        </mc:Fallback>
      </mc:AlternateContent>
      <p:sp>
        <p:nvSpPr>
          <p:cNvPr id="53" name="手繪多邊形: 圖案 52"/>
          <p:cNvSpPr/>
          <p:nvPr/>
        </p:nvSpPr>
        <p:spPr>
          <a:xfrm>
            <a:off x="5245423" y="4307912"/>
            <a:ext cx="2560320" cy="1614292"/>
          </a:xfrm>
          <a:custGeom>
            <a:avLst/>
            <a:gdLst>
              <a:gd name="connsiteX0" fmla="*/ 0 w 2560320"/>
              <a:gd name="connsiteY0" fmla="*/ 386404 h 1103856"/>
              <a:gd name="connsiteX1" fmla="*/ 815926 w 2560320"/>
              <a:gd name="connsiteY1" fmla="*/ 20644 h 1103856"/>
              <a:gd name="connsiteX2" fmla="*/ 1645920 w 2560320"/>
              <a:gd name="connsiteY2" fmla="*/ 935044 h 1103856"/>
              <a:gd name="connsiteX3" fmla="*/ 2194560 w 2560320"/>
              <a:gd name="connsiteY3" fmla="*/ 569284 h 1103856"/>
              <a:gd name="connsiteX4" fmla="*/ 2560320 w 2560320"/>
              <a:gd name="connsiteY4" fmla="*/ 1103856 h 1103856"/>
              <a:gd name="connsiteX0-1" fmla="*/ 0 w 2560320"/>
              <a:gd name="connsiteY0-2" fmla="*/ 1399997 h 2117449"/>
              <a:gd name="connsiteX1-3" fmla="*/ 815926 w 2560320"/>
              <a:gd name="connsiteY1-4" fmla="*/ 1034237 h 2117449"/>
              <a:gd name="connsiteX2-5" fmla="*/ 1645920 w 2560320"/>
              <a:gd name="connsiteY2-6" fmla="*/ 1948637 h 2117449"/>
              <a:gd name="connsiteX3-7" fmla="*/ 2131060 w 2560320"/>
              <a:gd name="connsiteY3-8" fmla="*/ 324 h 2117449"/>
              <a:gd name="connsiteX4-9" fmla="*/ 2560320 w 2560320"/>
              <a:gd name="connsiteY4-10" fmla="*/ 2117449 h 211744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0320" h="2117449">
                <a:moveTo>
                  <a:pt x="0" y="1399997"/>
                </a:moveTo>
                <a:cubicBezTo>
                  <a:pt x="270803" y="1171397"/>
                  <a:pt x="541606" y="942797"/>
                  <a:pt x="815926" y="1034237"/>
                </a:cubicBezTo>
                <a:cubicBezTo>
                  <a:pt x="1090246" y="1125677"/>
                  <a:pt x="1426731" y="2120956"/>
                  <a:pt x="1645920" y="1948637"/>
                </a:cubicBezTo>
                <a:cubicBezTo>
                  <a:pt x="1865109" y="1776318"/>
                  <a:pt x="1978660" y="-27811"/>
                  <a:pt x="2131060" y="324"/>
                </a:cubicBezTo>
                <a:cubicBezTo>
                  <a:pt x="2283460" y="28459"/>
                  <a:pt x="2453640" y="1864230"/>
                  <a:pt x="2560320" y="211744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p:cNvSpPr/>
          <p:nvPr/>
        </p:nvSpPr>
        <p:spPr>
          <a:xfrm>
            <a:off x="5877380" y="4958697"/>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接點 54"/>
          <p:cNvCxnSpPr/>
          <p:nvPr/>
        </p:nvCxnSpPr>
        <p:spPr>
          <a:xfrm>
            <a:off x="5932714" y="5080651"/>
            <a:ext cx="0" cy="98360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矩形 55"/>
              <p:cNvSpPr/>
              <p:nvPr/>
            </p:nvSpPr>
            <p:spPr>
              <a:xfrm>
                <a:off x="3811115" y="5547993"/>
                <a:ext cx="5975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56" name="矩形 55"/>
              <p:cNvSpPr>
                <a:spLocks noRot="1" noChangeAspect="1" noMove="1" noResize="1" noEditPoints="1" noAdjustHandles="1" noChangeArrowheads="1" noChangeShapeType="1" noTextEdit="1"/>
              </p:cNvSpPr>
              <p:nvPr/>
            </p:nvSpPr>
            <p:spPr>
              <a:xfrm>
                <a:off x="5335115" y="5547993"/>
                <a:ext cx="597599" cy="461665"/>
              </a:xfrm>
              <a:prstGeom prst="rect">
                <a:avLst/>
              </a:prstGeom>
              <a:blipFill rotWithShape="1">
                <a:blip r:embed="rId8"/>
                <a:stretch>
                  <a:fillRect b="-263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498762" y="4197034"/>
                <a:ext cx="16343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0</m:t>
                              </m:r>
                            </m:sub>
                          </m:sSub>
                          <m:r>
                            <m:rPr>
                              <m:nor/>
                            </m:rPr>
                            <a:rPr lang="zh-TW" altLang="en-US" sz="2400" dirty="0"/>
                            <m:t> </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r>
                            <m:rPr>
                              <m:nor/>
                            </m:rPr>
                            <a:rPr lang="zh-TW" altLang="en-US" sz="2400" dirty="0"/>
                            <m:t> </m:t>
                          </m:r>
                        </m:e>
                      </m:d>
                    </m:oMath>
                  </m:oMathPara>
                </a14:m>
                <a:endParaRPr lang="zh-TW" altLang="en-US" sz="2400" dirty="0"/>
              </a:p>
            </p:txBody>
          </p:sp>
        </mc:Choice>
        <mc:Fallback>
          <p:sp>
            <p:nvSpPr>
              <p:cNvPr id="57" name="矩形 56"/>
              <p:cNvSpPr>
                <a:spLocks noRot="1" noChangeAspect="1" noMove="1" noResize="1" noEditPoints="1" noAdjustHandles="1" noChangeArrowheads="1" noChangeShapeType="1" noTextEdit="1"/>
              </p:cNvSpPr>
              <p:nvPr/>
            </p:nvSpPr>
            <p:spPr>
              <a:xfrm>
                <a:off x="2022762" y="4197034"/>
                <a:ext cx="1634358" cy="461665"/>
              </a:xfrm>
              <a:prstGeom prst="rect">
                <a:avLst/>
              </a:prstGeom>
              <a:blipFill rotWithShape="1">
                <a:blip r:embed="rId9"/>
                <a:stretch>
                  <a:fillRect b="-263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9" name="矩形 58"/>
              <p:cNvSpPr/>
              <p:nvPr/>
            </p:nvSpPr>
            <p:spPr>
              <a:xfrm>
                <a:off x="3536201" y="4498322"/>
                <a:ext cx="16343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r>
                            <m:rPr>
                              <m:nor/>
                            </m:rPr>
                            <a:rPr lang="zh-TW" altLang="en-US" sz="2400" dirty="0"/>
                            <m:t> </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r>
                            <m:rPr>
                              <m:nor/>
                            </m:rPr>
                            <a:rPr lang="zh-TW" altLang="en-US" sz="2400" dirty="0"/>
                            <m:t> </m:t>
                          </m:r>
                        </m:e>
                      </m:d>
                    </m:oMath>
                  </m:oMathPara>
                </a14:m>
                <a:endParaRPr lang="zh-TW" altLang="en-US" sz="2400" dirty="0"/>
              </a:p>
            </p:txBody>
          </p:sp>
        </mc:Choice>
        <mc:Fallback>
          <p:sp>
            <p:nvSpPr>
              <p:cNvPr id="59" name="矩形 58"/>
              <p:cNvSpPr>
                <a:spLocks noRot="1" noChangeAspect="1" noMove="1" noResize="1" noEditPoints="1" noAdjustHandles="1" noChangeArrowheads="1" noChangeShapeType="1" noTextEdit="1"/>
              </p:cNvSpPr>
              <p:nvPr/>
            </p:nvSpPr>
            <p:spPr>
              <a:xfrm>
                <a:off x="5060201" y="4498322"/>
                <a:ext cx="1634358" cy="461665"/>
              </a:xfrm>
              <a:prstGeom prst="rect">
                <a:avLst/>
              </a:prstGeom>
              <a:blipFill rotWithShape="1">
                <a:blip r:embed="rId10"/>
                <a:stretch>
                  <a:fillRect b="-1316"/>
                </a:stretch>
              </a:blipFill>
            </p:spPr>
            <p:txBody>
              <a:bodyPr/>
              <a:lstStyle/>
              <a:p>
                <a:r>
                  <a:rPr lang="zh-TW" altLang="en-US">
                    <a:noFill/>
                  </a:rPr>
                  <a:t> </a:t>
                </a:r>
                <a:endParaRPr lang="zh-TW" altLang="en-US">
                  <a:noFill/>
                </a:endParaRPr>
              </a:p>
            </p:txBody>
          </p:sp>
        </mc:Fallback>
      </mc:AlternateContent>
      <p:sp>
        <p:nvSpPr>
          <p:cNvPr id="60" name="橢圓 59"/>
          <p:cNvSpPr/>
          <p:nvPr/>
        </p:nvSpPr>
        <p:spPr>
          <a:xfrm>
            <a:off x="7282807" y="4237573"/>
            <a:ext cx="140677" cy="1406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a:stCxn id="57" idx="3"/>
          </p:cNvCxnSpPr>
          <p:nvPr/>
        </p:nvCxnSpPr>
        <p:spPr>
          <a:xfrm>
            <a:off x="3657120" y="4427867"/>
            <a:ext cx="1403081" cy="33870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3846684" y="4135480"/>
            <a:ext cx="1252169" cy="460375"/>
          </a:xfrm>
          <a:prstGeom prst="rect">
            <a:avLst/>
          </a:prstGeom>
          <a:noFill/>
        </p:spPr>
        <p:txBody>
          <a:bodyPr wrap="square" rtlCol="0">
            <a:spAutoFit/>
          </a:bodyPr>
          <a:lstStyle/>
          <a:p>
            <a:r>
              <a:rPr lang="en-US" altLang="zh-TW" sz="2400" dirty="0">
                <a:solidFill>
                  <a:srgbClr val="0000FF"/>
                </a:solidFill>
              </a:rPr>
              <a:t>smaller</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61" name="矩形 60"/>
              <p:cNvSpPr/>
              <p:nvPr/>
            </p:nvSpPr>
            <p:spPr>
              <a:xfrm>
                <a:off x="6466965" y="4673110"/>
                <a:ext cx="16343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1</m:t>
                              </m:r>
                            </m:sub>
                          </m:sSub>
                          <m:r>
                            <m:rPr>
                              <m:nor/>
                            </m:rPr>
                            <a:rPr lang="zh-TW" altLang="en-US" sz="2400" dirty="0"/>
                            <m:t> </m:t>
                          </m:r>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r>
                            <m:rPr>
                              <m:nor/>
                            </m:rPr>
                            <a:rPr lang="zh-TW" altLang="en-US" sz="2400" dirty="0"/>
                            <m:t> </m:t>
                          </m:r>
                        </m:e>
                      </m:d>
                    </m:oMath>
                  </m:oMathPara>
                </a14:m>
                <a:endParaRPr lang="zh-TW" altLang="en-US" sz="2400" dirty="0"/>
              </a:p>
            </p:txBody>
          </p:sp>
        </mc:Choice>
        <mc:Fallback>
          <p:sp>
            <p:nvSpPr>
              <p:cNvPr id="61" name="矩形 60"/>
              <p:cNvSpPr>
                <a:spLocks noRot="1" noChangeAspect="1" noMove="1" noResize="1" noEditPoints="1" noAdjustHandles="1" noChangeArrowheads="1" noChangeShapeType="1" noTextEdit="1"/>
              </p:cNvSpPr>
              <p:nvPr/>
            </p:nvSpPr>
            <p:spPr>
              <a:xfrm>
                <a:off x="7990965" y="4673110"/>
                <a:ext cx="1634358" cy="461665"/>
              </a:xfrm>
              <a:prstGeom prst="rect">
                <a:avLst/>
              </a:prstGeom>
              <a:blipFill rotWithShape="1">
                <a:blip r:embed="rId11"/>
                <a:stretch>
                  <a:fillRect b="-2667"/>
                </a:stretch>
              </a:blipFill>
            </p:spPr>
            <p:txBody>
              <a:bodyPr/>
              <a:lstStyle/>
              <a:p>
                <a:r>
                  <a:rPr lang="zh-TW" altLang="en-US">
                    <a:noFill/>
                  </a:rPr>
                  <a:t> </a:t>
                </a:r>
                <a:endParaRPr lang="zh-TW" altLang="en-US">
                  <a:noFill/>
                </a:endParaRPr>
              </a:p>
            </p:txBody>
          </p:sp>
        </mc:Fallback>
      </mc:AlternateContent>
      <p:cxnSp>
        <p:nvCxnSpPr>
          <p:cNvPr id="62" name="直線單箭頭接點 61"/>
          <p:cNvCxnSpPr/>
          <p:nvPr/>
        </p:nvCxnSpPr>
        <p:spPr>
          <a:xfrm flipH="1" flipV="1">
            <a:off x="7537289" y="4445543"/>
            <a:ext cx="509523" cy="39425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9202371" y="4632388"/>
            <a:ext cx="1252169" cy="460375"/>
          </a:xfrm>
          <a:prstGeom prst="rect">
            <a:avLst/>
          </a:prstGeom>
          <a:noFill/>
        </p:spPr>
        <p:txBody>
          <a:bodyPr wrap="square" rtlCol="0">
            <a:spAutoFit/>
          </a:bodyPr>
          <a:lstStyle/>
          <a:p>
            <a:pPr algn="ctr"/>
            <a:r>
              <a:rPr lang="en-US" altLang="zh-TW" sz="2400" dirty="0">
                <a:solidFill>
                  <a:srgbClr val="0000FF"/>
                </a:solidFill>
              </a:rPr>
              <a:t>……</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16" name="矩形 15"/>
              <p:cNvSpPr/>
              <p:nvPr/>
            </p:nvSpPr>
            <p:spPr>
              <a:xfrm>
                <a:off x="6494345" y="5222228"/>
                <a:ext cx="2318007" cy="461665"/>
              </a:xfrm>
              <a:prstGeom prst="rect">
                <a:avLst/>
              </a:prstGeom>
            </p:spPr>
            <p:txBody>
              <a:bodyPr wrap="none">
                <a:spAutoFit/>
              </a:bodyPr>
              <a:lstStyle/>
              <a:p>
                <a:r>
                  <a:rPr lang="en-US" altLang="zh-TW" sz="2400" dirty="0"/>
                  <a:t>Assume </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i="1">
                            <a:latin typeface="Cambria Math" panose="02040503050406030204" pitchFamily="18" charset="0"/>
                          </a:rPr>
                          <m:t>0</m:t>
                        </m:r>
                      </m:sub>
                      <m:sup>
                        <m:r>
                          <a:rPr lang="en-US" altLang="zh-TW" sz="2400" i="1">
                            <a:latin typeface="Cambria Math" panose="02040503050406030204" pitchFamily="18" charset="0"/>
                          </a:rPr>
                          <m:t>∗</m:t>
                        </m:r>
                      </m:sup>
                    </m:sSubSup>
                    <m:r>
                      <a:rPr lang="en-US" altLang="zh-TW" sz="2400" i="1" smtClean="0">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𝐷</m:t>
                        </m:r>
                      </m:e>
                      <m:sub>
                        <m:r>
                          <a:rPr lang="en-US" altLang="zh-TW" sz="2400" b="0" i="1" smtClean="0">
                            <a:latin typeface="Cambria Math" panose="02040503050406030204" pitchFamily="18" charset="0"/>
                          </a:rPr>
                          <m:t>1</m:t>
                        </m:r>
                      </m:sub>
                      <m:sup>
                        <m:r>
                          <a:rPr lang="en-US" altLang="zh-TW" sz="2400" i="1">
                            <a:latin typeface="Cambria Math" panose="02040503050406030204" pitchFamily="18" charset="0"/>
                          </a:rPr>
                          <m:t>∗</m:t>
                        </m:r>
                      </m:sup>
                    </m:sSubSup>
                  </m:oMath>
                </a14:m>
                <a:endParaRPr lang="zh-TW" altLang="en-US" sz="2400" dirty="0"/>
              </a:p>
            </p:txBody>
          </p:sp>
        </mc:Choice>
        <mc:Fallback>
          <p:sp>
            <p:nvSpPr>
              <p:cNvPr id="16" name="矩形 15"/>
              <p:cNvSpPr>
                <a:spLocks noRot="1" noChangeAspect="1" noMove="1" noResize="1" noEditPoints="1" noAdjustHandles="1" noChangeArrowheads="1" noChangeShapeType="1" noTextEdit="1"/>
              </p:cNvSpPr>
              <p:nvPr/>
            </p:nvSpPr>
            <p:spPr>
              <a:xfrm>
                <a:off x="8018345" y="5222228"/>
                <a:ext cx="2318007" cy="461665"/>
              </a:xfrm>
              <a:prstGeom prst="rect">
                <a:avLst/>
              </a:prstGeom>
              <a:blipFill rotWithShape="1">
                <a:blip r:embed="rId12"/>
                <a:stretch>
                  <a:fillRect l="-3937" t="-10667" b="-30667"/>
                </a:stretch>
              </a:blipFill>
            </p:spPr>
            <p:txBody>
              <a:bodyPr/>
              <a:lstStyle/>
              <a:p>
                <a:r>
                  <a:rPr lang="zh-TW" altLang="en-US">
                    <a:noFill/>
                  </a:rPr>
                  <a:t> </a:t>
                </a:r>
                <a:endParaRPr lang="zh-TW" altLang="en-US">
                  <a:noFill/>
                </a:endParaRPr>
              </a:p>
            </p:txBody>
          </p:sp>
        </mc:Fallback>
      </mc:AlternateContent>
      <p:sp>
        <p:nvSpPr>
          <p:cNvPr id="64" name="矩形 63"/>
          <p:cNvSpPr/>
          <p:nvPr/>
        </p:nvSpPr>
        <p:spPr>
          <a:xfrm>
            <a:off x="8044158" y="5810712"/>
            <a:ext cx="2316426" cy="706755"/>
          </a:xfrm>
          <a:prstGeom prst="rect">
            <a:avLst/>
          </a:prstGeom>
        </p:spPr>
        <p:txBody>
          <a:bodyPr wrap="square">
            <a:spAutoFit/>
          </a:bodyPr>
          <a:lstStyle/>
          <a:p>
            <a:r>
              <a:rPr lang="en-US" altLang="zh-TW" sz="2000" b="1" dirty="0">
                <a:solidFill>
                  <a:srgbClr val="FF0000"/>
                </a:solidFill>
              </a:rPr>
              <a:t>Don’t update G too much</a:t>
            </a:r>
            <a:endParaRPr lang="en-US" altLang="zh-TW" sz="2000" b="1" dirty="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 practice …</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28650" y="1825625"/>
                <a:ext cx="7886700" cy="4351338"/>
              </a:xfrm>
            </p:spPr>
            <p:txBody>
              <a:bodyPr>
                <a:noAutofit/>
              </a:bodyPr>
              <a:lstStyle/>
              <a:p>
                <a:r>
                  <a:rPr lang="en-US" altLang="zh-TW" sz="2400" dirty="0"/>
                  <a:t>Given G, how to compute </a:t>
                </a:r>
                <a14:m>
                  <m:oMath xmlns:m="http://schemas.openxmlformats.org/officeDocument/2006/math">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𝐷</m:t>
                            </m:r>
                          </m:lim>
                        </m:limLow>
                      </m:fName>
                      <m:e>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r>
                              <a:rPr lang="en-US" altLang="zh-TW" sz="2400" i="1">
                                <a:latin typeface="Cambria Math" panose="02040503050406030204" pitchFamily="18" charset="0"/>
                              </a:rPr>
                              <m:t>𝐷</m:t>
                            </m:r>
                          </m:e>
                        </m:d>
                      </m:e>
                    </m:func>
                  </m:oMath>
                </a14:m>
                <a:endParaRPr lang="en-US" altLang="zh-TW" sz="2400" dirty="0"/>
              </a:p>
              <a:p>
                <a:pPr lvl="1"/>
                <a:r>
                  <a:rPr lang="en-US" altLang="zh-TW" dirty="0"/>
                  <a:t>Sample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𝑚</m:t>
                            </m:r>
                          </m:sup>
                        </m:sSup>
                      </m:e>
                    </m:d>
                  </m:oMath>
                </a14:m>
                <a:r>
                  <a:rPr lang="en-US" altLang="zh-TW" dirty="0"/>
                  <a:t> from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r>
                  <a:rPr lang="en-US" altLang="zh-TW" dirty="0"/>
                  <a:t>, sample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𝑚</m:t>
                            </m:r>
                          </m:sup>
                        </m:sSup>
                      </m:e>
                    </m:d>
                  </m:oMath>
                </a14:m>
                <a:r>
                  <a:rPr lang="en-US" altLang="zh-TW" dirty="0"/>
                  <a:t> from generator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𝐺</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r>
                  <a:rPr lang="en-US" altLang="zh-TW" dirty="0"/>
                  <a:t> </a:t>
                </a:r>
              </a:p>
              <a:p>
                <a:pPr lvl="1"/>
                <a:endParaRPr lang="en-US" altLang="zh-TW" sz="2800" dirty="0"/>
              </a:p>
              <a:p>
                <a:endParaRPr lang="en-US" altLang="zh-TW" dirty="0"/>
              </a:p>
              <a:p>
                <a:endParaRPr lang="en-US" altLang="zh-TW" dirty="0"/>
              </a:p>
              <a:p>
                <a:pPr lvl="1"/>
                <a:endParaRPr lang="zh-TW" altLang="en-US" sz="28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152650" y="1825625"/>
                <a:ext cx="7886700" cy="4351338"/>
              </a:xfrm>
              <a:blipFill rotWithShape="1">
                <a:blip r:embed="rId1"/>
                <a:stretch>
                  <a:fillRect l="-1005" t="-182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矩形 5"/>
              <p:cNvSpPr/>
              <p:nvPr/>
            </p:nvSpPr>
            <p:spPr>
              <a:xfrm>
                <a:off x="2472205" y="3158361"/>
                <a:ext cx="6959138" cy="110055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𝑉</m:t>
                          </m:r>
                        </m:e>
                      </m:acc>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𝑖</m:t>
                                      </m:r>
                                    </m:sup>
                                  </m:sSup>
                                </m:e>
                              </m:d>
                            </m:e>
                          </m:d>
                        </m:e>
                      </m:nary>
                    </m:oMath>
                  </m:oMathPara>
                </a14:m>
                <a:endParaRPr lang="zh-TW"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3996205" y="3158361"/>
                <a:ext cx="6959138" cy="1100558"/>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4" name="文字方塊 3"/>
          <p:cNvSpPr txBox="1"/>
          <p:nvPr/>
        </p:nvSpPr>
        <p:spPr>
          <a:xfrm>
            <a:off x="2600574" y="3463294"/>
            <a:ext cx="1395631" cy="398780"/>
          </a:xfrm>
          <a:prstGeom prst="rect">
            <a:avLst/>
          </a:prstGeom>
          <a:noFill/>
        </p:spPr>
        <p:txBody>
          <a:bodyPr wrap="square" rtlCol="0">
            <a:spAutoFit/>
          </a:bodyPr>
          <a:lstStyle/>
          <a:p>
            <a:r>
              <a:rPr lang="en-US" altLang="zh-TW" sz="2000" dirty="0">
                <a:solidFill>
                  <a:srgbClr val="0000FF"/>
                </a:solidFill>
              </a:rPr>
              <a:t>Maximize</a:t>
            </a:r>
            <a:endParaRPr lang="en-US" altLang="zh-TW" sz="2000" dirty="0">
              <a:solidFill>
                <a:srgbClr val="0000FF"/>
              </a:solidFill>
            </a:endParaRPr>
          </a:p>
        </p:txBody>
      </p:sp>
      <p:grpSp>
        <p:nvGrpSpPr>
          <p:cNvPr id="11" name="群組 10"/>
          <p:cNvGrpSpPr/>
          <p:nvPr/>
        </p:nvGrpSpPr>
        <p:grpSpPr>
          <a:xfrm>
            <a:off x="8039281" y="1117566"/>
            <a:ext cx="3870779" cy="1133862"/>
            <a:chOff x="4644571" y="460976"/>
            <a:chExt cx="3870779" cy="1133862"/>
          </a:xfrm>
        </p:grpSpPr>
        <p:grpSp>
          <p:nvGrpSpPr>
            <p:cNvPr id="9" name="群組 8"/>
            <p:cNvGrpSpPr/>
            <p:nvPr/>
          </p:nvGrpSpPr>
          <p:grpSpPr>
            <a:xfrm>
              <a:off x="4896790" y="550789"/>
              <a:ext cx="3618560" cy="948199"/>
              <a:chOff x="4896790" y="550789"/>
              <a:chExt cx="3618560" cy="948199"/>
            </a:xfrm>
          </p:grpSpPr>
          <mc:AlternateContent xmlns:mc="http://schemas.openxmlformats.org/markup-compatibility/2006">
            <mc:Choice xmlns:a14="http://schemas.microsoft.com/office/drawing/2010/main" Requires="a14">
              <p:sp>
                <p:nvSpPr>
                  <p:cNvPr id="7" name="文字方塊 6"/>
                  <p:cNvSpPr txBox="1"/>
                  <p:nvPr/>
                </p:nvSpPr>
                <p:spPr>
                  <a:xfrm>
                    <a:off x="4896790" y="550789"/>
                    <a:ext cx="3090783" cy="403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4896790" y="550789"/>
                    <a:ext cx="3090783" cy="403957"/>
                  </a:xfrm>
                  <a:prstGeom prst="rect">
                    <a:avLst/>
                  </a:prstGeom>
                  <a:blipFill rotWithShape="1">
                    <a:blip r:embed="rId3"/>
                    <a:stretch>
                      <a:fillRect l="-1775" b="-2388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5303189" y="1069127"/>
                    <a:ext cx="3212161" cy="429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5303189" y="1069127"/>
                    <a:ext cx="3212161" cy="429861"/>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grpSp>
        <p:sp>
          <p:nvSpPr>
            <p:cNvPr id="10" name="矩形 9"/>
            <p:cNvSpPr/>
            <p:nvPr/>
          </p:nvSpPr>
          <p:spPr>
            <a:xfrm>
              <a:off x="4644571" y="460976"/>
              <a:ext cx="3870779" cy="113386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 name="文字方塊 13"/>
          <p:cNvSpPr txBox="1"/>
          <p:nvPr/>
        </p:nvSpPr>
        <p:spPr>
          <a:xfrm>
            <a:off x="4853484" y="6187041"/>
            <a:ext cx="3718379" cy="460375"/>
          </a:xfrm>
          <a:prstGeom prst="rect">
            <a:avLst/>
          </a:prstGeom>
          <a:noFill/>
        </p:spPr>
        <p:txBody>
          <a:bodyPr wrap="square" rtlCol="0">
            <a:spAutoFit/>
          </a:bodyPr>
          <a:lstStyle/>
          <a:p>
            <a:r>
              <a:rPr lang="en-US" altLang="zh-TW" sz="2400" dirty="0">
                <a:solidFill>
                  <a:srgbClr val="0000FF"/>
                </a:solidFill>
              </a:rPr>
              <a:t>Minimize </a:t>
            </a:r>
            <a:r>
              <a:rPr lang="en-US" altLang="zh-TW" sz="2400" dirty="0">
                <a:solidFill>
                  <a:srgbClr val="00B050"/>
                </a:solidFill>
              </a:rPr>
              <a:t>Cross-entropy</a:t>
            </a:r>
            <a:endParaRPr lang="zh-TW" altLang="en-US" sz="2400" dirty="0">
              <a:solidFill>
                <a:srgbClr val="00B050"/>
              </a:solidFill>
            </a:endParaRPr>
          </a:p>
        </p:txBody>
      </p:sp>
      <p:sp>
        <p:nvSpPr>
          <p:cNvPr id="15" name="矩形 14"/>
          <p:cNvSpPr/>
          <p:nvPr/>
        </p:nvSpPr>
        <p:spPr>
          <a:xfrm>
            <a:off x="2563998" y="4855400"/>
            <a:ext cx="7636349" cy="17937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542115" y="4494531"/>
            <a:ext cx="2269921" cy="39878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000" dirty="0"/>
              <a:t>Binary Classifier</a:t>
            </a:r>
            <a:endParaRPr lang="en-US" altLang="zh-TW" sz="2000" dirty="0"/>
          </a:p>
        </p:txBody>
      </p:sp>
      <mc:AlternateContent xmlns:mc="http://schemas.openxmlformats.org/markup-compatibility/2006">
        <mc:Choice xmlns:a14="http://schemas.microsoft.com/office/drawing/2010/main" Requires="a14">
          <p:sp>
            <p:nvSpPr>
              <p:cNvPr id="24" name="矩形 23">
                <a:extLst>
                  <a:ext uri="{FF2B5EF4-FFF2-40B4-BE49-F238E27FC236}">
                    <ele attr="{7D0C29F7-E547-400B-8441-A30B2D0714C0}"/>
                  </a:ext>
                </a:extLst>
              </p:cNvPr>
              <p:cNvSpPr/>
              <p:nvPr/>
            </p:nvSpPr>
            <p:spPr>
              <a:xfrm>
                <a:off x="1249783" y="5317459"/>
                <a:ext cx="3964740" cy="461665"/>
              </a:xfrm>
              <a:prstGeom prst="rect">
                <a:avLst/>
              </a:prstGeom>
            </p:spPr>
            <p:txBody>
              <a:bodyPr wrap="none">
                <a:spAutoFit/>
              </a:bodyPr>
              <a:lstStyle/>
              <a:p>
                <a:pPr algn="r"/>
                <a14:m>
                  <m:oMath xmlns:m="http://schemas.openxmlformats.org/officeDocument/2006/math">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𝑚</m:t>
                            </m:r>
                          </m:sup>
                        </m:sSup>
                      </m:e>
                    </m:d>
                  </m:oMath>
                </a14:m>
                <a:r>
                  <a:rPr lang="en-US" altLang="zh-TW" sz="2400" dirty="0"/>
                  <a:t>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endParaRPr lang="zh-TW" altLang="en-US" sz="2400" dirty="0"/>
              </a:p>
            </p:txBody>
          </p:sp>
        </mc:Choice>
        <mc:Fallback>
          <p:sp>
            <p:nvSpPr>
              <p:cNvPr id="24" name="矩形 23"/>
              <p:cNvSpPr>
                <a:spLocks noRot="1" noChangeAspect="1" noMove="1" noResize="1" noEditPoints="1" noAdjustHandles="1" noChangeArrowheads="1" noChangeShapeType="1" noTextEdit="1"/>
              </p:cNvSpPr>
              <p:nvPr/>
            </p:nvSpPr>
            <p:spPr>
              <a:xfrm>
                <a:off x="2773783" y="5317459"/>
                <a:ext cx="3964740" cy="461665"/>
              </a:xfrm>
              <a:prstGeom prst="rect">
                <a:avLst/>
              </a:prstGeom>
              <a:blipFill rotWithShape="1">
                <a:blip r:embed="rId5"/>
                <a:stretch>
                  <a:fillRect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矩形 24">
                <a:extLst>
                  <a:ext uri="{FF2B5EF4-FFF2-40B4-BE49-F238E27FC236}">
                    <ele attr="{D09F853D-A468-4B98-973E-598263C72468}"/>
                  </a:ext>
                </a:extLst>
              </p:cNvPr>
              <p:cNvSpPr/>
              <p:nvPr/>
            </p:nvSpPr>
            <p:spPr>
              <a:xfrm>
                <a:off x="826223" y="5837207"/>
                <a:ext cx="4121448" cy="461665"/>
              </a:xfrm>
              <a:prstGeom prst="rect">
                <a:avLst/>
              </a:prstGeom>
            </p:spPr>
            <p:txBody>
              <a:bodyPr wrap="square">
                <a:spAutoFit/>
              </a:bodyPr>
              <a:lstStyle/>
              <a:p>
                <a:pPr lvl="1"/>
                <a14:m>
                  <m:oMath xmlns:m="http://schemas.openxmlformats.org/officeDocument/2006/math">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𝑚</m:t>
                            </m:r>
                          </m:sup>
                        </m:sSup>
                      </m:e>
                    </m:d>
                  </m:oMath>
                </a14:m>
                <a:r>
                  <a:rPr lang="en-US" altLang="zh-TW" sz="2400" dirty="0"/>
                  <a:t>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endParaRPr lang="en-US" altLang="zh-TW" sz="2400" dirty="0"/>
              </a:p>
            </p:txBody>
          </p:sp>
        </mc:Choice>
        <mc:Fallback>
          <p:sp>
            <p:nvSpPr>
              <p:cNvPr id="25" name="矩形 24"/>
              <p:cNvSpPr>
                <a:spLocks noRot="1" noChangeAspect="1" noMove="1" noResize="1" noEditPoints="1" noAdjustHandles="1" noChangeArrowheads="1" noChangeShapeType="1" noTextEdit="1"/>
              </p:cNvSpPr>
              <p:nvPr/>
            </p:nvSpPr>
            <p:spPr>
              <a:xfrm>
                <a:off x="2350223" y="5837207"/>
                <a:ext cx="4121448" cy="461665"/>
              </a:xfrm>
              <a:prstGeom prst="rect">
                <a:avLst/>
              </a:prstGeom>
              <a:blipFill rotWithShape="1">
                <a:blip r:embed="rId6"/>
                <a:stretch>
                  <a:fillRect t="-10667" b="-30667"/>
                </a:stretch>
              </a:blipFill>
            </p:spPr>
            <p:txBody>
              <a:bodyPr/>
              <a:lstStyle/>
              <a:p>
                <a:r>
                  <a:rPr lang="zh-TW" altLang="en-US">
                    <a:noFill/>
                  </a:rPr>
                  <a:t> </a:t>
                </a:r>
                <a:endParaRPr lang="zh-TW" altLang="en-US">
                  <a:noFill/>
                </a:endParaRPr>
              </a:p>
            </p:txBody>
          </p:sp>
        </mc:Fallback>
      </mc:AlternateContent>
      <p:sp>
        <p:nvSpPr>
          <p:cNvPr id="26" name="文字方塊 25"/>
          <p:cNvSpPr txBox="1"/>
          <p:nvPr/>
        </p:nvSpPr>
        <p:spPr>
          <a:xfrm>
            <a:off x="2737399" y="4899346"/>
            <a:ext cx="7327098" cy="398780"/>
          </a:xfrm>
          <a:prstGeom prst="rect">
            <a:avLst/>
          </a:prstGeom>
          <a:noFill/>
        </p:spPr>
        <p:txBody>
          <a:bodyPr wrap="square" rtlCol="0">
            <a:spAutoFit/>
          </a:bodyPr>
          <a:lstStyle/>
          <a:p>
            <a:r>
              <a:rPr lang="en-US" altLang="zh-TW" sz="2000" dirty="0"/>
              <a:t>D is a binary classifier with sigmoid output (can be deep)</a:t>
            </a:r>
            <a:endParaRPr lang="en-US" altLang="zh-TW" sz="2000" dirty="0"/>
          </a:p>
        </p:txBody>
      </p:sp>
      <p:sp>
        <p:nvSpPr>
          <p:cNvPr id="27" name="箭號: 向右 26"/>
          <p:cNvSpPr/>
          <p:nvPr/>
        </p:nvSpPr>
        <p:spPr>
          <a:xfrm>
            <a:off x="6770806" y="5386256"/>
            <a:ext cx="571500" cy="340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向右 27"/>
          <p:cNvSpPr/>
          <p:nvPr/>
        </p:nvSpPr>
        <p:spPr>
          <a:xfrm>
            <a:off x="6770806" y="5868936"/>
            <a:ext cx="571500" cy="340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7437275" y="5317640"/>
            <a:ext cx="2627856" cy="398780"/>
          </a:xfrm>
          <a:prstGeom prst="rect">
            <a:avLst/>
          </a:prstGeom>
          <a:noFill/>
        </p:spPr>
        <p:txBody>
          <a:bodyPr wrap="square" rtlCol="0">
            <a:spAutoFit/>
          </a:bodyPr>
          <a:lstStyle/>
          <a:p>
            <a:r>
              <a:rPr lang="en-US" altLang="zh-TW" sz="2000" dirty="0"/>
              <a:t>Positive examples</a:t>
            </a:r>
            <a:endParaRPr lang="en-US" altLang="zh-TW" sz="2000" dirty="0"/>
          </a:p>
        </p:txBody>
      </p:sp>
      <p:sp>
        <p:nvSpPr>
          <p:cNvPr id="30" name="文字方塊 29"/>
          <p:cNvSpPr txBox="1"/>
          <p:nvPr/>
        </p:nvSpPr>
        <p:spPr>
          <a:xfrm>
            <a:off x="7436640" y="5809774"/>
            <a:ext cx="2627856" cy="398780"/>
          </a:xfrm>
          <a:prstGeom prst="rect">
            <a:avLst/>
          </a:prstGeom>
          <a:noFill/>
        </p:spPr>
        <p:txBody>
          <a:bodyPr wrap="square" rtlCol="0">
            <a:spAutoFit/>
          </a:bodyPr>
          <a:lstStyle/>
          <a:p>
            <a:r>
              <a:rPr lang="en-US" altLang="zh-TW" sz="2000" dirty="0"/>
              <a:t>Negative examples</a:t>
            </a:r>
            <a:endParaRPr lang="en-US" altLang="zh-TW" sz="2000" dirty="0"/>
          </a:p>
        </p:txBody>
      </p:sp>
      <p:sp>
        <p:nvSpPr>
          <p:cNvPr id="31" name="矩形 30"/>
          <p:cNvSpPr/>
          <p:nvPr/>
        </p:nvSpPr>
        <p:spPr>
          <a:xfrm>
            <a:off x="2596822" y="3165986"/>
            <a:ext cx="7603525" cy="113638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ldLvl="0" animBg="1"/>
      <p:bldP spid="4" grpId="0"/>
      <p:bldP spid="14" grpId="0"/>
      <p:bldP spid="15" grpId="0" bldLvl="0" animBg="1"/>
      <p:bldP spid="16" grpId="0" bldLvl="0" animBg="1"/>
      <p:bldP spid="24" grpId="0" bldLvl="0" animBg="1"/>
      <p:bldP spid="25" grpId="0" bldLvl="0" animBg="1"/>
      <p:bldP spid="26" grpId="0"/>
      <p:bldP spid="27" grpId="0" bldLvl="0" animBg="1"/>
      <p:bldP spid="28" grpId="0" bldLvl="0" animBg="1"/>
      <p:bldP spid="29" grpId="0"/>
      <p:bldP spid="30" grpId="0"/>
      <p:bldP spid="31"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907085" y="720857"/>
                <a:ext cx="8236915" cy="5988944"/>
              </a:xfrm>
            </p:spPr>
            <p:txBody>
              <a:bodyPr>
                <a:noAutofit/>
              </a:bodyPr>
              <a:lstStyle/>
              <a:p>
                <a:r>
                  <a:rPr lang="en-US" altLang="zh-TW" sz="2400" dirty="0"/>
                  <a:t>In each training iteration:</a:t>
                </a:r>
              </a:p>
              <a:p>
                <a:pPr lvl="1"/>
                <a:r>
                  <a:rPr lang="en-US" altLang="zh-TW" dirty="0"/>
                  <a:t>Sample m examples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𝑚</m:t>
                            </m:r>
                          </m:sup>
                        </m:sSup>
                      </m:e>
                    </m:d>
                  </m:oMath>
                </a14:m>
                <a:r>
                  <a:rPr lang="en-US" altLang="zh-TW" dirty="0"/>
                  <a:t> from data distribution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𝑥</m:t>
                        </m:r>
                      </m:e>
                    </m:d>
                  </m:oMath>
                </a14:m>
                <a:endParaRPr lang="en-US" altLang="zh-TW" dirty="0"/>
              </a:p>
              <a:p>
                <a:pPr lvl="1"/>
                <a:r>
                  <a:rPr lang="en-US" altLang="zh-TW" dirty="0"/>
                  <a:t>Sample m noise samples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the prior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𝑝𝑟𝑖𝑜𝑟</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𝑧</m:t>
                        </m:r>
                      </m:e>
                    </m:d>
                  </m:oMath>
                </a14:m>
                <a:endParaRPr lang="en-US" altLang="zh-TW" dirty="0"/>
              </a:p>
              <a:p>
                <a:pPr lvl="1"/>
                <a:r>
                  <a:rPr lang="en-US" altLang="zh-TW" dirty="0"/>
                  <a:t>Obtaining generated data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𝑚</m:t>
                            </m:r>
                          </m:sup>
                        </m:sSup>
                      </m:e>
                    </m:d>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𝑖</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𝐺</m:t>
                    </m:r>
                    <m:d>
                      <m:dPr>
                        <m:ctrlPr>
                          <a:rPr lang="en-US" altLang="zh-TW" b="0" i="1" smtClean="0">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b="0" i="1" smtClean="0">
                                <a:latin typeface="Cambria Math" panose="02040503050406030204" pitchFamily="18" charset="0"/>
                              </a:rPr>
                              <m:t>𝑖</m:t>
                            </m:r>
                          </m:sup>
                        </m:sSup>
                      </m:e>
                    </m:d>
                  </m:oMath>
                </a14:m>
                <a:endParaRPr lang="en-US" altLang="zh-TW" dirty="0"/>
              </a:p>
              <a:p>
                <a:pPr lvl="1"/>
                <a:r>
                  <a:rPr lang="en-US" altLang="zh-TW" dirty="0"/>
                  <a:t>Update discriminator parameters </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𝑑</m:t>
                        </m:r>
                      </m:sub>
                    </m:sSub>
                  </m:oMath>
                </a14:m>
                <a:r>
                  <a:rPr lang="en-US" altLang="zh-TW" dirty="0"/>
                  <a:t> to maximize </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b="0" i="1" smtClean="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𝑖</m:t>
                                    </m:r>
                                  </m:sup>
                                </m:sSup>
                              </m:e>
                            </m:d>
                          </m:e>
                        </m:d>
                      </m:e>
                    </m:nary>
                  </m:oMath>
                </a14:m>
                <a:endParaRPr lang="en-US" altLang="zh-TW" sz="2400" b="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𝜃</m:t>
                            </m:r>
                          </m:e>
                          <m:sub>
                            <m:r>
                              <a:rPr lang="en-US" altLang="zh-TW" sz="2400" b="0" i="1" smtClean="0">
                                <a:latin typeface="Cambria Math" panose="02040503050406030204" pitchFamily="18" charset="0"/>
                              </a:rPr>
                              <m:t>𝑑</m:t>
                            </m:r>
                          </m:sub>
                        </m:sSub>
                      </m:e>
                    </m:d>
                  </m:oMath>
                </a14:m>
                <a:endParaRPr lang="en-US" altLang="zh-TW" sz="2400" dirty="0"/>
              </a:p>
              <a:p>
                <a:pPr lvl="1"/>
                <a:r>
                  <a:rPr lang="en-US" altLang="zh-TW" dirty="0"/>
                  <a:t>Sample another m noise samples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the prior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𝑝𝑟𝑖𝑜𝑟</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𝑧</m:t>
                        </m:r>
                      </m:e>
                    </m:d>
                  </m:oMath>
                </a14:m>
                <a:endParaRPr lang="en-US" altLang="zh-TW" dirty="0"/>
              </a:p>
              <a:p>
                <a:pPr lvl="1"/>
                <a:r>
                  <a:rPr lang="en-US" altLang="zh-TW" dirty="0"/>
                  <a:t>Update generator parameters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𝜃</m:t>
                        </m:r>
                      </m:e>
                      <m:sub>
                        <m:r>
                          <a:rPr lang="en-US" altLang="zh-TW" b="0" i="1" smtClean="0">
                            <a:latin typeface="Cambria Math" panose="02040503050406030204" pitchFamily="18" charset="0"/>
                          </a:rPr>
                          <m:t>𝑔</m:t>
                        </m:r>
                      </m:sub>
                    </m:sSub>
                  </m:oMath>
                </a14:m>
                <a:r>
                  <a:rPr lang="en-US" altLang="zh-TW" dirty="0"/>
                  <a:t> to minimize</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d>
                              </m:e>
                            </m:d>
                          </m:e>
                        </m:d>
                      </m:e>
                    </m:nary>
                  </m:oMath>
                </a14:m>
                <a:endParaRPr lang="en-US" altLang="zh-TW" sz="240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e>
                    </m:d>
                  </m:oMath>
                </a14:m>
                <a:endParaRPr lang="en-US" altLang="zh-TW" sz="2400" dirty="0"/>
              </a:p>
              <a:p>
                <a:pPr lvl="2"/>
                <a:endParaRPr lang="zh-TW" altLang="en-US" sz="24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779395" y="974090"/>
                <a:ext cx="7888605" cy="5735320"/>
              </a:xfrm>
              <a:blipFill rotWithShape="1">
                <a:blip r:embed="rId1"/>
                <a:stretch>
                  <a:fillRect l="-1036" t="-1424"/>
                </a:stretch>
              </a:blipFill>
            </p:spPr>
            <p:txBody>
              <a:bodyPr/>
              <a:lstStyle/>
              <a:p>
                <a:r>
                  <a:rPr lang="zh-TW" altLang="en-US">
                    <a:noFill/>
                  </a:rPr>
                  <a:t> </a:t>
                </a:r>
                <a:endParaRPr lang="zh-TW" altLang="en-US">
                  <a:noFill/>
                </a:endParaRPr>
              </a:p>
            </p:txBody>
          </p:sp>
        </mc:Fallback>
      </mc:AlternateContent>
      <p:sp>
        <p:nvSpPr>
          <p:cNvPr id="7" name="文字方塊 6"/>
          <p:cNvSpPr txBox="1"/>
          <p:nvPr/>
        </p:nvSpPr>
        <p:spPr>
          <a:xfrm>
            <a:off x="298388" y="259871"/>
            <a:ext cx="3924272" cy="583565"/>
          </a:xfrm>
          <a:prstGeom prst="rect">
            <a:avLst/>
          </a:prstGeom>
          <a:noFill/>
        </p:spPr>
        <p:txBody>
          <a:bodyPr wrap="square" rtlCol="0">
            <a:spAutoFit/>
          </a:bodyPr>
          <a:lstStyle/>
          <a:p>
            <a:r>
              <a:rPr lang="en-US" altLang="zh-TW" sz="3200" b="1" i="1" u="sng" dirty="0"/>
              <a:t>Algorithm</a:t>
            </a:r>
            <a:endParaRPr lang="zh-TW" altLang="en-US" sz="3200" b="1" i="1" u="sng" dirty="0"/>
          </a:p>
        </p:txBody>
      </p:sp>
      <p:sp>
        <p:nvSpPr>
          <p:cNvPr id="8" name="矩形 7"/>
          <p:cNvSpPr/>
          <p:nvPr/>
        </p:nvSpPr>
        <p:spPr>
          <a:xfrm>
            <a:off x="3164205" y="1448435"/>
            <a:ext cx="7297420" cy="301053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1635125" y="3260090"/>
            <a:ext cx="1271270" cy="829945"/>
          </a:xfrm>
          <a:prstGeom prst="rect">
            <a:avLst/>
          </a:prstGeom>
          <a:noFill/>
          <a:ln w="38100">
            <a:solidFill>
              <a:srgbClr val="0000FF"/>
            </a:solidFill>
          </a:ln>
        </p:spPr>
        <p:txBody>
          <a:bodyPr wrap="square" rtlCol="0">
            <a:spAutoFit/>
          </a:bodyPr>
          <a:lstStyle/>
          <a:p>
            <a:pPr algn="ctr"/>
            <a:r>
              <a:rPr lang="en-US" altLang="zh-TW" sz="2400" dirty="0">
                <a:solidFill>
                  <a:srgbClr val="0070C0"/>
                </a:solidFill>
              </a:rPr>
              <a:t>Repeat k times</a:t>
            </a:r>
            <a:endParaRPr lang="zh-TW" altLang="en-US" sz="2400" dirty="0">
              <a:solidFill>
                <a:srgbClr val="0070C0"/>
              </a:solidFill>
            </a:endParaRPr>
          </a:p>
        </p:txBody>
      </p:sp>
      <p:sp>
        <p:nvSpPr>
          <p:cNvPr id="11" name="文字方塊 10"/>
          <p:cNvSpPr txBox="1"/>
          <p:nvPr/>
        </p:nvSpPr>
        <p:spPr>
          <a:xfrm>
            <a:off x="1634699" y="2349472"/>
            <a:ext cx="1425110" cy="829945"/>
          </a:xfrm>
          <a:prstGeom prst="rect">
            <a:avLst/>
          </a:prstGeom>
          <a:noFill/>
        </p:spPr>
        <p:txBody>
          <a:bodyPr wrap="square" rtlCol="0">
            <a:spAutoFit/>
          </a:bodyPr>
          <a:lstStyle/>
          <a:p>
            <a:pPr algn="ctr"/>
            <a:r>
              <a:rPr lang="en-US" altLang="zh-TW" sz="2400" dirty="0">
                <a:solidFill>
                  <a:srgbClr val="0070C0"/>
                </a:solidFill>
              </a:rPr>
              <a:t>Learning </a:t>
            </a:r>
            <a:endParaRPr lang="en-US" altLang="zh-TW" sz="2400" dirty="0">
              <a:solidFill>
                <a:srgbClr val="0070C0"/>
              </a:solidFill>
            </a:endParaRPr>
          </a:p>
          <a:p>
            <a:pPr algn="ctr"/>
            <a:r>
              <a:rPr lang="en-US" altLang="zh-TW" sz="2400" dirty="0">
                <a:solidFill>
                  <a:srgbClr val="0070C0"/>
                </a:solidFill>
              </a:rPr>
              <a:t>D</a:t>
            </a:r>
            <a:endParaRPr lang="zh-TW" altLang="en-US" sz="2400" dirty="0">
              <a:solidFill>
                <a:srgbClr val="0070C0"/>
              </a:solidFill>
            </a:endParaRPr>
          </a:p>
        </p:txBody>
      </p:sp>
      <p:sp>
        <p:nvSpPr>
          <p:cNvPr id="13" name="矩形 12"/>
          <p:cNvSpPr/>
          <p:nvPr/>
        </p:nvSpPr>
        <p:spPr>
          <a:xfrm>
            <a:off x="3164205" y="4540250"/>
            <a:ext cx="7297420" cy="21697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1634699" y="5015561"/>
            <a:ext cx="1425110" cy="829945"/>
          </a:xfrm>
          <a:prstGeom prst="rect">
            <a:avLst/>
          </a:prstGeom>
          <a:noFill/>
        </p:spPr>
        <p:txBody>
          <a:bodyPr wrap="square" rtlCol="0">
            <a:spAutoFit/>
          </a:bodyPr>
          <a:lstStyle/>
          <a:p>
            <a:pPr algn="ctr"/>
            <a:r>
              <a:rPr lang="en-US" altLang="zh-TW" sz="2400" dirty="0">
                <a:solidFill>
                  <a:srgbClr val="FF0000"/>
                </a:solidFill>
              </a:rPr>
              <a:t>Learning </a:t>
            </a:r>
            <a:endParaRPr lang="en-US" altLang="zh-TW" sz="2400" dirty="0">
              <a:solidFill>
                <a:srgbClr val="FF0000"/>
              </a:solidFill>
            </a:endParaRPr>
          </a:p>
          <a:p>
            <a:pPr algn="ctr"/>
            <a:r>
              <a:rPr lang="en-US" altLang="zh-TW" sz="2400" dirty="0">
                <a:solidFill>
                  <a:srgbClr val="FF0000"/>
                </a:solidFill>
              </a:rPr>
              <a:t>G</a:t>
            </a:r>
            <a:endParaRPr lang="zh-TW" altLang="en-US" sz="2400" dirty="0">
              <a:solidFill>
                <a:srgbClr val="FF0000"/>
              </a:solidFill>
            </a:endParaRPr>
          </a:p>
        </p:txBody>
      </p:sp>
      <p:cxnSp>
        <p:nvCxnSpPr>
          <p:cNvPr id="4" name="直線接點 3"/>
          <p:cNvCxnSpPr/>
          <p:nvPr/>
        </p:nvCxnSpPr>
        <p:spPr>
          <a:xfrm flipV="1">
            <a:off x="4572000" y="5935345"/>
            <a:ext cx="2121535" cy="825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文字方塊 4"/>
              <p:cNvSpPr txBox="1"/>
              <p:nvPr/>
            </p:nvSpPr>
            <p:spPr>
              <a:xfrm>
                <a:off x="2075145" y="-27519"/>
                <a:ext cx="3919651" cy="491738"/>
              </a:xfrm>
              <a:prstGeom prst="rect">
                <a:avLst/>
              </a:prstGeom>
              <a:noFill/>
            </p:spPr>
            <p:txBody>
              <a:bodyPr wrap="square" rtlCol="0">
                <a:spAutoFit/>
              </a:bodyPr>
              <a:lstStyle/>
              <a:p>
                <a:r>
                  <a:rPr lang="en-US" altLang="zh-TW" sz="2400" dirty="0"/>
                  <a:t>Initialize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oMath>
                </a14:m>
                <a:r>
                  <a:rPr lang="en-US" altLang="zh-TW" sz="2400" dirty="0"/>
                  <a:t> for D and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𝑔</m:t>
                        </m:r>
                      </m:sub>
                    </m:sSub>
                  </m:oMath>
                </a14:m>
                <a:r>
                  <a:rPr lang="zh-TW" altLang="en-US" sz="2400" dirty="0"/>
                  <a:t> </a:t>
                </a:r>
                <a:r>
                  <a:rPr lang="en-US" altLang="zh-TW" sz="2400" dirty="0"/>
                  <a:t>for G</a:t>
                </a:r>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2694270" y="523026"/>
                <a:ext cx="3919651" cy="491738"/>
              </a:xfrm>
              <a:prstGeom prst="rect">
                <a:avLst/>
              </a:prstGeom>
              <a:blipFill rotWithShape="1">
                <a:blip r:embed="rId2"/>
                <a:stretch>
                  <a:fillRect l="-2333" t="-8642" r="-1400" b="-2222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7075282" y="434079"/>
                <a:ext cx="1862241" cy="573555"/>
              </a:xfrm>
              <a:prstGeom prst="rect">
                <a:avLst/>
              </a:prstGeom>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𝐷</m:t>
                              </m:r>
                            </m:lim>
                          </m:limLow>
                        </m:fName>
                        <m:e>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r>
                                <a:rPr lang="en-US" altLang="zh-TW" sz="2400" i="1">
                                  <a:latin typeface="Cambria Math" panose="02040503050406030204" pitchFamily="18" charset="0"/>
                                </a:rPr>
                                <m:t>𝐷</m:t>
                              </m:r>
                            </m:e>
                          </m:d>
                        </m:e>
                      </m:func>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9808322" y="434079"/>
                <a:ext cx="1862241" cy="573555"/>
              </a:xfrm>
              <a:prstGeom prst="rect">
                <a:avLst/>
              </a:prstGeom>
              <a:blipFill rotWithShape="1">
                <a:blip r:embed="rId3"/>
                <a:stretch>
                  <a:fillRect b="-3158"/>
                </a:stretch>
              </a:blipFill>
            </p:spPr>
            <p:txBody>
              <a:bodyPr/>
              <a:lstStyle/>
              <a:p>
                <a:r>
                  <a:rPr lang="zh-TW" altLang="en-US">
                    <a:noFill/>
                  </a:rPr>
                  <a:t> </a:t>
                </a:r>
                <a:endParaRPr lang="zh-TW" altLang="en-US">
                  <a:noFill/>
                </a:endParaRPr>
              </a:p>
            </p:txBody>
          </p:sp>
        </mc:Fallback>
      </mc:AlternateContent>
      <p:sp>
        <p:nvSpPr>
          <p:cNvPr id="2" name="文字方塊 1"/>
          <p:cNvSpPr txBox="1"/>
          <p:nvPr/>
        </p:nvSpPr>
        <p:spPr>
          <a:xfrm>
            <a:off x="7823169" y="349955"/>
            <a:ext cx="2222938" cy="706755"/>
          </a:xfrm>
          <a:prstGeom prst="rect">
            <a:avLst/>
          </a:prstGeom>
          <a:noFill/>
        </p:spPr>
        <p:txBody>
          <a:bodyPr wrap="square" rtlCol="0">
            <a:spAutoFit/>
          </a:bodyPr>
          <a:lstStyle/>
          <a:p>
            <a:r>
              <a:rPr lang="en-US" altLang="zh-TW" sz="2000" dirty="0"/>
              <a:t>Can only find  lower bound of</a:t>
            </a:r>
            <a:endParaRPr lang="en-US" altLang="zh-TW" sz="2000" dirty="0"/>
          </a:p>
        </p:txBody>
      </p:sp>
      <p:sp>
        <p:nvSpPr>
          <p:cNvPr id="15" name="矩形 14"/>
          <p:cNvSpPr/>
          <p:nvPr/>
        </p:nvSpPr>
        <p:spPr>
          <a:xfrm>
            <a:off x="7823170" y="372962"/>
            <a:ext cx="3847394" cy="69701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1787747" y="5822473"/>
            <a:ext cx="1119011" cy="829945"/>
          </a:xfrm>
          <a:prstGeom prst="rect">
            <a:avLst/>
          </a:prstGeom>
          <a:noFill/>
          <a:ln w="38100">
            <a:solidFill>
              <a:srgbClr val="FF0000"/>
            </a:solidFill>
          </a:ln>
        </p:spPr>
        <p:txBody>
          <a:bodyPr wrap="square" rtlCol="0">
            <a:spAutoFit/>
          </a:bodyPr>
          <a:lstStyle/>
          <a:p>
            <a:pPr algn="ctr"/>
            <a:r>
              <a:rPr lang="en-US" altLang="zh-TW" sz="2400" dirty="0">
                <a:solidFill>
                  <a:srgbClr val="FF0000"/>
                </a:solidFill>
              </a:rPr>
              <a:t>Only Once</a:t>
            </a:r>
            <a:endParaRPr lang="zh-TW"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294967295" end="429496729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ldLvl="0" animBg="1"/>
      <p:bldP spid="9" grpId="0" bldLvl="0" animBg="1"/>
      <p:bldP spid="11" grpId="0"/>
      <p:bldP spid="13" grpId="0" bldLvl="0" animBg="1"/>
      <p:bldP spid="14" grpId="0"/>
      <p:bldP spid="5" grpId="0" bldLvl="0" animBg="1"/>
      <p:bldP spid="12" grpId="0" bldLvl="0" animBg="1"/>
      <p:bldP spid="2" grpId="0"/>
      <p:bldP spid="15" grpId="0" bldLvl="0" animBg="1"/>
      <p:bldP spid="16"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Minimax Game</a:t>
            </a:r>
            <a:endParaRPr lang="zh-CN" altLang="en-US"/>
          </a:p>
        </p:txBody>
      </p:sp>
      <p:sp>
        <p:nvSpPr>
          <p:cNvPr id="3" name="内容占位符 2"/>
          <p:cNvSpPr>
            <a:spLocks noGrp="1"/>
          </p:cNvSpPr>
          <p:nvPr>
            <p:ph idx="1"/>
          </p:nvPr>
        </p:nvSpPr>
        <p:spPr>
          <a:xfrm>
            <a:off x="850900" y="1397000"/>
            <a:ext cx="10829925" cy="4729480"/>
          </a:xfrm>
        </p:spPr>
        <p:txBody>
          <a:bodyPr/>
          <a:p>
            <a:endParaRPr lang="zh-CN" altLang="en-US"/>
          </a:p>
          <a:p>
            <a:endParaRPr lang="zh-CN" altLang="en-US"/>
          </a:p>
          <a:p>
            <a:endParaRPr lang="zh-CN" altLang="en-US"/>
          </a:p>
          <a:p>
            <a:endParaRPr lang="zh-CN" altLang="en-US"/>
          </a:p>
          <a:p>
            <a:pPr lvl="5"/>
            <a:endParaRPr lang="zh-CN" altLang="en-US"/>
          </a:p>
          <a:p>
            <a:endParaRPr lang="zh-CN" altLang="en-US" sz="2100"/>
          </a:p>
          <a:p>
            <a:r>
              <a:rPr lang="zh-CN" altLang="en-US" sz="2800"/>
              <a:t>Equilibrium is a saddle point of the discriminator loss</a:t>
            </a:r>
            <a:endParaRPr lang="zh-CN" altLang="en-US" sz="2800"/>
          </a:p>
          <a:p>
            <a:r>
              <a:rPr lang="zh-CN" altLang="en-US" sz="2800"/>
              <a:t>Generator minimizes the log-probability of the discriminator being correct</a:t>
            </a:r>
            <a:endParaRPr lang="zh-CN" altLang="en-US" sz="2800"/>
          </a:p>
          <a:p>
            <a:endParaRPr lang="zh-CN" altLang="en-US" sz="2800"/>
          </a:p>
        </p:txBody>
      </p:sp>
      <p:pic>
        <p:nvPicPr>
          <p:cNvPr id="4" name="图片 3"/>
          <p:cNvPicPr>
            <a:picLocks noChangeAspect="1"/>
          </p:cNvPicPr>
          <p:nvPr/>
        </p:nvPicPr>
        <p:blipFill>
          <a:blip r:embed="rId1"/>
          <a:stretch>
            <a:fillRect/>
          </a:stretch>
        </p:blipFill>
        <p:spPr>
          <a:xfrm>
            <a:off x="1697990" y="1513205"/>
            <a:ext cx="8796655" cy="1540510"/>
          </a:xfrm>
          <a:prstGeom prst="rect">
            <a:avLst/>
          </a:prstGeom>
        </p:spPr>
      </p:pic>
      <p:pic>
        <p:nvPicPr>
          <p:cNvPr id="5" name="图片 4"/>
          <p:cNvPicPr>
            <a:picLocks noChangeAspect="1"/>
          </p:cNvPicPr>
          <p:nvPr/>
        </p:nvPicPr>
        <p:blipFill>
          <a:blip r:embed="rId2"/>
          <a:stretch>
            <a:fillRect/>
          </a:stretch>
        </p:blipFill>
        <p:spPr>
          <a:xfrm>
            <a:off x="1107440" y="3288030"/>
            <a:ext cx="10361930" cy="7670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Discriminator Strategy</a:t>
            </a:r>
            <a:endParaRPr lang="zh-CN" altLang="en-US"/>
          </a:p>
        </p:txBody>
      </p:sp>
      <p:sp>
        <p:nvSpPr>
          <p:cNvPr id="3" name="内容占位符 2"/>
          <p:cNvSpPr>
            <a:spLocks noGrp="1"/>
          </p:cNvSpPr>
          <p:nvPr>
            <p:ph idx="1"/>
          </p:nvPr>
        </p:nvSpPr>
        <p:spPr/>
        <p:txBody>
          <a:bodyPr/>
          <a:p>
            <a:r>
              <a:rPr lang="zh-CN" altLang="en-US" sz="2800"/>
              <a:t>Optimal D(x) for any p</a:t>
            </a:r>
            <a:r>
              <a:rPr lang="zh-CN" altLang="en-US" sz="2800" baseline="-25000"/>
              <a:t>data</a:t>
            </a:r>
            <a:r>
              <a:rPr lang="zh-CN" altLang="en-US" sz="2800"/>
              <a:t>(x) and p</a:t>
            </a:r>
            <a:r>
              <a:rPr lang="en-US" altLang="zh-CN" sz="2800" baseline="-25000"/>
              <a:t>g</a:t>
            </a:r>
            <a:r>
              <a:rPr lang="zh-CN" altLang="en-US" sz="2800"/>
              <a:t>(x) is always</a:t>
            </a:r>
            <a:endParaRPr lang="zh-CN" altLang="en-US" sz="2800"/>
          </a:p>
          <a:p>
            <a:endParaRPr lang="zh-CN" altLang="en-US" sz="2800"/>
          </a:p>
          <a:p>
            <a:endParaRPr lang="zh-CN" altLang="en-US" sz="2800"/>
          </a:p>
          <a:p>
            <a:r>
              <a:rPr lang="en-US" altLang="zh-CN" sz="2800"/>
              <a:t>Discriminator leads the generator</a:t>
            </a:r>
            <a:endParaRPr lang="en-US" altLang="zh-CN" sz="2800"/>
          </a:p>
        </p:txBody>
      </p:sp>
      <p:pic>
        <p:nvPicPr>
          <p:cNvPr id="6" name="图片 5"/>
          <p:cNvPicPr>
            <a:picLocks noChangeAspect="1"/>
          </p:cNvPicPr>
          <p:nvPr/>
        </p:nvPicPr>
        <p:blipFill>
          <a:blip r:embed="rId1"/>
          <a:stretch>
            <a:fillRect/>
          </a:stretch>
        </p:blipFill>
        <p:spPr>
          <a:xfrm>
            <a:off x="406400" y="3527425"/>
            <a:ext cx="5289550" cy="3039110"/>
          </a:xfrm>
          <a:prstGeom prst="rect">
            <a:avLst/>
          </a:prstGeom>
        </p:spPr>
      </p:pic>
      <p:pic>
        <p:nvPicPr>
          <p:cNvPr id="7" name="内容占位符 3"/>
          <p:cNvPicPr>
            <a:picLocks noChangeAspect="1"/>
          </p:cNvPicPr>
          <p:nvPr/>
        </p:nvPicPr>
        <p:blipFill>
          <a:blip r:embed="rId2"/>
          <a:stretch>
            <a:fillRect/>
          </a:stretch>
        </p:blipFill>
        <p:spPr>
          <a:xfrm>
            <a:off x="6085205" y="3425825"/>
            <a:ext cx="5975985" cy="3140710"/>
          </a:xfrm>
          <a:prstGeom prst="rect">
            <a:avLst/>
          </a:prstGeom>
          <a:noFill/>
          <a:ln w="9525">
            <a:noFill/>
          </a:ln>
        </p:spPr>
      </p:pic>
      <p:graphicFrame>
        <p:nvGraphicFramePr>
          <p:cNvPr id="8" name="对象 7">
            <a:hlinkClick r:id="" action="ppaction://ole?verb="/>
          </p:cNvPr>
          <p:cNvGraphicFramePr>
            <a:graphicFrameLocks noChangeAspect="1"/>
          </p:cNvGraphicFramePr>
          <p:nvPr/>
        </p:nvGraphicFramePr>
        <p:xfrm>
          <a:off x="4780915" y="2007235"/>
          <a:ext cx="2919730" cy="873760"/>
        </p:xfrm>
        <a:graphic>
          <a:graphicData uri="http://schemas.openxmlformats.org/presentationml/2006/ole">
            <mc:AlternateContent xmlns:mc="http://schemas.openxmlformats.org/markup-compatibility/2006">
              <mc:Choice xmlns:v="urn:schemas-microsoft-com:vml" Requires="v">
                <p:oleObj spid="_x0000_s3073" name="" r:id="rId3" imgW="1485900" imgH="444500" progId="Equation.KSEE3">
                  <p:embed/>
                </p:oleObj>
              </mc:Choice>
              <mc:Fallback>
                <p:oleObj name="" r:id="rId3" imgW="1485900" imgH="444500" progId="Equation.KSEE3">
                  <p:embed/>
                  <p:pic>
                    <p:nvPicPr>
                      <p:cNvPr id="0" name="图片 3072"/>
                      <p:cNvPicPr/>
                      <p:nvPr/>
                    </p:nvPicPr>
                    <p:blipFill>
                      <a:blip r:embed="rId4"/>
                      <a:stretch>
                        <a:fillRect/>
                      </a:stretch>
                    </p:blipFill>
                    <p:spPr>
                      <a:xfrm>
                        <a:off x="4780915" y="2007235"/>
                        <a:ext cx="2919730" cy="873760"/>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Generator in Real Implementation</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839272" y="1854630"/>
                <a:ext cx="3610219" cy="471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𝑙𝑜𝑔𝐷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2363272" y="1854630"/>
                <a:ext cx="3610219" cy="471347"/>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879251" y="4411132"/>
                <a:ext cx="3826112" cy="501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m:t>
                          </m:r>
                          <m:r>
                            <a:rPr lang="en-US" altLang="zh-TW" sz="2800" i="1">
                              <a:latin typeface="Cambria Math" panose="02040503050406030204" pitchFamily="18" charset="0"/>
                            </a:rPr>
                            <m:t>𝑙𝑜𝑔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e>
                      </m:d>
                    </m:oMath>
                  </m:oMathPara>
                </a14:m>
                <a:endParaRPr lang="zh-TW" altLang="en-US" sz="2800" dirty="0"/>
              </a:p>
            </p:txBody>
          </p:sp>
        </mc:Choice>
        <mc:Fallback>
          <p:sp>
            <p:nvSpPr>
              <p:cNvPr id="8" name="文字方塊 7"/>
              <p:cNvSpPr txBox="1">
                <a:spLocks noRot="1" noChangeAspect="1" noMove="1" noResize="1" noEditPoints="1" noAdjustHandles="1" noChangeArrowheads="1" noChangeShapeType="1" noTextEdit="1"/>
              </p:cNvSpPr>
              <p:nvPr/>
            </p:nvSpPr>
            <p:spPr>
              <a:xfrm>
                <a:off x="2403251" y="4411132"/>
                <a:ext cx="3826112" cy="501484"/>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9" name="文字方塊 8"/>
          <p:cNvSpPr txBox="1"/>
          <p:nvPr/>
        </p:nvSpPr>
        <p:spPr>
          <a:xfrm>
            <a:off x="2935948" y="5102392"/>
            <a:ext cx="4068423" cy="829945"/>
          </a:xfrm>
          <a:prstGeom prst="rect">
            <a:avLst/>
          </a:prstGeom>
          <a:noFill/>
        </p:spPr>
        <p:txBody>
          <a:bodyPr wrap="square" rtlCol="0">
            <a:spAutoFit/>
          </a:bodyPr>
          <a:lstStyle/>
          <a:p>
            <a:r>
              <a:rPr lang="en-US" altLang="zh-TW" sz="2400" dirty="0"/>
              <a:t>Real implementation: </a:t>
            </a:r>
            <a:endParaRPr lang="en-US" altLang="zh-TW" sz="2400" dirty="0"/>
          </a:p>
          <a:p>
            <a:r>
              <a:rPr lang="en-US" altLang="zh-TW" sz="2400" dirty="0"/>
              <a:t>label x from P</a:t>
            </a:r>
            <a:r>
              <a:rPr lang="en-US" altLang="zh-TW" sz="2400" baseline="-25000" dirty="0"/>
              <a:t>G</a:t>
            </a:r>
            <a:r>
              <a:rPr lang="en-US" altLang="zh-TW" sz="2400" dirty="0"/>
              <a:t> as positive</a:t>
            </a:r>
            <a:endParaRPr lang="en-US" altLang="zh-TW" sz="2400" dirty="0"/>
          </a:p>
        </p:txBody>
      </p:sp>
      <p:pic>
        <p:nvPicPr>
          <p:cNvPr id="11" name="圖片 10"/>
          <p:cNvPicPr>
            <a:picLocks noChangeAspect="1"/>
          </p:cNvPicPr>
          <p:nvPr/>
        </p:nvPicPr>
        <p:blipFill>
          <a:blip r:embed="rId3"/>
          <a:stretch>
            <a:fillRect/>
          </a:stretch>
        </p:blipFill>
        <p:spPr>
          <a:xfrm>
            <a:off x="7779379" y="1441780"/>
            <a:ext cx="2371725" cy="5246587"/>
          </a:xfrm>
          <a:prstGeom prst="rect">
            <a:avLst/>
          </a:prstGeom>
        </p:spPr>
      </p:pic>
      <mc:AlternateContent xmlns:mc="http://schemas.openxmlformats.org/markup-compatibility/2006">
        <mc:Choice xmlns:a14="http://schemas.microsoft.com/office/drawing/2010/main" Requires="a14">
          <p:sp>
            <p:nvSpPr>
              <p:cNvPr id="12" name="矩形 11"/>
              <p:cNvSpPr/>
              <p:nvPr/>
            </p:nvSpPr>
            <p:spPr>
              <a:xfrm>
                <a:off x="6942779" y="2255939"/>
                <a:ext cx="1863908"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8466779" y="2255939"/>
                <a:ext cx="1863908" cy="509178"/>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5589459" y="4888143"/>
                <a:ext cx="2170659"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oMath>
                  </m:oMathPara>
                </a14:m>
                <a:endParaRPr lang="zh-TW" altLang="en-US" sz="2400" dirty="0"/>
              </a:p>
            </p:txBody>
          </p:sp>
        </mc:Choice>
        <mc:Fallback>
          <p:sp>
            <p:nvSpPr>
              <p:cNvPr id="13" name="矩形 12"/>
              <p:cNvSpPr>
                <a:spLocks noRot="1" noChangeAspect="1" noMove="1" noResize="1" noEditPoints="1" noAdjustHandles="1" noChangeArrowheads="1" noChangeShapeType="1" noTextEdit="1"/>
              </p:cNvSpPr>
              <p:nvPr/>
            </p:nvSpPr>
            <p:spPr>
              <a:xfrm>
                <a:off x="7113459" y="4888143"/>
                <a:ext cx="2170659" cy="509178"/>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1641945" y="2488378"/>
                <a:ext cx="3749040" cy="501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𝑙𝑜𝑔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e>
                      </m:d>
                    </m:oMath>
                  </m:oMathPara>
                </a14:m>
                <a:endParaRPr lang="zh-TW" altLang="en-US" sz="2800" dirty="0"/>
              </a:p>
            </p:txBody>
          </p:sp>
        </mc:Choice>
        <mc:Fallback>
          <p:sp>
            <p:nvSpPr>
              <p:cNvPr id="14" name="文字方塊 13"/>
              <p:cNvSpPr txBox="1">
                <a:spLocks noRot="1" noChangeAspect="1" noMove="1" noResize="1" noEditPoints="1" noAdjustHandles="1" noChangeArrowheads="1" noChangeShapeType="1" noTextEdit="1"/>
              </p:cNvSpPr>
              <p:nvPr/>
            </p:nvSpPr>
            <p:spPr>
              <a:xfrm>
                <a:off x="3165945" y="2488378"/>
                <a:ext cx="3749040" cy="501484"/>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cxnSp>
        <p:nvCxnSpPr>
          <p:cNvPr id="15" name="直線接點 14"/>
          <p:cNvCxnSpPr/>
          <p:nvPr/>
        </p:nvCxnSpPr>
        <p:spPr>
          <a:xfrm>
            <a:off x="3165945" y="2120188"/>
            <a:ext cx="268428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矩形 16"/>
              <p:cNvSpPr/>
              <p:nvPr/>
            </p:nvSpPr>
            <p:spPr>
              <a:xfrm>
                <a:off x="7611256" y="4213110"/>
                <a:ext cx="90409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17" name="矩形 16"/>
              <p:cNvSpPr>
                <a:spLocks noRot="1" noChangeAspect="1" noMove="1" noResize="1" noEditPoints="1" noAdjustHandles="1" noChangeArrowheads="1" noChangeShapeType="1" noTextEdit="1"/>
              </p:cNvSpPr>
              <p:nvPr/>
            </p:nvSpPr>
            <p:spPr>
              <a:xfrm>
                <a:off x="9135256" y="4213110"/>
                <a:ext cx="904094" cy="461665"/>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18" name="文字方塊 17"/>
          <p:cNvSpPr txBox="1"/>
          <p:nvPr/>
        </p:nvSpPr>
        <p:spPr>
          <a:xfrm>
            <a:off x="3343512" y="3060800"/>
            <a:ext cx="3118710" cy="460375"/>
          </a:xfrm>
          <a:prstGeom prst="rect">
            <a:avLst/>
          </a:prstGeom>
          <a:noFill/>
        </p:spPr>
        <p:txBody>
          <a:bodyPr wrap="square" rtlCol="0">
            <a:spAutoFit/>
          </a:bodyPr>
          <a:lstStyle/>
          <a:p>
            <a:pPr algn="ctr"/>
            <a:r>
              <a:rPr lang="en-US" altLang="zh-TW" sz="2400" dirty="0">
                <a:solidFill>
                  <a:srgbClr val="0000FF"/>
                </a:solidFill>
              </a:rPr>
              <a:t>Slow at the beginning</a:t>
            </a:r>
            <a:endParaRPr lang="en-US" altLang="zh-TW" sz="2400" dirty="0">
              <a:solidFill>
                <a:srgbClr val="0000FF"/>
              </a:solidFill>
            </a:endParaRPr>
          </a:p>
        </p:txBody>
      </p:sp>
      <p:sp>
        <p:nvSpPr>
          <p:cNvPr id="3" name="文字方塊 2"/>
          <p:cNvSpPr txBox="1"/>
          <p:nvPr/>
        </p:nvSpPr>
        <p:spPr>
          <a:xfrm>
            <a:off x="2363272" y="3474356"/>
            <a:ext cx="4286250" cy="521970"/>
          </a:xfrm>
          <a:prstGeom prst="rect">
            <a:avLst/>
          </a:prstGeom>
          <a:noFill/>
        </p:spPr>
        <p:txBody>
          <a:bodyPr wrap="square" rtlCol="0">
            <a:spAutoFit/>
          </a:bodyPr>
          <a:lstStyle/>
          <a:p>
            <a:r>
              <a:rPr lang="en-US" altLang="zh-TW" sz="2800" dirty="0">
                <a:solidFill>
                  <a:srgbClr val="FF0000"/>
                </a:solidFill>
              </a:rPr>
              <a:t>Minimax GAN (MMGAN)</a:t>
            </a:r>
            <a:endParaRPr lang="zh-TW" altLang="en-US" sz="2800" dirty="0">
              <a:solidFill>
                <a:srgbClr val="FF0000"/>
              </a:solidFill>
            </a:endParaRPr>
          </a:p>
        </p:txBody>
      </p:sp>
      <p:sp>
        <p:nvSpPr>
          <p:cNvPr id="16" name="文字方塊 15"/>
          <p:cNvSpPr txBox="1"/>
          <p:nvPr/>
        </p:nvSpPr>
        <p:spPr>
          <a:xfrm>
            <a:off x="2363272" y="6110106"/>
            <a:ext cx="5061466" cy="521970"/>
          </a:xfrm>
          <a:prstGeom prst="rect">
            <a:avLst/>
          </a:prstGeom>
          <a:noFill/>
        </p:spPr>
        <p:txBody>
          <a:bodyPr wrap="square" rtlCol="0">
            <a:spAutoFit/>
          </a:bodyPr>
          <a:lstStyle/>
          <a:p>
            <a:r>
              <a:rPr lang="en-US" altLang="zh-TW" sz="2800" dirty="0">
                <a:solidFill>
                  <a:srgbClr val="FF0000"/>
                </a:solidFill>
              </a:rPr>
              <a:t>Non-saturating GAN (NSGAN)</a:t>
            </a:r>
            <a:endParaRPr lang="zh-TW"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背景</a:t>
            </a:r>
            <a:endParaRPr lang="zh-CN" altLang="en-US"/>
          </a:p>
        </p:txBody>
      </p:sp>
      <p:sp>
        <p:nvSpPr>
          <p:cNvPr id="3" name="内容占位符 2"/>
          <p:cNvSpPr>
            <a:spLocks noGrp="1"/>
          </p:cNvSpPr>
          <p:nvPr>
            <p:ph idx="1"/>
          </p:nvPr>
        </p:nvSpPr>
        <p:spPr/>
        <p:txBody>
          <a:bodyPr/>
          <a:p>
            <a:r>
              <a:rPr lang="zh-CN" altLang="en-US"/>
              <a:t>人工智能的热潮</a:t>
            </a:r>
            <a:endParaRPr lang="zh-CN" altLang="en-US"/>
          </a:p>
          <a:p>
            <a:pPr lvl="1"/>
            <a:r>
              <a:rPr lang="zh-CN" altLang="en-US"/>
              <a:t>人工智能分为两个阶段：感知阶段和认知阶段</a:t>
            </a:r>
            <a:endParaRPr lang="zh-CN" altLang="en-US"/>
          </a:p>
          <a:p>
            <a:pPr lvl="1"/>
            <a:r>
              <a:rPr lang="zh-CN" altLang="en-US"/>
              <a:t>都涉及</a:t>
            </a:r>
            <a:r>
              <a:rPr lang="zh-CN" altLang="en-US" b="1">
                <a:solidFill>
                  <a:srgbClr val="FF0000"/>
                </a:solidFill>
              </a:rPr>
              <a:t>理解</a:t>
            </a:r>
            <a:r>
              <a:rPr lang="zh-CN" altLang="en-US"/>
              <a:t>这个环节</a:t>
            </a:r>
            <a:endParaRPr lang="zh-CN" altLang="en-US"/>
          </a:p>
          <a:p>
            <a:pPr lvl="1"/>
            <a:endParaRPr lang="zh-CN" altLang="en-US"/>
          </a:p>
          <a:p>
            <a:pPr lvl="1"/>
            <a:endParaRPr lang="en-US" altLang="zh-CN">
              <a:sym typeface="+mn-ea"/>
            </a:endParaRPr>
          </a:p>
          <a:p>
            <a:pPr lvl="1"/>
            <a:r>
              <a:rPr lang="en-US" altLang="zh-CN">
                <a:sym typeface="+mn-ea"/>
              </a:rPr>
              <a:t>GAN具有生成数据样本的能力</a:t>
            </a:r>
            <a:r>
              <a:rPr lang="zh-CN" altLang="en-US">
                <a:sym typeface="+mn-ea"/>
              </a:rPr>
              <a:t>。</a:t>
            </a:r>
            <a:endParaRPr lang="zh-CN" altLang="en-US">
              <a:sym typeface="+mn-ea"/>
            </a:endParaRPr>
          </a:p>
          <a:p>
            <a:pPr lvl="2"/>
            <a:r>
              <a:rPr lang="en-US" altLang="zh-CN">
                <a:sym typeface="+mn-ea"/>
              </a:rPr>
              <a:t>这种能力在一定程度上反映了它对事物的理解</a:t>
            </a:r>
            <a:r>
              <a:rPr lang="zh-CN" altLang="en-US">
                <a:sym typeface="+mn-ea"/>
              </a:rPr>
              <a:t>。</a:t>
            </a:r>
            <a:endParaRPr lang="zh-CN" altLang="en-US">
              <a:sym typeface="+mn-ea"/>
            </a:endParaRPr>
          </a:p>
          <a:p>
            <a:pPr lvl="2"/>
            <a:r>
              <a:rPr lang="en-US" altLang="zh-CN">
                <a:sym typeface="+mn-ea"/>
              </a:rPr>
              <a:t>GAN 有望加深人工智能的理解层面的研究</a:t>
            </a:r>
            <a:r>
              <a:rPr lang="zh-CN" altLang="en-US">
                <a:sym typeface="+mn-ea"/>
              </a:rPr>
              <a:t>。</a:t>
            </a:r>
            <a:endParaRPr lang="zh-CN" altLang="en-US">
              <a:sym typeface="+mn-ea"/>
            </a:endParaRPr>
          </a:p>
        </p:txBody>
      </p:sp>
      <p:sp>
        <p:nvSpPr>
          <p:cNvPr id="5" name="文本框 4"/>
          <p:cNvSpPr txBox="1"/>
          <p:nvPr/>
        </p:nvSpPr>
        <p:spPr>
          <a:xfrm>
            <a:off x="1263015" y="3014345"/>
            <a:ext cx="9309100" cy="829945"/>
          </a:xfrm>
          <a:prstGeom prst="rect">
            <a:avLst/>
          </a:prstGeom>
          <a:noFill/>
        </p:spPr>
        <p:txBody>
          <a:bodyPr wrap="none" rtlCol="0">
            <a:spAutoFit/>
          </a:bodyPr>
          <a:p>
            <a:pPr algn="l"/>
            <a:r>
              <a:rPr lang="zh-CN" altLang="en-US" sz="2400">
                <a:sym typeface="+mn-ea"/>
              </a:rPr>
              <a:t>“What I cannot create, I do not understand. (不可造者, 未能知也.)”   </a:t>
            </a:r>
            <a:endParaRPr lang="zh-CN" altLang="en-US" sz="2400">
              <a:sym typeface="+mn-ea"/>
            </a:endParaRPr>
          </a:p>
          <a:p>
            <a:pPr algn="l"/>
            <a:r>
              <a:rPr lang="zh-CN" altLang="en-US" sz="2400">
                <a:sym typeface="+mn-ea"/>
              </a:rPr>
              <a:t>                                                                          </a:t>
            </a:r>
            <a:r>
              <a:rPr lang="en-US" altLang="zh-CN" sz="2400">
                <a:sym typeface="+mn-ea"/>
              </a:rPr>
              <a:t>—— </a:t>
            </a:r>
            <a:r>
              <a:rPr lang="zh-CN" altLang="en-US" sz="2400">
                <a:sym typeface="+mn-ea"/>
              </a:rPr>
              <a:t>Feynman</a:t>
            </a:r>
            <a:endParaRPr lang="zh-CN" altLang="en-US" sz="2400">
              <a:sym typeface="+mn-ea"/>
            </a:endParaRPr>
          </a:p>
        </p:txBody>
      </p:sp>
      <p:sp>
        <p:nvSpPr>
          <p:cNvPr id="4" name="文本框 3"/>
          <p:cNvSpPr txBox="1"/>
          <p:nvPr/>
        </p:nvSpPr>
        <p:spPr>
          <a:xfrm>
            <a:off x="1473200" y="5561965"/>
            <a:ext cx="8192135" cy="953135"/>
          </a:xfrm>
          <a:prstGeom prst="rect">
            <a:avLst/>
          </a:prstGeom>
          <a:noFill/>
        </p:spPr>
        <p:txBody>
          <a:bodyPr wrap="none" rtlCol="0" anchor="t">
            <a:spAutoFit/>
          </a:bodyPr>
          <a:p>
            <a:pPr algn="l"/>
            <a:r>
              <a:rPr lang="zh-CN" altLang="en-US" sz="2800">
                <a:solidFill>
                  <a:srgbClr val="0070C0"/>
                </a:solidFill>
                <a:sym typeface="+mn-ea"/>
              </a:rPr>
              <a:t>“过去十年间机器学习领域最让人激动的点子”</a:t>
            </a:r>
            <a:endParaRPr lang="zh-CN" altLang="en-US" sz="2800">
              <a:solidFill>
                <a:srgbClr val="0070C0"/>
              </a:solidFill>
              <a:sym typeface="+mn-ea"/>
            </a:endParaRPr>
          </a:p>
          <a:p>
            <a:pPr algn="l"/>
            <a:r>
              <a:rPr lang="zh-CN" altLang="en-US" sz="2800">
                <a:solidFill>
                  <a:srgbClr val="0070C0"/>
                </a:solidFill>
                <a:sym typeface="+mn-ea"/>
              </a:rPr>
              <a:t>                                                      </a:t>
            </a:r>
            <a:r>
              <a:rPr lang="en-US" altLang="zh-CN" sz="2800">
                <a:solidFill>
                  <a:srgbClr val="0070C0"/>
                </a:solidFill>
                <a:sym typeface="+mn-ea"/>
              </a:rPr>
              <a:t>——Yann LeCun</a:t>
            </a:r>
            <a:endParaRPr lang="en-US" altLang="zh-CN" sz="2800">
              <a:solidFill>
                <a:srgbClr val="0070C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非饱和博弈 Non-Saturating Game</a:t>
            </a:r>
            <a:endParaRPr lang="zh-CN" altLang="en-US"/>
          </a:p>
        </p:txBody>
      </p:sp>
      <p:sp>
        <p:nvSpPr>
          <p:cNvPr id="3" name="内容占位符 2"/>
          <p:cNvSpPr>
            <a:spLocks noGrp="1"/>
          </p:cNvSpPr>
          <p:nvPr>
            <p:ph idx="1"/>
          </p:nvPr>
        </p:nvSpPr>
        <p:spPr>
          <a:xfrm>
            <a:off x="1111250" y="1397000"/>
            <a:ext cx="10674350" cy="4729480"/>
          </a:xfrm>
        </p:spPr>
        <p:txBody>
          <a:bodyPr/>
          <a:p>
            <a:endParaRPr lang="zh-CN" altLang="en-US"/>
          </a:p>
          <a:p>
            <a:endParaRPr lang="zh-CN" altLang="en-US"/>
          </a:p>
          <a:p>
            <a:endParaRPr lang="zh-CN" altLang="en-US"/>
          </a:p>
          <a:p>
            <a:pPr>
              <a:lnSpc>
                <a:spcPct val="110000"/>
              </a:lnSpc>
            </a:pPr>
            <a:r>
              <a:rPr lang="zh-CN" altLang="en-US"/>
              <a:t>Equilibrium no longer describable with a single loss</a:t>
            </a:r>
            <a:endParaRPr lang="zh-CN" altLang="en-US"/>
          </a:p>
          <a:p>
            <a:pPr>
              <a:lnSpc>
                <a:spcPct val="110000"/>
              </a:lnSpc>
            </a:pPr>
            <a:r>
              <a:rPr lang="zh-CN" altLang="en-US"/>
              <a:t>Generator maximizes the log-probability of the discriminator being mistaken</a:t>
            </a:r>
            <a:endParaRPr lang="zh-CN" altLang="en-US"/>
          </a:p>
          <a:p>
            <a:pPr>
              <a:lnSpc>
                <a:spcPct val="110000"/>
              </a:lnSpc>
            </a:pPr>
            <a:r>
              <a:rPr lang="zh-CN" altLang="en-US"/>
              <a:t>Heuristically motivated</a:t>
            </a:r>
            <a:r>
              <a:rPr lang="en-US" altLang="zh-CN"/>
              <a:t>:</a:t>
            </a:r>
            <a:r>
              <a:rPr lang="zh-CN" altLang="en-US"/>
              <a:t> generator can still learn even when discriminator successfully rejects all generator samples </a:t>
            </a:r>
            <a:endParaRPr lang="zh-CN" altLang="en-US"/>
          </a:p>
          <a:p>
            <a:endParaRPr lang="zh-CN" altLang="en-US"/>
          </a:p>
        </p:txBody>
      </p:sp>
      <p:pic>
        <p:nvPicPr>
          <p:cNvPr id="5" name="图片 4"/>
          <p:cNvPicPr>
            <a:picLocks noChangeAspect="1"/>
          </p:cNvPicPr>
          <p:nvPr/>
        </p:nvPicPr>
        <p:blipFill>
          <a:blip r:embed="rId1"/>
          <a:stretch>
            <a:fillRect/>
          </a:stretch>
        </p:blipFill>
        <p:spPr>
          <a:xfrm>
            <a:off x="2522855" y="1264285"/>
            <a:ext cx="7715250" cy="16008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DCGAN Architecture</a:t>
            </a:r>
            <a:endParaRPr lang="zh-CN" altLang="en-US"/>
          </a:p>
        </p:txBody>
      </p:sp>
      <p:pic>
        <p:nvPicPr>
          <p:cNvPr id="4" name="内容占位符 3"/>
          <p:cNvPicPr>
            <a:picLocks noChangeAspect="1"/>
          </p:cNvPicPr>
          <p:nvPr>
            <p:ph idx="1"/>
          </p:nvPr>
        </p:nvPicPr>
        <p:blipFill>
          <a:blip r:embed="rId1"/>
          <a:stretch>
            <a:fillRect/>
          </a:stretch>
        </p:blipFill>
        <p:spPr>
          <a:xfrm>
            <a:off x="1396365" y="1117600"/>
            <a:ext cx="10180320" cy="51250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DCGANs for LSUN Bedrooms</a:t>
            </a:r>
            <a:endParaRPr lang="zh-CN" altLang="en-US"/>
          </a:p>
        </p:txBody>
      </p:sp>
      <p:pic>
        <p:nvPicPr>
          <p:cNvPr id="4" name="内容占位符 3"/>
          <p:cNvPicPr>
            <a:picLocks noChangeAspect="1"/>
          </p:cNvPicPr>
          <p:nvPr>
            <p:ph idx="1"/>
          </p:nvPr>
        </p:nvPicPr>
        <p:blipFill>
          <a:blip r:embed="rId1"/>
          <a:stretch>
            <a:fillRect/>
          </a:stretch>
        </p:blipFill>
        <p:spPr>
          <a:xfrm>
            <a:off x="3177540" y="1226185"/>
            <a:ext cx="6410960" cy="55695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Vector Space Arithmetic</a:t>
            </a:r>
            <a:endParaRPr lang="zh-CN" altLang="en-US"/>
          </a:p>
        </p:txBody>
      </p:sp>
      <p:pic>
        <p:nvPicPr>
          <p:cNvPr id="4" name="内容占位符 3"/>
          <p:cNvPicPr>
            <a:picLocks noChangeAspect="1"/>
          </p:cNvPicPr>
          <p:nvPr>
            <p:ph idx="1"/>
          </p:nvPr>
        </p:nvPicPr>
        <p:blipFill>
          <a:blip r:embed="rId1"/>
          <a:stretch>
            <a:fillRect/>
          </a:stretch>
        </p:blipFill>
        <p:spPr>
          <a:xfrm>
            <a:off x="1404620" y="1117600"/>
            <a:ext cx="9822815" cy="55359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室內, 牆, 男人 的圖片&#10;&#10;描述是以高可信度產生"/>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943225" y="494454"/>
            <a:ext cx="6305550" cy="647700"/>
          </a:xfrm>
        </p:spPr>
      </p:pic>
      <p:pic>
        <p:nvPicPr>
          <p:cNvPr id="7" name="圖片 6" descr="一張含有 室內, 尋找, 男人, 相片 的圖片&#10;&#10;產生非常高可信度的描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225" y="1206712"/>
            <a:ext cx="6305550" cy="647700"/>
          </a:xfrm>
          <a:prstGeom prst="rect">
            <a:avLst/>
          </a:prstGeom>
        </p:spPr>
      </p:pic>
      <p:pic>
        <p:nvPicPr>
          <p:cNvPr id="9" name="圖片 8" descr="一張含有 男人, 相片, 尋找, 室內 的圖片&#10;&#10;產生非常高可信度的描述"/>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225" y="1924389"/>
            <a:ext cx="6305550" cy="647700"/>
          </a:xfrm>
          <a:prstGeom prst="rect">
            <a:avLst/>
          </a:prstGeom>
        </p:spPr>
      </p:pic>
      <p:pic>
        <p:nvPicPr>
          <p:cNvPr id="15" name="圖片 14" descr="一張含有 室內, 尋找, 服飾, 牆 的圖片&#10;&#10;描述是以高可信度產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225" y="2649655"/>
            <a:ext cx="6305550" cy="647700"/>
          </a:xfrm>
          <a:prstGeom prst="rect">
            <a:avLst/>
          </a:prstGeom>
        </p:spPr>
      </p:pic>
      <p:pic>
        <p:nvPicPr>
          <p:cNvPr id="21" name="圖片 20" descr="一張含有 室內, 相片, 牆 的圖片&#10;&#10;描述是以高可信度產生"/>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3225" y="3388886"/>
            <a:ext cx="6305550" cy="647700"/>
          </a:xfrm>
          <a:prstGeom prst="rect">
            <a:avLst/>
          </a:prstGeom>
        </p:spPr>
      </p:pic>
      <p:sp>
        <p:nvSpPr>
          <p:cNvPr id="24" name="矩形 23"/>
          <p:cNvSpPr/>
          <p:nvPr/>
        </p:nvSpPr>
        <p:spPr>
          <a:xfrm>
            <a:off x="3570514" y="443828"/>
            <a:ext cx="5050972" cy="2853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570514" y="3129596"/>
            <a:ext cx="5050972" cy="930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2654300" y="5586730"/>
            <a:ext cx="6781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2874426" y="4053349"/>
            <a:ext cx="696088" cy="2267992"/>
            <a:chOff x="1350426" y="3885456"/>
            <a:chExt cx="696088" cy="2267992"/>
          </a:xfrm>
        </p:grpSpPr>
        <mc:AlternateContent xmlns:mc="http://schemas.openxmlformats.org/markup-compatibility/2006">
          <mc:Choice xmlns:a14="http://schemas.microsoft.com/office/drawing/2010/main" Requires="a14">
            <p:sp>
              <p:nvSpPr>
                <p:cNvPr id="2" name="文字方塊 1">
                  <a:extLst>
                    <a:ext uri="{FF2B5EF4-FFF2-40B4-BE49-F238E27FC236}">
                      <ele attr="{E7838A7E-8298-4464-BA76-71B490E7A121}"/>
                    </a:ext>
                  </a:extLst>
                </p:cNvPr>
                <p:cNvSpPr txBox="1"/>
                <p:nvPr/>
              </p:nvSpPr>
              <p:spPr>
                <a:xfrm>
                  <a:off x="1350426" y="5537638"/>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0.0</m:t>
                                </m:r>
                              </m:e>
                              <m:e>
                                <m:r>
                                  <a:rPr lang="en-US" altLang="zh-TW" sz="2400" b="0" i="1" smtClean="0">
                                    <a:latin typeface="Cambria Math" panose="02040503050406030204" pitchFamily="18" charset="0"/>
                                  </a:rPr>
                                  <m:t>0.0</m:t>
                                </m:r>
                              </m:e>
                            </m:eqArr>
                          </m:e>
                        </m:d>
                      </m:oMath>
                    </m:oMathPara>
                  </a14:m>
                  <a:endParaRPr lang="zh-TW" altLang="en-US" sz="2400" dirty="0"/>
                </a:p>
              </p:txBody>
            </p:sp>
          </mc:Choice>
          <mc:Fallback>
            <p:sp>
              <p:nvSpPr>
                <p:cNvPr id="2" name="文字方塊 1"/>
                <p:cNvSpPr txBox="1">
                  <a:spLocks noRot="1" noChangeAspect="1" noMove="1" noResize="1" noEditPoints="1" noAdjustHandles="1" noChangeArrowheads="1" noChangeShapeType="1" noTextEdit="1"/>
                </p:cNvSpPr>
                <p:nvPr/>
              </p:nvSpPr>
              <p:spPr>
                <a:xfrm>
                  <a:off x="1350426" y="5537638"/>
                  <a:ext cx="696088" cy="615810"/>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sp>
          <p:nvSpPr>
            <p:cNvPr id="4" name="矩形 3"/>
            <p:cNvSpPr/>
            <p:nvPr/>
          </p:nvSpPr>
          <p:spPr>
            <a:xfrm>
              <a:off x="1455582" y="4302288"/>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10" name="橢圓 9"/>
            <p:cNvSpPr/>
            <p:nvPr/>
          </p:nvSpPr>
          <p:spPr>
            <a:xfrm>
              <a:off x="1603220" y="5302250"/>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8" name="直線單箭頭接點 17"/>
            <p:cNvCxnSpPr/>
            <p:nvPr/>
          </p:nvCxnSpPr>
          <p:spPr>
            <a:xfrm flipV="1">
              <a:off x="1717520" y="4926265"/>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1717520" y="3885456"/>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p:cNvGrpSpPr/>
          <p:nvPr/>
        </p:nvGrpSpPr>
        <p:grpSpPr>
          <a:xfrm>
            <a:off x="8612857" y="4097343"/>
            <a:ext cx="696088" cy="2223998"/>
            <a:chOff x="7088857" y="3909743"/>
            <a:chExt cx="696088" cy="2223998"/>
          </a:xfrm>
        </p:grpSpPr>
        <mc:AlternateContent xmlns:mc="http://schemas.openxmlformats.org/markup-compatibility/2006">
          <mc:Choice xmlns:a14="http://schemas.microsoft.com/office/drawing/2010/main" Requires="a14">
            <p:sp>
              <p:nvSpPr>
                <p:cNvPr id="16" name="文字方塊 15">
                  <a:extLst>
                    <a:ext uri="{FF2B5EF4-FFF2-40B4-BE49-F238E27FC236}">
                      <ele attr="{F7AB113B-D5CD-4850-B186-FF2CA75E92D8}"/>
                    </a:ext>
                  </a:extLst>
                </p:cNvPr>
                <p:cNvSpPr txBox="1"/>
                <p:nvPr/>
              </p:nvSpPr>
              <p:spPr>
                <a:xfrm>
                  <a:off x="7088857" y="551793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0.9</m:t>
                                </m:r>
                              </m:e>
                              <m:e>
                                <m:r>
                                  <a:rPr lang="en-US" altLang="zh-TW" sz="2400" b="0" i="1" smtClean="0">
                                    <a:latin typeface="Cambria Math" panose="02040503050406030204" pitchFamily="18" charset="0"/>
                                  </a:rPr>
                                  <m:t>0.9</m:t>
                                </m:r>
                              </m:e>
                            </m:eqArr>
                          </m:e>
                        </m:d>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7088857" y="5517931"/>
                  <a:ext cx="696088" cy="615810"/>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22" name="橢圓 21"/>
            <p:cNvSpPr/>
            <p:nvPr/>
          </p:nvSpPr>
          <p:spPr>
            <a:xfrm>
              <a:off x="7322601" y="5277070"/>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7" name="直線單箭頭接點 26"/>
            <p:cNvCxnSpPr/>
            <p:nvPr/>
          </p:nvCxnSpPr>
          <p:spPr>
            <a:xfrm flipV="1">
              <a:off x="7417851" y="4927840"/>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7411130" y="3909743"/>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168242" y="4311696"/>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grpSp>
      <mc:AlternateContent xmlns:mc="http://schemas.openxmlformats.org/markup-compatibility/2006">
        <mc:Choice xmlns:a14="http://schemas.microsoft.com/office/drawing/2010/main" Requires="a14">
          <p:sp>
            <p:nvSpPr>
              <p:cNvPr id="34" name="文字方塊 33">
                <a:extLst>
                  <a:ext uri="{FF2B5EF4-FFF2-40B4-BE49-F238E27FC236}">
                    <ele attr="{1E43F5C1-F07F-4A5C-9E0C-6A3C1AD54C24}"/>
                  </a:ext>
                </a:extLst>
              </p:cNvPr>
              <p:cNvSpPr txBox="1"/>
              <p:nvPr/>
            </p:nvSpPr>
            <p:spPr>
              <a:xfrm>
                <a:off x="1988029"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0.1</m:t>
                              </m:r>
                            </m:e>
                            <m:e>
                              <m:r>
                                <a:rPr lang="en-US" altLang="zh-TW" sz="2400" b="0" i="1" smtClean="0">
                                  <a:latin typeface="Cambria Math" panose="02040503050406030204" pitchFamily="18" charset="0"/>
                                </a:rPr>
                                <m:t>0.1</m:t>
                              </m:r>
                            </m:e>
                          </m:eqArr>
                        </m:e>
                      </m:d>
                    </m:oMath>
                  </m:oMathPara>
                </a14:m>
                <a:endParaRPr lang="zh-TW" altLang="en-US" sz="2400" dirty="0"/>
              </a:p>
            </p:txBody>
          </p:sp>
        </mc:Choice>
        <mc:Fallback>
          <p:sp>
            <p:nvSpPr>
              <p:cNvPr id="34" name="文字方塊 33"/>
              <p:cNvSpPr txBox="1">
                <a:spLocks noRot="1" noChangeAspect="1" noMove="1" noResize="1" noEditPoints="1" noAdjustHandles="1" noChangeArrowheads="1" noChangeShapeType="1" noTextEdit="1"/>
              </p:cNvSpPr>
              <p:nvPr/>
            </p:nvSpPr>
            <p:spPr>
              <a:xfrm>
                <a:off x="3512029" y="5705531"/>
                <a:ext cx="696088" cy="61581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35" name="矩形 34"/>
          <p:cNvSpPr/>
          <p:nvPr/>
        </p:nvSpPr>
        <p:spPr>
          <a:xfrm>
            <a:off x="3617185"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36" name="橢圓 35"/>
          <p:cNvSpPr/>
          <p:nvPr/>
        </p:nvSpPr>
        <p:spPr>
          <a:xfrm>
            <a:off x="3764823"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7" name="直線單箭頭接點 36"/>
          <p:cNvCxnSpPr/>
          <p:nvPr/>
        </p:nvCxnSpPr>
        <p:spPr>
          <a:xfrm flipV="1">
            <a:off x="3879123"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3879123"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字方塊 38">
                <a:extLst>
                  <a:ext uri="{FF2B5EF4-FFF2-40B4-BE49-F238E27FC236}">
                    <ele attr="{AAE9663E-FFB3-44F8-8215-F829A22B4CBB}"/>
                  </a:ext>
                </a:extLst>
              </p:cNvPr>
              <p:cNvSpPr txBox="1"/>
              <p:nvPr/>
            </p:nvSpPr>
            <p:spPr>
              <a:xfrm>
                <a:off x="2625632"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0.2</m:t>
                              </m:r>
                            </m:e>
                            <m:e>
                              <m:r>
                                <a:rPr lang="en-US" altLang="zh-TW" sz="2400" b="0" i="1" smtClean="0">
                                  <a:latin typeface="Cambria Math" panose="02040503050406030204" pitchFamily="18" charset="0"/>
                                </a:rPr>
                                <m:t>0.2</m:t>
                              </m:r>
                            </m:e>
                          </m:eqArr>
                        </m:e>
                      </m:d>
                    </m:oMath>
                  </m:oMathPara>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4149632" y="5705531"/>
                <a:ext cx="696088" cy="615810"/>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40" name="矩形 39"/>
          <p:cNvSpPr/>
          <p:nvPr/>
        </p:nvSpPr>
        <p:spPr>
          <a:xfrm>
            <a:off x="4254788"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41" name="橢圓 40"/>
          <p:cNvSpPr/>
          <p:nvPr/>
        </p:nvSpPr>
        <p:spPr>
          <a:xfrm>
            <a:off x="4402426"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42" name="直線單箭頭接點 41"/>
          <p:cNvCxnSpPr/>
          <p:nvPr/>
        </p:nvCxnSpPr>
        <p:spPr>
          <a:xfrm flipV="1">
            <a:off x="4516726"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4516726"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文字方塊 48">
                <a:extLst>
                  <a:ext uri="{FF2B5EF4-FFF2-40B4-BE49-F238E27FC236}">
                    <ele attr="{3FE3F795-DE58-45E9-B6AE-EDB0A205261C}"/>
                  </a:ext>
                </a:extLst>
              </p:cNvPr>
              <p:cNvSpPr txBox="1"/>
              <p:nvPr/>
            </p:nvSpPr>
            <p:spPr>
              <a:xfrm>
                <a:off x="3263235"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0.3</m:t>
                              </m:r>
                            </m:e>
                            <m:e>
                              <m:r>
                                <a:rPr lang="en-US" altLang="zh-TW" sz="2400" b="0" i="1" smtClean="0">
                                  <a:latin typeface="Cambria Math" panose="02040503050406030204" pitchFamily="18" charset="0"/>
                                </a:rPr>
                                <m:t>0.3</m:t>
                              </m:r>
                            </m:e>
                          </m:eqArr>
                        </m:e>
                      </m:d>
                    </m:oMath>
                  </m:oMathPara>
                </a14:m>
                <a:endParaRPr lang="zh-TW" altLang="en-US" sz="2400" dirty="0"/>
              </a:p>
            </p:txBody>
          </p:sp>
        </mc:Choice>
        <mc:Fallback>
          <p:sp>
            <p:nvSpPr>
              <p:cNvPr id="49" name="文字方塊 48"/>
              <p:cNvSpPr txBox="1">
                <a:spLocks noRot="1" noChangeAspect="1" noMove="1" noResize="1" noEditPoints="1" noAdjustHandles="1" noChangeArrowheads="1" noChangeShapeType="1" noTextEdit="1"/>
              </p:cNvSpPr>
              <p:nvPr/>
            </p:nvSpPr>
            <p:spPr>
              <a:xfrm>
                <a:off x="4787235" y="5705531"/>
                <a:ext cx="696088" cy="615810"/>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50" name="矩形 49"/>
          <p:cNvSpPr/>
          <p:nvPr/>
        </p:nvSpPr>
        <p:spPr>
          <a:xfrm>
            <a:off x="4892391"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51" name="橢圓 50"/>
          <p:cNvSpPr/>
          <p:nvPr/>
        </p:nvSpPr>
        <p:spPr>
          <a:xfrm>
            <a:off x="5040029"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2" name="直線單箭頭接點 51"/>
          <p:cNvCxnSpPr/>
          <p:nvPr/>
        </p:nvCxnSpPr>
        <p:spPr>
          <a:xfrm flipV="1">
            <a:off x="5154329"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5154329"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文字方塊 53">
                <a:extLst>
                  <a:ext uri="{FF2B5EF4-FFF2-40B4-BE49-F238E27FC236}">
                    <ele attr="{5DE25788-28B0-480C-94AA-07D379C39FEA}"/>
                  </a:ext>
                </a:extLst>
              </p:cNvPr>
              <p:cNvSpPr txBox="1"/>
              <p:nvPr/>
            </p:nvSpPr>
            <p:spPr>
              <a:xfrm>
                <a:off x="3900838"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0.4</m:t>
                              </m:r>
                            </m:e>
                            <m:e>
                              <m:r>
                                <a:rPr lang="en-US" altLang="zh-TW" sz="2400" b="0" i="1" smtClean="0">
                                  <a:latin typeface="Cambria Math" panose="02040503050406030204" pitchFamily="18" charset="0"/>
                                </a:rPr>
                                <m:t>0.4</m:t>
                              </m:r>
                            </m:e>
                          </m:eqArr>
                        </m:e>
                      </m:d>
                    </m:oMath>
                  </m:oMathPara>
                </a14:m>
                <a:endParaRPr lang="zh-TW" altLang="en-US" sz="2400" dirty="0"/>
              </a:p>
            </p:txBody>
          </p:sp>
        </mc:Choice>
        <mc:Fallback>
          <p:sp>
            <p:nvSpPr>
              <p:cNvPr id="54" name="文字方塊 53"/>
              <p:cNvSpPr txBox="1">
                <a:spLocks noRot="1" noChangeAspect="1" noMove="1" noResize="1" noEditPoints="1" noAdjustHandles="1" noChangeArrowheads="1" noChangeShapeType="1" noTextEdit="1"/>
              </p:cNvSpPr>
              <p:nvPr/>
            </p:nvSpPr>
            <p:spPr>
              <a:xfrm>
                <a:off x="5424838" y="5705531"/>
                <a:ext cx="696088" cy="615810"/>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sp>
        <p:nvSpPr>
          <p:cNvPr id="55" name="矩形 54"/>
          <p:cNvSpPr/>
          <p:nvPr/>
        </p:nvSpPr>
        <p:spPr>
          <a:xfrm>
            <a:off x="5529994"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56" name="橢圓 55"/>
          <p:cNvSpPr/>
          <p:nvPr/>
        </p:nvSpPr>
        <p:spPr>
          <a:xfrm>
            <a:off x="5677632"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7" name="直線單箭頭接點 56"/>
          <p:cNvCxnSpPr/>
          <p:nvPr/>
        </p:nvCxnSpPr>
        <p:spPr>
          <a:xfrm flipV="1">
            <a:off x="5791932"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5791932"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文字方塊 58">
                <a:extLst>
                  <a:ext uri="{FF2B5EF4-FFF2-40B4-BE49-F238E27FC236}">
                    <ele attr="{940DCFAA-7742-42F5-92CC-9CBDA59B932F}"/>
                  </a:ext>
                </a:extLst>
              </p:cNvPr>
              <p:cNvSpPr txBox="1"/>
              <p:nvPr/>
            </p:nvSpPr>
            <p:spPr>
              <a:xfrm>
                <a:off x="4538441" y="5554401"/>
                <a:ext cx="696088" cy="623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0.5</m:t>
                              </m:r>
                            </m:e>
                            <m:e>
                              <m:r>
                                <a:rPr lang="en-US" altLang="zh-TW" sz="2400" b="0" i="1" smtClean="0">
                                  <a:latin typeface="Cambria Math" panose="02040503050406030204" pitchFamily="18" charset="0"/>
                                </a:rPr>
                                <m:t>0.5</m:t>
                              </m:r>
                            </m:e>
                          </m:eqArr>
                        </m:e>
                      </m:d>
                    </m:oMath>
                  </m:oMathPara>
                </a14:m>
                <a:endParaRPr lang="zh-TW" altLang="en-US" sz="2400" dirty="0"/>
              </a:p>
            </p:txBody>
          </p:sp>
        </mc:Choice>
        <mc:Fallback>
          <p:sp>
            <p:nvSpPr>
              <p:cNvPr id="59" name="文字方塊 58"/>
              <p:cNvSpPr txBox="1">
                <a:spLocks noRot="1" noChangeAspect="1" noMove="1" noResize="1" noEditPoints="1" noAdjustHandles="1" noChangeArrowheads="1" noChangeShapeType="1" noTextEdit="1"/>
              </p:cNvSpPr>
              <p:nvPr/>
            </p:nvSpPr>
            <p:spPr>
              <a:xfrm>
                <a:off x="6062441" y="5705531"/>
                <a:ext cx="696088" cy="623312"/>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p:sp>
        <p:nvSpPr>
          <p:cNvPr id="60" name="矩形 59"/>
          <p:cNvSpPr/>
          <p:nvPr/>
        </p:nvSpPr>
        <p:spPr>
          <a:xfrm>
            <a:off x="6167597"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61" name="橢圓 60"/>
          <p:cNvSpPr/>
          <p:nvPr/>
        </p:nvSpPr>
        <p:spPr>
          <a:xfrm>
            <a:off x="6315235"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62" name="直線單箭頭接點 61"/>
          <p:cNvCxnSpPr/>
          <p:nvPr/>
        </p:nvCxnSpPr>
        <p:spPr>
          <a:xfrm flipV="1">
            <a:off x="6429535"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flipV="1">
            <a:off x="6429535"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文字方塊 63">
                <a:extLst>
                  <a:ext uri="{FF2B5EF4-FFF2-40B4-BE49-F238E27FC236}">
                    <ele attr="{5E48F332-DED1-491B-88DA-6D96DB2F6CCA}"/>
                  </a:ext>
                </a:extLst>
              </p:cNvPr>
              <p:cNvSpPr txBox="1"/>
              <p:nvPr/>
            </p:nvSpPr>
            <p:spPr>
              <a:xfrm>
                <a:off x="5176044"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0.6</m:t>
                              </m:r>
                            </m:e>
                            <m:e>
                              <m:r>
                                <a:rPr lang="en-US" altLang="zh-TW" sz="2400" b="0" i="1" smtClean="0">
                                  <a:latin typeface="Cambria Math" panose="02040503050406030204" pitchFamily="18" charset="0"/>
                                </a:rPr>
                                <m:t>0.6</m:t>
                              </m:r>
                            </m:e>
                          </m:eqArr>
                        </m:e>
                      </m:d>
                    </m:oMath>
                  </m:oMathPara>
                </a14:m>
                <a:endParaRPr lang="zh-TW" altLang="en-US" sz="2400" dirty="0"/>
              </a:p>
            </p:txBody>
          </p:sp>
        </mc:Choice>
        <mc:Fallback>
          <p:sp>
            <p:nvSpPr>
              <p:cNvPr id="64" name="文字方塊 63"/>
              <p:cNvSpPr txBox="1">
                <a:spLocks noRot="1" noChangeAspect="1" noMove="1" noResize="1" noEditPoints="1" noAdjustHandles="1" noChangeArrowheads="1" noChangeShapeType="1" noTextEdit="1"/>
              </p:cNvSpPr>
              <p:nvPr/>
            </p:nvSpPr>
            <p:spPr>
              <a:xfrm>
                <a:off x="6700044" y="5705531"/>
                <a:ext cx="696088" cy="615810"/>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grpSp>
        <p:nvGrpSpPr>
          <p:cNvPr id="81" name="群組 80"/>
          <p:cNvGrpSpPr/>
          <p:nvPr/>
        </p:nvGrpSpPr>
        <p:grpSpPr>
          <a:xfrm>
            <a:off x="6805200" y="4053349"/>
            <a:ext cx="485775" cy="1607294"/>
            <a:chOff x="5320264" y="3882721"/>
            <a:chExt cx="485775" cy="1607294"/>
          </a:xfrm>
        </p:grpSpPr>
        <p:sp>
          <p:nvSpPr>
            <p:cNvPr id="65" name="矩形 64"/>
            <p:cNvSpPr/>
            <p:nvPr/>
          </p:nvSpPr>
          <p:spPr>
            <a:xfrm>
              <a:off x="5320264" y="4299553"/>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66" name="橢圓 65"/>
            <p:cNvSpPr/>
            <p:nvPr/>
          </p:nvSpPr>
          <p:spPr>
            <a:xfrm>
              <a:off x="5467902" y="5299515"/>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582202" y="4923530"/>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5582202" y="3882721"/>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9" name="文字方塊 68">
                <a:extLst>
                  <a:ext uri="{FF2B5EF4-FFF2-40B4-BE49-F238E27FC236}">
                    <ele attr="{2316BF27-5A9C-4ED7-8B37-764760C25CFA}"/>
                  </a:ext>
                </a:extLst>
              </p:cNvPr>
              <p:cNvSpPr txBox="1"/>
              <p:nvPr/>
            </p:nvSpPr>
            <p:spPr>
              <a:xfrm>
                <a:off x="5813647"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0.7</m:t>
                              </m:r>
                            </m:e>
                            <m:e>
                              <m:r>
                                <a:rPr lang="en-US" altLang="zh-TW" sz="2400" b="0" i="1" smtClean="0">
                                  <a:latin typeface="Cambria Math" panose="02040503050406030204" pitchFamily="18" charset="0"/>
                                </a:rPr>
                                <m:t>0.7</m:t>
                              </m:r>
                            </m:e>
                          </m:eqArr>
                        </m:e>
                      </m:d>
                    </m:oMath>
                  </m:oMathPara>
                </a14:m>
                <a:endParaRPr lang="zh-TW" altLang="en-US" sz="2400" dirty="0"/>
              </a:p>
            </p:txBody>
          </p:sp>
        </mc:Choice>
        <mc:Fallback>
          <p:sp>
            <p:nvSpPr>
              <p:cNvPr id="69" name="文字方塊 68"/>
              <p:cNvSpPr txBox="1">
                <a:spLocks noRot="1" noChangeAspect="1" noMove="1" noResize="1" noEditPoints="1" noAdjustHandles="1" noChangeArrowheads="1" noChangeShapeType="1" noTextEdit="1"/>
              </p:cNvSpPr>
              <p:nvPr/>
            </p:nvSpPr>
            <p:spPr>
              <a:xfrm>
                <a:off x="7337647" y="5705531"/>
                <a:ext cx="696088" cy="615810"/>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p:sp>
        <p:nvSpPr>
          <p:cNvPr id="70" name="矩形 69"/>
          <p:cNvSpPr/>
          <p:nvPr/>
        </p:nvSpPr>
        <p:spPr>
          <a:xfrm>
            <a:off x="7442803"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71" name="橢圓 70"/>
          <p:cNvSpPr/>
          <p:nvPr/>
        </p:nvSpPr>
        <p:spPr>
          <a:xfrm>
            <a:off x="7590441"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72" name="直線單箭頭接點 71"/>
          <p:cNvCxnSpPr/>
          <p:nvPr/>
        </p:nvCxnSpPr>
        <p:spPr>
          <a:xfrm flipV="1">
            <a:off x="7704741"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7704741"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文字方塊 73">
                <a:extLst>
                  <a:ext uri="{FF2B5EF4-FFF2-40B4-BE49-F238E27FC236}">
                    <ele attr="{3A454F0B-5EDC-4F78-B4E6-EB2DC961E3F6}"/>
                  </a:ext>
                </a:extLst>
              </p:cNvPr>
              <p:cNvSpPr txBox="1"/>
              <p:nvPr/>
            </p:nvSpPr>
            <p:spPr>
              <a:xfrm>
                <a:off x="6451250" y="5554401"/>
                <a:ext cx="696088"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0.8</m:t>
                              </m:r>
                            </m:e>
                            <m:e>
                              <m:r>
                                <a:rPr lang="en-US" altLang="zh-TW" sz="2400" b="0" i="1" smtClean="0">
                                  <a:latin typeface="Cambria Math" panose="02040503050406030204" pitchFamily="18" charset="0"/>
                                </a:rPr>
                                <m:t>0.8</m:t>
                              </m:r>
                            </m:e>
                          </m:eqArr>
                        </m:e>
                      </m:d>
                    </m:oMath>
                  </m:oMathPara>
                </a14:m>
                <a:endParaRPr lang="zh-TW" altLang="en-US" sz="2400" dirty="0"/>
              </a:p>
            </p:txBody>
          </p:sp>
        </mc:Choice>
        <mc:Fallback>
          <p:sp>
            <p:nvSpPr>
              <p:cNvPr id="74" name="文字方塊 73"/>
              <p:cNvSpPr txBox="1">
                <a:spLocks noRot="1" noChangeAspect="1" noMove="1" noResize="1" noEditPoints="1" noAdjustHandles="1" noChangeArrowheads="1" noChangeShapeType="1" noTextEdit="1"/>
              </p:cNvSpPr>
              <p:nvPr/>
            </p:nvSpPr>
            <p:spPr>
              <a:xfrm>
                <a:off x="7975250" y="5705531"/>
                <a:ext cx="696088" cy="615810"/>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p:sp>
        <p:nvSpPr>
          <p:cNvPr id="75" name="矩形 74"/>
          <p:cNvSpPr/>
          <p:nvPr/>
        </p:nvSpPr>
        <p:spPr>
          <a:xfrm>
            <a:off x="8080406" y="4470181"/>
            <a:ext cx="485775" cy="611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76" name="橢圓 75"/>
          <p:cNvSpPr/>
          <p:nvPr/>
        </p:nvSpPr>
        <p:spPr>
          <a:xfrm>
            <a:off x="8228044" y="5470143"/>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77" name="直線單箭頭接點 76"/>
          <p:cNvCxnSpPr/>
          <p:nvPr/>
        </p:nvCxnSpPr>
        <p:spPr>
          <a:xfrm flipV="1">
            <a:off x="8342344" y="5094158"/>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p:nvPr/>
        </p:nvCxnSpPr>
        <p:spPr>
          <a:xfrm flipV="1">
            <a:off x="8342344" y="4053349"/>
            <a:ext cx="0" cy="40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0" nodeType="clickEffect">
                                  <p:stCondLst>
                                    <p:cond delay="0"/>
                                  </p:stCondLst>
                                  <p:childTnLst>
                                    <p:set>
                                      <p:cBhvr>
                                        <p:cTn id="92" dur="1" fill="hold">
                                          <p:stCondLst>
                                            <p:cond delay="0"/>
                                          </p:stCondLst>
                                        </p:cTn>
                                        <p:tgtEl>
                                          <p:spTgt spid="1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0" nodeType="clickEffect">
                                  <p:stCondLst>
                                    <p:cond delay="0"/>
                                  </p:stCondLst>
                                  <p:childTnLst>
                                    <p:set>
                                      <p:cBhvr>
                                        <p:cTn id="9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14" grpId="0" bldLvl="0" animBg="1"/>
      <p:bldP spid="34" grpId="0" bldLvl="0" animBg="1"/>
      <p:bldP spid="35" grpId="0" bldLvl="0" animBg="1"/>
      <p:bldP spid="36" grpId="0" bldLvl="0" animBg="1"/>
      <p:bldP spid="39" grpId="0" bldLvl="0" animBg="1"/>
      <p:bldP spid="40" grpId="0" bldLvl="0" animBg="1"/>
      <p:bldP spid="41" grpId="0" bldLvl="0" animBg="1"/>
      <p:bldP spid="49" grpId="0" bldLvl="0" animBg="1"/>
      <p:bldP spid="50" grpId="0" bldLvl="0" animBg="1"/>
      <p:bldP spid="51" grpId="0" bldLvl="0" animBg="1"/>
      <p:bldP spid="54" grpId="0" bldLvl="0" animBg="1"/>
      <p:bldP spid="55" grpId="0" bldLvl="0" animBg="1"/>
      <p:bldP spid="56" grpId="0" bldLvl="0" animBg="1"/>
      <p:bldP spid="59" grpId="0" bldLvl="0" animBg="1"/>
      <p:bldP spid="60" grpId="0" bldLvl="0" animBg="1"/>
      <p:bldP spid="61" grpId="0" bldLvl="0" animBg="1"/>
      <p:bldP spid="64" grpId="0" bldLvl="0" animBg="1"/>
      <p:bldP spid="69" grpId="0" bldLvl="0" animBg="1"/>
      <p:bldP spid="70" grpId="0" bldLvl="0" animBg="1"/>
      <p:bldP spid="71" grpId="0" bldLvl="0" animBg="1"/>
      <p:bldP spid="74" grpId="0" bldLvl="0" animBg="1"/>
      <p:bldP spid="75" grpId="0" bldLvl="0" animBg="1"/>
      <p:bldP spid="7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25000"/>
            </a:pPr>
            <a:r>
              <a:rPr lang="zh-CN" altLang="en-US" sz="4400">
                <a:sym typeface="+mn-ea"/>
              </a:rPr>
              <a:t>不同类型</a:t>
            </a:r>
            <a:r>
              <a:rPr lang="en-US" altLang="zh-CN" sz="4400">
                <a:sym typeface="+mn-ea"/>
              </a:rPr>
              <a:t>GAN</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三种类型的</a:t>
            </a:r>
            <a:r>
              <a:rPr lang="en-US" altLang="zh-CN"/>
              <a:t>GAN</a:t>
            </a:r>
            <a:endParaRPr lang="en-US" altLang="zh-CN"/>
          </a:p>
        </p:txBody>
      </p:sp>
      <p:pic>
        <p:nvPicPr>
          <p:cNvPr id="4" name="内容占位符 3"/>
          <p:cNvPicPr>
            <a:picLocks noChangeAspect="1"/>
          </p:cNvPicPr>
          <p:nvPr>
            <p:ph idx="1"/>
          </p:nvPr>
        </p:nvPicPr>
        <p:blipFill>
          <a:blip r:embed="rId1"/>
          <a:stretch>
            <a:fillRect/>
          </a:stretch>
        </p:blipFill>
        <p:spPr>
          <a:xfrm>
            <a:off x="2479675" y="1171575"/>
            <a:ext cx="7837170" cy="561403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Text to Image</a:t>
            </a:r>
            <a:endParaRPr lang="zh-CN" altLang="en-US"/>
          </a:p>
        </p:txBody>
      </p:sp>
      <p:sp>
        <p:nvSpPr>
          <p:cNvPr id="3" name="内容占位符 2"/>
          <p:cNvSpPr>
            <a:spLocks noGrp="1"/>
          </p:cNvSpPr>
          <p:nvPr>
            <p:ph idx="1"/>
          </p:nvPr>
        </p:nvSpPr>
        <p:spPr/>
        <p:txBody>
          <a:bodyPr/>
          <a:p>
            <a:r>
              <a:rPr lang="zh-CN" altLang="en-US"/>
              <a:t>Traditional supervised approach</a:t>
            </a:r>
            <a:endParaRPr lang="zh-CN" altLang="en-US"/>
          </a:p>
        </p:txBody>
      </p:sp>
      <p:grpSp>
        <p:nvGrpSpPr>
          <p:cNvPr id="7" name="群組 6"/>
          <p:cNvGrpSpPr/>
          <p:nvPr/>
        </p:nvGrpSpPr>
        <p:grpSpPr>
          <a:xfrm>
            <a:off x="8355724" y="1292224"/>
            <a:ext cx="3178703" cy="1378298"/>
            <a:chOff x="5614332" y="238230"/>
            <a:chExt cx="3178703" cy="1378298"/>
          </a:xfrm>
        </p:grpSpPr>
        <p:sp>
          <p:nvSpPr>
            <p:cNvPr id="14" name="矩形 13"/>
            <p:cNvSpPr/>
            <p:nvPr/>
          </p:nvSpPr>
          <p:spPr>
            <a:xfrm>
              <a:off x="5614332" y="308235"/>
              <a:ext cx="1987550" cy="398780"/>
            </a:xfrm>
            <a:prstGeom prst="rect">
              <a:avLst/>
            </a:prstGeom>
          </p:spPr>
          <p:txBody>
            <a:bodyPr wrap="none">
              <a:spAutoFit/>
            </a:bodyPr>
            <a:p>
              <a:r>
                <a:rPr lang="zh-TW" altLang="en-US" sz="2000" dirty="0"/>
                <a:t>a dog is running</a:t>
              </a:r>
              <a:endParaRPr lang="zh-TW" altLang="en-US" sz="2000" dirty="0"/>
            </a:p>
          </p:txBody>
        </p:sp>
        <p:pic>
          <p:nvPicPr>
            <p:cNvPr id="5124" name="Picture 4" descr="「a dog is running」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22198" y="238230"/>
              <a:ext cx="964595" cy="67292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 bird is fly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4069" y="968113"/>
              <a:ext cx="958966" cy="648415"/>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5621246" y="1043668"/>
              <a:ext cx="1734185" cy="398780"/>
            </a:xfrm>
            <a:prstGeom prst="rect">
              <a:avLst/>
            </a:prstGeom>
          </p:spPr>
          <p:txBody>
            <a:bodyPr wrap="none">
              <a:spAutoFit/>
            </a:bodyPr>
            <a:p>
              <a:r>
                <a:rPr lang="zh-TW" altLang="en-US" sz="2000" dirty="0"/>
                <a:t>a </a:t>
              </a:r>
              <a:r>
                <a:rPr lang="en-US" altLang="zh-TW" sz="2000" dirty="0"/>
                <a:t>bird</a:t>
              </a:r>
              <a:r>
                <a:rPr lang="zh-TW" altLang="en-US" sz="2000" dirty="0"/>
                <a:t> is </a:t>
              </a:r>
              <a:r>
                <a:rPr lang="en-US" altLang="zh-TW" sz="2000" dirty="0"/>
                <a:t>flying</a:t>
              </a:r>
              <a:endParaRPr lang="en-US" altLang="zh-TW" sz="2000" dirty="0"/>
            </a:p>
          </p:txBody>
        </p:sp>
      </p:grpSp>
      <p:sp>
        <p:nvSpPr>
          <p:cNvPr id="13" name="矩形 12"/>
          <p:cNvSpPr/>
          <p:nvPr/>
        </p:nvSpPr>
        <p:spPr>
          <a:xfrm>
            <a:off x="8242423" y="1185878"/>
            <a:ext cx="3412037" cy="15422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
        <p:nvSpPr>
          <p:cNvPr id="12" name="文字方塊 11"/>
          <p:cNvSpPr txBox="1"/>
          <p:nvPr/>
        </p:nvSpPr>
        <p:spPr>
          <a:xfrm>
            <a:off x="4800842" y="4583838"/>
            <a:ext cx="1530120" cy="706755"/>
          </a:xfrm>
          <a:prstGeom prst="rect">
            <a:avLst/>
          </a:prstGeom>
          <a:noFill/>
        </p:spPr>
        <p:txBody>
          <a:bodyPr wrap="square" rtlCol="0">
            <a:spAutoFit/>
          </a:bodyPr>
          <a:p>
            <a:pPr algn="ctr"/>
            <a:r>
              <a:rPr lang="en-US" altLang="zh-TW" sz="2000">
                <a:solidFill>
                  <a:srgbClr val="FF0000"/>
                </a:solidFill>
              </a:rPr>
              <a:t>Target of NN</a:t>
            </a:r>
            <a:r>
              <a:rPr lang="zh-TW" altLang="en-US" sz="2000">
                <a:solidFill>
                  <a:srgbClr val="FF0000"/>
                </a:solidFill>
              </a:rPr>
              <a:t> </a:t>
            </a:r>
            <a:r>
              <a:rPr lang="en-US" altLang="zh-TW" sz="2000">
                <a:solidFill>
                  <a:srgbClr val="FF0000"/>
                </a:solidFill>
              </a:rPr>
              <a:t>output</a:t>
            </a:r>
            <a:endParaRPr lang="en-US" altLang="zh-TW" sz="2000" dirty="0">
              <a:solidFill>
                <a:srgbClr val="FF0000"/>
              </a:solidFill>
            </a:endParaRPr>
          </a:p>
        </p:txBody>
      </p:sp>
      <p:sp>
        <p:nvSpPr>
          <p:cNvPr id="4" name="矩形 3"/>
          <p:cNvSpPr/>
          <p:nvPr/>
        </p:nvSpPr>
        <p:spPr>
          <a:xfrm>
            <a:off x="4335693" y="2388123"/>
            <a:ext cx="1472384" cy="8283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TW" sz="2400" dirty="0"/>
              <a:t>NN</a:t>
            </a:r>
            <a:endParaRPr lang="en-US" altLang="zh-TW" sz="2400" dirty="0"/>
          </a:p>
        </p:txBody>
      </p:sp>
      <p:sp>
        <p:nvSpPr>
          <p:cNvPr id="5" name="箭號: 向右 4"/>
          <p:cNvSpPr/>
          <p:nvPr/>
        </p:nvSpPr>
        <p:spPr>
          <a:xfrm>
            <a:off x="5864043" y="2565779"/>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6" name="箭號: 向右 5"/>
          <p:cNvSpPr/>
          <p:nvPr/>
        </p:nvSpPr>
        <p:spPr>
          <a:xfrm>
            <a:off x="3744936" y="2540484"/>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TW" altLang="en-US"/>
          </a:p>
        </p:txBody>
      </p:sp>
      <p:sp>
        <p:nvSpPr>
          <p:cNvPr id="8" name="文字方塊 7"/>
          <p:cNvSpPr txBox="1"/>
          <p:nvPr/>
        </p:nvSpPr>
        <p:spPr>
          <a:xfrm>
            <a:off x="6320077" y="2240392"/>
            <a:ext cx="990655" cy="107632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pPr algn="ctr"/>
            <a:endParaRPr lang="en-US" altLang="zh-TW" sz="2400" dirty="0"/>
          </a:p>
          <a:p>
            <a:pPr algn="ctr"/>
            <a:r>
              <a:rPr lang="en-US" altLang="zh-TW" sz="2000" dirty="0"/>
              <a:t>Image</a:t>
            </a:r>
            <a:endParaRPr lang="en-US" altLang="zh-TW" sz="2000" dirty="0"/>
          </a:p>
          <a:p>
            <a:pPr algn="ctr"/>
            <a:endParaRPr lang="en-US" altLang="zh-TW" sz="2000" dirty="0"/>
          </a:p>
        </p:txBody>
      </p:sp>
      <p:sp>
        <p:nvSpPr>
          <p:cNvPr id="10" name="文字方塊 9"/>
          <p:cNvSpPr txBox="1"/>
          <p:nvPr/>
        </p:nvSpPr>
        <p:spPr>
          <a:xfrm>
            <a:off x="848921" y="3710363"/>
            <a:ext cx="2536561" cy="398780"/>
          </a:xfrm>
          <a:prstGeom prst="rect">
            <a:avLst/>
          </a:prstGeom>
          <a:noFill/>
        </p:spPr>
        <p:txBody>
          <a:bodyPr wrap="square" rtlCol="0">
            <a:spAutoFit/>
          </a:bodyPr>
          <a:p>
            <a:pPr algn="ctr"/>
            <a:r>
              <a:rPr lang="en-US" altLang="zh-TW" sz="2000" dirty="0"/>
              <a:t>Text: “train”</a:t>
            </a:r>
            <a:endParaRPr lang="en-US" altLang="zh-TW" sz="2000" dirty="0"/>
          </a:p>
        </p:txBody>
      </p:sp>
      <p:pic>
        <p:nvPicPr>
          <p:cNvPr id="2050" name="Picture 2" descr="「火車」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052" y="4023091"/>
            <a:ext cx="1076145" cy="711644"/>
          </a:xfrm>
          <a:prstGeom prst="rect">
            <a:avLst/>
          </a:prstGeom>
          <a:noFill/>
          <a:extLst>
            <a:ext uri="{909E8E84-426E-40DD-AFC4-6F175D3DCCD1}">
              <a14:hiddenFill xmlns:a14="http://schemas.microsoft.com/office/drawing/2010/main">
                <a:solidFill>
                  <a:srgbClr val="FFFFFF"/>
                </a:solidFill>
              </a14:hiddenFill>
            </a:ext>
          </a:extLst>
        </p:spPr>
      </p:pic>
      <p:sp>
        <p:nvSpPr>
          <p:cNvPr id="11" name="橢圓 10"/>
          <p:cNvSpPr/>
          <p:nvPr/>
        </p:nvSpPr>
        <p:spPr>
          <a:xfrm>
            <a:off x="4382103" y="4626785"/>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pic>
        <p:nvPicPr>
          <p:cNvPr id="2052" name="Picture 4" descr="「火車」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140" y="4520129"/>
            <a:ext cx="1024684" cy="7685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火車」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671" y="3606513"/>
            <a:ext cx="1029867" cy="772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火車」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4834" y="4236521"/>
            <a:ext cx="1082938" cy="72195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火車」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2478" y="5440130"/>
            <a:ext cx="1022169" cy="76662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火車」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1992" y="4618388"/>
            <a:ext cx="1252805" cy="835203"/>
          </a:xfrm>
          <a:prstGeom prst="rect">
            <a:avLst/>
          </a:prstGeom>
          <a:noFill/>
          <a:extLst>
            <a:ext uri="{909E8E84-426E-40DD-AFC4-6F175D3DCCD1}">
              <a14:hiddenFill xmlns:a14="http://schemas.microsoft.com/office/drawing/2010/main">
                <a:solidFill>
                  <a:srgbClr val="FFFFFF"/>
                </a:solidFill>
              </a14:hiddenFill>
            </a:ext>
          </a:extLst>
        </p:spPr>
      </p:pic>
      <p:sp>
        <p:nvSpPr>
          <p:cNvPr id="18" name="橢圓 17"/>
          <p:cNvSpPr/>
          <p:nvPr/>
        </p:nvSpPr>
        <p:spPr>
          <a:xfrm>
            <a:off x="5601303" y="4281436"/>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dirty="0"/>
          </a:p>
        </p:txBody>
      </p:sp>
      <p:sp>
        <p:nvSpPr>
          <p:cNvPr id="19" name="橢圓 18"/>
          <p:cNvSpPr/>
          <p:nvPr/>
        </p:nvSpPr>
        <p:spPr>
          <a:xfrm>
            <a:off x="3786699" y="5176610"/>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
        <p:nvSpPr>
          <p:cNvPr id="20" name="橢圓 19"/>
          <p:cNvSpPr/>
          <p:nvPr/>
        </p:nvSpPr>
        <p:spPr>
          <a:xfrm>
            <a:off x="7904834" y="5362944"/>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TW" altLang="en-US"/>
          </a:p>
        </p:txBody>
      </p:sp>
      <p:sp>
        <p:nvSpPr>
          <p:cNvPr id="21" name="橢圓 20"/>
          <p:cNvSpPr/>
          <p:nvPr/>
        </p:nvSpPr>
        <p:spPr>
          <a:xfrm>
            <a:off x="8876647" y="4850530"/>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TW" altLang="en-US"/>
          </a:p>
        </p:txBody>
      </p:sp>
      <p:sp>
        <p:nvSpPr>
          <p:cNvPr id="22" name="橢圓 21"/>
          <p:cNvSpPr/>
          <p:nvPr/>
        </p:nvSpPr>
        <p:spPr>
          <a:xfrm>
            <a:off x="7139163" y="6098807"/>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TW" altLang="en-US"/>
          </a:p>
        </p:txBody>
      </p:sp>
      <p:sp>
        <p:nvSpPr>
          <p:cNvPr id="23" name="橢圓 22"/>
          <p:cNvSpPr/>
          <p:nvPr/>
        </p:nvSpPr>
        <p:spPr>
          <a:xfrm>
            <a:off x="4920203" y="5354691"/>
            <a:ext cx="222250" cy="21590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TW" altLang="en-US"/>
          </a:p>
        </p:txBody>
      </p:sp>
      <p:sp>
        <p:nvSpPr>
          <p:cNvPr id="17" name="矩形 16"/>
          <p:cNvSpPr/>
          <p:nvPr/>
        </p:nvSpPr>
        <p:spPr>
          <a:xfrm>
            <a:off x="2953756" y="5934792"/>
            <a:ext cx="2110386" cy="461665"/>
          </a:xfrm>
          <a:prstGeom prst="rect">
            <a:avLst/>
          </a:prstGeom>
        </p:spPr>
        <p:txBody>
          <a:bodyPr wrap="none">
            <a:spAutoFit/>
          </a:bodyPr>
          <a:p>
            <a:r>
              <a:rPr lang="en-US" altLang="zh-TW" sz="2400" dirty="0">
                <a:solidFill>
                  <a:srgbClr val="FF0000"/>
                </a:solidFill>
              </a:rPr>
              <a:t>A </a:t>
            </a:r>
            <a:r>
              <a:rPr lang="zh-TW" altLang="en-US" sz="2400" dirty="0">
                <a:solidFill>
                  <a:srgbClr val="FF0000"/>
                </a:solidFill>
              </a:rPr>
              <a:t>blurry </a:t>
            </a:r>
            <a:r>
              <a:rPr lang="en-US" altLang="zh-TW" sz="2400" dirty="0">
                <a:solidFill>
                  <a:srgbClr val="FF0000"/>
                </a:solidFill>
              </a:rPr>
              <a:t>image!</a:t>
            </a:r>
            <a:endParaRPr lang="zh-TW" altLang="en-US" sz="2400" dirty="0">
              <a:solidFill>
                <a:srgbClr val="FF0000"/>
              </a:solidFill>
            </a:endParaRPr>
          </a:p>
        </p:txBody>
      </p:sp>
      <p:cxnSp>
        <p:nvCxnSpPr>
          <p:cNvPr id="25" name="直線單箭頭接點 24"/>
          <p:cNvCxnSpPr/>
          <p:nvPr/>
        </p:nvCxnSpPr>
        <p:spPr>
          <a:xfrm flipH="1">
            <a:off x="4382103" y="5545255"/>
            <a:ext cx="587607" cy="496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136668" y="2555735"/>
            <a:ext cx="2347595" cy="39878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p>
            <a:r>
              <a:rPr lang="en-US" altLang="zh-TW" sz="2000" dirty="0"/>
              <a:t>c</a:t>
            </a:r>
            <a:r>
              <a:rPr lang="en-US" altLang="zh-TW" sz="2000" baseline="30000" dirty="0"/>
              <a:t>1</a:t>
            </a:r>
            <a:r>
              <a:rPr lang="en-US" altLang="zh-TW" sz="2000" dirty="0"/>
              <a:t>: </a:t>
            </a:r>
            <a:r>
              <a:rPr lang="zh-TW" altLang="en-US" sz="2000" dirty="0"/>
              <a:t>a dog is running</a:t>
            </a:r>
            <a:endParaRPr lang="zh-TW" altLang="en-US" sz="2000" dirty="0"/>
          </a:p>
        </p:txBody>
      </p:sp>
      <p:pic>
        <p:nvPicPr>
          <p:cNvPr id="45" name="Picture 4" descr="「a dog is running」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57594" y="2436833"/>
            <a:ext cx="1116563" cy="77893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線單箭頭接點 30"/>
          <p:cNvCxnSpPr/>
          <p:nvPr/>
        </p:nvCxnSpPr>
        <p:spPr>
          <a:xfrm>
            <a:off x="7384397" y="2840556"/>
            <a:ext cx="1046835" cy="0"/>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48" name="文字方塊 2047"/>
          <p:cNvSpPr txBox="1"/>
          <p:nvPr/>
        </p:nvSpPr>
        <p:spPr>
          <a:xfrm>
            <a:off x="7310732" y="3140791"/>
            <a:ext cx="1631478" cy="706755"/>
          </a:xfrm>
          <a:prstGeom prst="rect">
            <a:avLst/>
          </a:prstGeom>
          <a:noFill/>
        </p:spPr>
        <p:txBody>
          <a:bodyPr wrap="square" rtlCol="0">
            <a:spAutoFit/>
          </a:bodyPr>
          <a:p>
            <a:r>
              <a:rPr lang="en-US" altLang="zh-TW" sz="2000" dirty="0">
                <a:solidFill>
                  <a:srgbClr val="FF0000"/>
                </a:solidFill>
              </a:rPr>
              <a:t>as close as possible</a:t>
            </a:r>
            <a:endParaRPr lang="en-US" altLang="zh-TW"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bldLvl="0" animBg="1"/>
      <p:bldP spid="5" grpId="0" bldLvl="0" animBg="1"/>
      <p:bldP spid="6" grpId="0" bldLvl="0" animBg="1"/>
      <p:bldP spid="8" grpId="0" bldLvl="0" animBg="1"/>
      <p:bldP spid="10" grpId="0"/>
      <p:bldP spid="11" grpId="0" bldLvl="0" animBg="1"/>
      <p:bldP spid="18" grpId="0" bldLvl="0" animBg="1"/>
      <p:bldP spid="19" grpId="0" bldLvl="0" animBg="1"/>
      <p:bldP spid="20" grpId="0" bldLvl="0" animBg="1"/>
      <p:bldP spid="21" grpId="0" bldLvl="0" animBg="1"/>
      <p:bldP spid="22" grpId="0" bldLvl="0" animBg="1"/>
      <p:bldP spid="23" grpId="0" bldLvl="0" animBg="1"/>
      <p:bldP spid="17" grpId="0"/>
      <p:bldP spid="43" grpId="0" bldLvl="0" animBg="1"/>
      <p:bldP spid="204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Conditional GAN</a:t>
            </a:r>
            <a:endParaRPr lang="zh-TW" altLang="en-US" dirty="0"/>
          </a:p>
        </p:txBody>
      </p:sp>
      <p:grpSp>
        <p:nvGrpSpPr>
          <p:cNvPr id="12" name="群組 11"/>
          <p:cNvGrpSpPr/>
          <p:nvPr/>
        </p:nvGrpSpPr>
        <p:grpSpPr>
          <a:xfrm>
            <a:off x="2032998" y="3843924"/>
            <a:ext cx="4774036" cy="1177480"/>
            <a:chOff x="5018302" y="5008781"/>
            <a:chExt cx="4774036" cy="1177480"/>
          </a:xfrm>
        </p:grpSpPr>
        <p:sp>
          <p:nvSpPr>
            <p:cNvPr id="13" name="矩形 12"/>
            <p:cNvSpPr/>
            <p:nvPr/>
          </p:nvSpPr>
          <p:spPr>
            <a:xfrm>
              <a:off x="5989913" y="5008781"/>
              <a:ext cx="1504494" cy="1177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dirty="0"/>
                <a:t>D </a:t>
              </a:r>
              <a:endParaRPr lang="en-US" altLang="zh-TW" sz="2000" dirty="0"/>
            </a:p>
            <a:p>
              <a:pPr algn="ctr"/>
              <a:r>
                <a:rPr lang="en-US" altLang="zh-TW" sz="2000" dirty="0"/>
                <a:t>(original)</a:t>
              </a:r>
              <a:endParaRPr lang="en-US" altLang="zh-TW" sz="2000" dirty="0"/>
            </a:p>
          </p:txBody>
        </p:sp>
        <p:sp>
          <p:nvSpPr>
            <p:cNvPr id="14" name="箭號: 向右 13"/>
            <p:cNvSpPr/>
            <p:nvPr/>
          </p:nvSpPr>
          <p:spPr>
            <a:xfrm>
              <a:off x="7535903" y="5335717"/>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p:cNvSpPr txBox="1"/>
            <p:nvPr/>
          </p:nvSpPr>
          <p:spPr>
            <a:xfrm>
              <a:off x="8027038" y="5336105"/>
              <a:ext cx="1765300" cy="460375"/>
            </a:xfrm>
            <a:prstGeom prst="rect">
              <a:avLst/>
            </a:prstGeom>
            <a:noFill/>
          </p:spPr>
          <p:txBody>
            <a:bodyPr wrap="square" rtlCol="0">
              <a:spAutoFit/>
            </a:bodyPr>
            <a:lstStyle/>
            <a:p>
              <a:r>
                <a:rPr lang="en-US" altLang="zh-TW" sz="2400" dirty="0"/>
                <a:t>scalar</a:t>
              </a:r>
              <a:endParaRPr lang="en-US" altLang="zh-TW" sz="2400" dirty="0"/>
            </a:p>
          </p:txBody>
        </p:sp>
        <mc:AlternateContent xmlns:mc="http://schemas.openxmlformats.org/markup-compatibility/2006">
          <mc:Choice xmlns:a14="http://schemas.microsoft.com/office/drawing/2010/main" Requires="a14">
            <p:sp>
              <p:nvSpPr>
                <p:cNvPr id="16" name="文字方塊 15"/>
                <p:cNvSpPr txBox="1"/>
                <p:nvPr/>
              </p:nvSpPr>
              <p:spPr>
                <a:xfrm>
                  <a:off x="5018302" y="5389309"/>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p:sp>
              <p:nvSpPr>
                <p:cNvPr id="55" name="文字方塊 54"/>
                <p:cNvSpPr txBox="1">
                  <a:spLocks noRot="1" noChangeAspect="1" noMove="1" noResize="1" noEditPoints="1" noAdjustHandles="1" noChangeArrowheads="1" noChangeShapeType="1" noTextEdit="1"/>
                </p:cNvSpPr>
                <p:nvPr/>
              </p:nvSpPr>
              <p:spPr>
                <a:xfrm>
                  <a:off x="5018302" y="5389309"/>
                  <a:ext cx="241733" cy="369332"/>
                </a:xfrm>
                <a:prstGeom prst="rect">
                  <a:avLst/>
                </a:prstGeom>
                <a:blipFill rotWithShape="1">
                  <a:blip r:embed="rId1"/>
                  <a:stretch>
                    <a:fillRect l="-15000" r="-15000"/>
                  </a:stretch>
                </a:blipFill>
              </p:spPr>
              <p:txBody>
                <a:bodyPr/>
                <a:lstStyle/>
                <a:p>
                  <a:r>
                    <a:rPr lang="zh-TW" altLang="en-US">
                      <a:noFill/>
                    </a:rPr>
                    <a:t> </a:t>
                  </a:r>
                  <a:endParaRPr lang="zh-TW" altLang="en-US">
                    <a:noFill/>
                  </a:endParaRPr>
                </a:p>
              </p:txBody>
            </p:sp>
          </mc:Fallback>
        </mc:AlternateContent>
        <p:sp>
          <p:nvSpPr>
            <p:cNvPr id="17" name="箭號: 向右 16"/>
            <p:cNvSpPr/>
            <p:nvPr/>
          </p:nvSpPr>
          <p:spPr>
            <a:xfrm>
              <a:off x="5412814" y="5335717"/>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32" name="群組 31"/>
          <p:cNvGrpSpPr/>
          <p:nvPr/>
        </p:nvGrpSpPr>
        <p:grpSpPr>
          <a:xfrm>
            <a:off x="1750244" y="1576027"/>
            <a:ext cx="8882153" cy="1205718"/>
            <a:chOff x="500846" y="2048246"/>
            <a:chExt cx="8882153" cy="1205718"/>
          </a:xfrm>
        </p:grpSpPr>
        <p:sp>
          <p:nvSpPr>
            <p:cNvPr id="33" name="矩形 32"/>
            <p:cNvSpPr/>
            <p:nvPr/>
          </p:nvSpPr>
          <p:spPr>
            <a:xfrm>
              <a:off x="4067589" y="2048246"/>
              <a:ext cx="1504494" cy="1177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G</a:t>
              </a:r>
              <a:endParaRPr lang="en-US" altLang="zh-TW" sz="2400" dirty="0"/>
            </a:p>
          </p:txBody>
        </p:sp>
        <p:sp>
          <p:nvSpPr>
            <p:cNvPr id="34" name="箭號: 向右 33"/>
            <p:cNvSpPr/>
            <p:nvPr/>
          </p:nvSpPr>
          <p:spPr>
            <a:xfrm>
              <a:off x="5609597" y="2417578"/>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34"/>
            <p:cNvSpPr/>
            <p:nvPr/>
          </p:nvSpPr>
          <p:spPr>
            <a:xfrm>
              <a:off x="3452976" y="204824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452976" y="273035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7" name="文字方塊 36"/>
                <p:cNvSpPr txBox="1"/>
                <p:nvPr/>
              </p:nvSpPr>
              <p:spPr>
                <a:xfrm>
                  <a:off x="3075686" y="281022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p:sp>
              <p:nvSpPr>
                <p:cNvPr id="37" name="文字方塊 36"/>
                <p:cNvSpPr txBox="1">
                  <a:spLocks noRot="1" noChangeAspect="1" noMove="1" noResize="1" noEditPoints="1" noAdjustHandles="1" noChangeArrowheads="1" noChangeShapeType="1" noTextEdit="1"/>
                </p:cNvSpPr>
                <p:nvPr/>
              </p:nvSpPr>
              <p:spPr>
                <a:xfrm>
                  <a:off x="3075686" y="2810228"/>
                  <a:ext cx="223266" cy="369332"/>
                </a:xfrm>
                <a:prstGeom prst="rect">
                  <a:avLst/>
                </a:prstGeom>
                <a:blipFill rotWithShape="1">
                  <a:blip r:embed="rId2"/>
                  <a:stretch>
                    <a:fillRect l="-16216" r="-16216"/>
                  </a:stretch>
                </a:blipFill>
              </p:spPr>
              <p:txBody>
                <a:bodyPr/>
                <a:lstStyle/>
                <a:p>
                  <a:r>
                    <a:rPr lang="zh-TW" altLang="en-US">
                      <a:noFill/>
                    </a:rPr>
                    <a:t> </a:t>
                  </a:r>
                  <a:endParaRPr lang="zh-TW" altLang="en-US">
                    <a:noFill/>
                  </a:endParaRPr>
                </a:p>
              </p:txBody>
            </p:sp>
          </mc:Fallback>
        </mc:AlternateContent>
        <p:sp>
          <p:nvSpPr>
            <p:cNvPr id="38" name="文字方塊 37"/>
            <p:cNvSpPr txBox="1"/>
            <p:nvPr/>
          </p:nvSpPr>
          <p:spPr>
            <a:xfrm>
              <a:off x="500846" y="2764018"/>
              <a:ext cx="2667620" cy="398780"/>
            </a:xfrm>
            <a:prstGeom prst="rect">
              <a:avLst/>
            </a:prstGeom>
            <a:noFill/>
          </p:spPr>
          <p:txBody>
            <a:bodyPr wrap="square" rtlCol="0">
              <a:spAutoFit/>
            </a:bodyPr>
            <a:lstStyle/>
            <a:p>
              <a:r>
                <a:rPr lang="en-US" altLang="zh-TW" sz="2000" dirty="0"/>
                <a:t>Normal distribution</a:t>
              </a:r>
              <a:endParaRPr lang="en-US" altLang="zh-TW" sz="2000" dirty="0"/>
            </a:p>
          </p:txBody>
        </p:sp>
        <p:sp>
          <p:nvSpPr>
            <p:cNvPr id="39" name="文字方塊 38"/>
            <p:cNvSpPr txBox="1"/>
            <p:nvPr/>
          </p:nvSpPr>
          <p:spPr>
            <a:xfrm>
              <a:off x="7231530" y="2431911"/>
              <a:ext cx="2151469" cy="521970"/>
            </a:xfrm>
            <a:prstGeom prst="rect">
              <a:avLst/>
            </a:prstGeom>
            <a:noFill/>
          </p:spPr>
          <p:txBody>
            <a:bodyPr wrap="square" rtlCol="0">
              <a:spAutoFit/>
            </a:bodyPr>
            <a:lstStyle/>
            <a:p>
              <a:r>
                <a:rPr lang="en-US" altLang="zh-TW" sz="2800" dirty="0"/>
                <a:t>x = G(</a:t>
              </a:r>
              <a:r>
                <a:rPr lang="en-US" altLang="zh-TW" sz="2800" dirty="0" err="1"/>
                <a:t>c,z</a:t>
              </a:r>
              <a:r>
                <a:rPr lang="en-US" altLang="zh-TW" sz="2800" dirty="0"/>
                <a:t>)</a:t>
              </a:r>
              <a:endParaRPr lang="zh-TW" altLang="en-US" sz="2800" dirty="0"/>
            </a:p>
          </p:txBody>
        </p:sp>
        <p:sp>
          <p:nvSpPr>
            <p:cNvPr id="40" name="矩形 39"/>
            <p:cNvSpPr/>
            <p:nvPr/>
          </p:nvSpPr>
          <p:spPr>
            <a:xfrm>
              <a:off x="2250139" y="2079217"/>
              <a:ext cx="1097280" cy="46037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400" dirty="0"/>
                <a:t>c: train</a:t>
              </a:r>
              <a:endParaRPr lang="zh-TW" altLang="en-US" sz="2400" dirty="0"/>
            </a:p>
          </p:txBody>
        </p:sp>
      </p:grpSp>
      <p:sp>
        <p:nvSpPr>
          <p:cNvPr id="41" name="文字方塊 40"/>
          <p:cNvSpPr txBox="1"/>
          <p:nvPr/>
        </p:nvSpPr>
        <p:spPr>
          <a:xfrm>
            <a:off x="3966535" y="3113337"/>
            <a:ext cx="3105807" cy="398780"/>
          </a:xfrm>
          <a:prstGeom prst="rect">
            <a:avLst/>
          </a:prstGeom>
          <a:noFill/>
        </p:spPr>
        <p:txBody>
          <a:bodyPr wrap="square" rtlCol="0">
            <a:spAutoFit/>
          </a:bodyPr>
          <a:lstStyle/>
          <a:p>
            <a:pPr algn="ctr"/>
            <a:r>
              <a:rPr lang="en-US" altLang="zh-TW" sz="2000" dirty="0"/>
              <a:t>x is real image or not</a:t>
            </a:r>
            <a:endParaRPr lang="en-US" altLang="zh-TW" sz="2000" dirty="0"/>
          </a:p>
        </p:txBody>
      </p:sp>
      <p:sp>
        <p:nvSpPr>
          <p:cNvPr id="42" name="文字方塊 41"/>
          <p:cNvSpPr txBox="1"/>
          <p:nvPr/>
        </p:nvSpPr>
        <p:spPr>
          <a:xfrm>
            <a:off x="7416567" y="1581416"/>
            <a:ext cx="990655" cy="107632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altLang="zh-TW" sz="2400" dirty="0"/>
          </a:p>
          <a:p>
            <a:pPr algn="ctr"/>
            <a:r>
              <a:rPr lang="en-US" altLang="zh-TW" sz="2000" dirty="0"/>
              <a:t>Image</a:t>
            </a:r>
            <a:endParaRPr lang="en-US" altLang="zh-TW" sz="2000" dirty="0"/>
          </a:p>
          <a:p>
            <a:pPr algn="ctr"/>
            <a:endParaRPr lang="en-US" altLang="zh-TW" sz="2000" dirty="0"/>
          </a:p>
        </p:txBody>
      </p:sp>
      <p:cxnSp>
        <p:nvCxnSpPr>
          <p:cNvPr id="45" name="直線單箭頭接點 44"/>
          <p:cNvCxnSpPr/>
          <p:nvPr/>
        </p:nvCxnSpPr>
        <p:spPr>
          <a:xfrm flipV="1">
            <a:off x="5520262" y="3594358"/>
            <a:ext cx="0" cy="658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p:cNvSpPr txBox="1"/>
          <p:nvPr/>
        </p:nvSpPr>
        <p:spPr>
          <a:xfrm>
            <a:off x="2818423" y="5260413"/>
            <a:ext cx="2330470" cy="398780"/>
          </a:xfrm>
          <a:prstGeom prst="rect">
            <a:avLst/>
          </a:prstGeom>
          <a:noFill/>
        </p:spPr>
        <p:txBody>
          <a:bodyPr wrap="square" rtlCol="0">
            <a:spAutoFit/>
          </a:bodyPr>
          <a:lstStyle/>
          <a:p>
            <a:r>
              <a:rPr lang="en-US" altLang="zh-TW" sz="2000" dirty="0"/>
              <a:t>Real images:</a:t>
            </a:r>
            <a:endParaRPr lang="en-US" altLang="zh-TW" sz="2000" dirty="0"/>
          </a:p>
        </p:txBody>
      </p:sp>
      <p:pic>
        <p:nvPicPr>
          <p:cNvPr id="46" name="Picture 6" descr="「火車」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560" y="5268051"/>
            <a:ext cx="699044" cy="524283"/>
          </a:xfrm>
          <a:prstGeom prst="rect">
            <a:avLst/>
          </a:prstGeom>
          <a:noFill/>
          <a:extLst>
            <a:ext uri="{909E8E84-426E-40DD-AFC4-6F175D3DCCD1}">
              <a14:hiddenFill xmlns:a14="http://schemas.microsoft.com/office/drawing/2010/main">
                <a:solidFill>
                  <a:srgbClr val="FFFFFF"/>
                </a:solidFill>
              </a14:hiddenFill>
            </a:ext>
          </a:extLst>
        </p:spPr>
      </p:pic>
      <p:sp>
        <p:nvSpPr>
          <p:cNvPr id="48" name="文字方塊 47"/>
          <p:cNvSpPr txBox="1"/>
          <p:nvPr/>
        </p:nvSpPr>
        <p:spPr>
          <a:xfrm>
            <a:off x="2048573" y="5980709"/>
            <a:ext cx="2453203" cy="398780"/>
          </a:xfrm>
          <a:prstGeom prst="rect">
            <a:avLst/>
          </a:prstGeom>
          <a:noFill/>
        </p:spPr>
        <p:txBody>
          <a:bodyPr wrap="square" rtlCol="0">
            <a:spAutoFit/>
          </a:bodyPr>
          <a:lstStyle/>
          <a:p>
            <a:r>
              <a:rPr lang="en-US" altLang="zh-TW" sz="2000" dirty="0"/>
              <a:t>Generated images:</a:t>
            </a:r>
            <a:endParaRPr lang="en-US" altLang="zh-TW" sz="2000" dirty="0"/>
          </a:p>
        </p:txBody>
      </p:sp>
      <p:pic>
        <p:nvPicPr>
          <p:cNvPr id="49" name="圖片 48"/>
          <p:cNvPicPr>
            <a:picLocks noChangeAspect="1"/>
          </p:cNvPicPr>
          <p:nvPr/>
        </p:nvPicPr>
        <p:blipFill>
          <a:blip r:embed="rId4"/>
          <a:stretch>
            <a:fillRect/>
          </a:stretch>
        </p:blipFill>
        <p:spPr>
          <a:xfrm>
            <a:off x="4546153" y="5885143"/>
            <a:ext cx="690908" cy="726521"/>
          </a:xfrm>
          <a:prstGeom prst="rect">
            <a:avLst/>
          </a:prstGeom>
        </p:spPr>
      </p:pic>
      <p:sp>
        <p:nvSpPr>
          <p:cNvPr id="22" name="文字方塊 21"/>
          <p:cNvSpPr txBox="1"/>
          <p:nvPr/>
        </p:nvSpPr>
        <p:spPr>
          <a:xfrm>
            <a:off x="5300652" y="5300073"/>
            <a:ext cx="289103"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a:t>
            </a:r>
            <a:endParaRPr lang="zh-TW" altLang="en-US" sz="2400" dirty="0"/>
          </a:p>
        </p:txBody>
      </p:sp>
      <p:sp>
        <p:nvSpPr>
          <p:cNvPr id="50" name="文字方塊 49"/>
          <p:cNvSpPr txBox="1"/>
          <p:nvPr/>
        </p:nvSpPr>
        <p:spPr>
          <a:xfrm>
            <a:off x="5300652" y="6013414"/>
            <a:ext cx="289103"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endParaRPr lang="zh-TW" altLang="en-US" sz="2400" dirty="0"/>
          </a:p>
        </p:txBody>
      </p:sp>
      <p:sp>
        <p:nvSpPr>
          <p:cNvPr id="23" name="文字方塊 22"/>
          <p:cNvSpPr txBox="1"/>
          <p:nvPr/>
        </p:nvSpPr>
        <p:spPr>
          <a:xfrm>
            <a:off x="6520521" y="3973535"/>
            <a:ext cx="3773402" cy="706755"/>
          </a:xfrm>
          <a:prstGeom prst="rect">
            <a:avLst/>
          </a:prstGeom>
          <a:noFill/>
        </p:spPr>
        <p:txBody>
          <a:bodyPr wrap="square" rtlCol="0">
            <a:spAutoFit/>
          </a:bodyPr>
          <a:lstStyle/>
          <a:p>
            <a:r>
              <a:rPr lang="en-US" altLang="zh-TW" sz="2000" dirty="0"/>
              <a:t>Generator will learn to generate realistic images ….</a:t>
            </a:r>
            <a:endParaRPr lang="en-US" altLang="zh-TW" sz="2000" dirty="0"/>
          </a:p>
        </p:txBody>
      </p:sp>
      <p:sp>
        <p:nvSpPr>
          <p:cNvPr id="52" name="文字方塊 51"/>
          <p:cNvSpPr txBox="1"/>
          <p:nvPr/>
        </p:nvSpPr>
        <p:spPr>
          <a:xfrm>
            <a:off x="6520521" y="4938442"/>
            <a:ext cx="3773402" cy="706755"/>
          </a:xfrm>
          <a:prstGeom prst="rect">
            <a:avLst/>
          </a:prstGeom>
          <a:noFill/>
        </p:spPr>
        <p:txBody>
          <a:bodyPr wrap="square" rtlCol="0">
            <a:spAutoFit/>
          </a:bodyPr>
          <a:lstStyle/>
          <a:p>
            <a:r>
              <a:rPr lang="en-US" altLang="zh-TW" sz="2000" dirty="0">
                <a:solidFill>
                  <a:srgbClr val="FF0000"/>
                </a:solidFill>
              </a:rPr>
              <a:t>But completely ignore the input conditions.</a:t>
            </a:r>
            <a:endParaRPr lang="en-US" altLang="zh-TW" sz="2000" dirty="0">
              <a:solidFill>
                <a:srgbClr val="FF0000"/>
              </a:solidFill>
            </a:endParaRPr>
          </a:p>
        </p:txBody>
      </p:sp>
      <p:sp>
        <p:nvSpPr>
          <p:cNvPr id="30" name="矩形 29"/>
          <p:cNvSpPr/>
          <p:nvPr/>
        </p:nvSpPr>
        <p:spPr>
          <a:xfrm>
            <a:off x="8407110" y="6442352"/>
            <a:ext cx="3726180" cy="368300"/>
          </a:xfrm>
          <a:prstGeom prst="rect">
            <a:avLst/>
          </a:prstGeom>
        </p:spPr>
        <p:txBody>
          <a:bodyPr wrap="none">
            <a:spAutoFit/>
          </a:bodyPr>
          <a:lstStyle/>
          <a:p>
            <a:r>
              <a:rPr lang="en-US" altLang="zh-TW" dirty="0">
                <a:solidFill>
                  <a:srgbClr val="0000FF"/>
                </a:solidFill>
                <a:latin typeface="Lucida Grande"/>
                <a:cs typeface="Times New Roman" panose="02020603050405020304" pitchFamily="2" charset="0"/>
              </a:rPr>
              <a:t>[Scott Reed, et al, ICML, 2016]</a:t>
            </a:r>
            <a:endParaRPr lang="zh-TW" altLang="en-US" dirty="0"/>
          </a:p>
        </p:txBody>
      </p:sp>
      <p:pic>
        <p:nvPicPr>
          <p:cNvPr id="31" name="Picture 2" descr="「打叉 png」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7693" y="5691059"/>
            <a:ext cx="857938" cy="857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P spid="48" grpId="0"/>
      <p:bldP spid="22" grpId="0" bldLvl="0" animBg="1"/>
      <p:bldP spid="50" grpId="0" bldLvl="0" animBg="1"/>
      <p:bldP spid="23" grpId="0"/>
      <p:bldP spid="5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Conditional GAN</a:t>
            </a:r>
            <a:endParaRPr lang="zh-TW" altLang="en-US" dirty="0"/>
          </a:p>
        </p:txBody>
      </p:sp>
      <p:grpSp>
        <p:nvGrpSpPr>
          <p:cNvPr id="4" name="群組 3"/>
          <p:cNvGrpSpPr/>
          <p:nvPr/>
        </p:nvGrpSpPr>
        <p:grpSpPr>
          <a:xfrm>
            <a:off x="2269903" y="3455692"/>
            <a:ext cx="4794784" cy="1241127"/>
            <a:chOff x="4997554" y="5008781"/>
            <a:chExt cx="4794784" cy="1241127"/>
          </a:xfrm>
        </p:grpSpPr>
        <p:sp>
          <p:nvSpPr>
            <p:cNvPr id="5" name="矩形 4"/>
            <p:cNvSpPr/>
            <p:nvPr/>
          </p:nvSpPr>
          <p:spPr>
            <a:xfrm>
              <a:off x="5989913" y="5008781"/>
              <a:ext cx="1504494" cy="1177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dirty="0"/>
                <a:t>D </a:t>
              </a:r>
              <a:endParaRPr lang="en-US" altLang="zh-TW" sz="2000" dirty="0"/>
            </a:p>
            <a:p>
              <a:pPr algn="ctr"/>
              <a:r>
                <a:rPr lang="en-US" altLang="zh-TW" sz="2000" dirty="0"/>
                <a:t>(better)</a:t>
              </a:r>
              <a:endParaRPr lang="en-US" altLang="zh-TW" sz="2000" dirty="0"/>
            </a:p>
          </p:txBody>
        </p:sp>
        <p:sp>
          <p:nvSpPr>
            <p:cNvPr id="6" name="箭號: 向右 5"/>
            <p:cNvSpPr/>
            <p:nvPr/>
          </p:nvSpPr>
          <p:spPr>
            <a:xfrm>
              <a:off x="7535903" y="5335717"/>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文字方塊 6"/>
            <p:cNvSpPr txBox="1"/>
            <p:nvPr/>
          </p:nvSpPr>
          <p:spPr>
            <a:xfrm>
              <a:off x="8027038" y="5336105"/>
              <a:ext cx="1765300" cy="521970"/>
            </a:xfrm>
            <a:prstGeom prst="rect">
              <a:avLst/>
            </a:prstGeom>
            <a:noFill/>
          </p:spPr>
          <p:txBody>
            <a:bodyPr wrap="square" rtlCol="0">
              <a:spAutoFit/>
            </a:bodyPr>
            <a:lstStyle/>
            <a:p>
              <a:r>
                <a:rPr lang="en-US" altLang="zh-TW" sz="2800" dirty="0"/>
                <a:t>scalar</a:t>
              </a:r>
              <a:endParaRPr lang="zh-TW" altLang="en-US" sz="2800" dirty="0"/>
            </a:p>
          </p:txBody>
        </p:sp>
        <p:sp>
          <p:nvSpPr>
            <p:cNvPr id="8" name="箭號: 向右 7"/>
            <p:cNvSpPr/>
            <p:nvPr/>
          </p:nvSpPr>
          <p:spPr>
            <a:xfrm>
              <a:off x="5371318" y="5008781"/>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9" name="文字方塊 8"/>
                <p:cNvSpPr txBox="1"/>
                <p:nvPr/>
              </p:nvSpPr>
              <p:spPr>
                <a:xfrm>
                  <a:off x="4997554" y="5085919"/>
                  <a:ext cx="2197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m:t>
                        </m:r>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4997554" y="5085919"/>
                  <a:ext cx="219740" cy="369332"/>
                </a:xfrm>
                <a:prstGeom prst="rect">
                  <a:avLst/>
                </a:prstGeom>
                <a:blipFill rotWithShape="1">
                  <a:blip r:embed="rId1"/>
                  <a:stretch>
                    <a:fillRect l="-16667" r="-16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4997554" y="577989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p:sp>
              <p:nvSpPr>
                <p:cNvPr id="42" name="文字方塊 41"/>
                <p:cNvSpPr txBox="1">
                  <a:spLocks noRot="1" noChangeAspect="1" noMove="1" noResize="1" noEditPoints="1" noAdjustHandles="1" noChangeArrowheads="1" noChangeShapeType="1" noTextEdit="1"/>
                </p:cNvSpPr>
                <p:nvPr/>
              </p:nvSpPr>
              <p:spPr>
                <a:xfrm>
                  <a:off x="4997554" y="5779892"/>
                  <a:ext cx="241733" cy="369332"/>
                </a:xfrm>
                <a:prstGeom prst="rect">
                  <a:avLst/>
                </a:prstGeom>
                <a:blipFill rotWithShape="1">
                  <a:blip r:embed="rId2"/>
                  <a:stretch>
                    <a:fillRect l="-15000" r="-15000"/>
                  </a:stretch>
                </a:blipFill>
              </p:spPr>
              <p:txBody>
                <a:bodyPr/>
                <a:lstStyle/>
                <a:p>
                  <a:r>
                    <a:rPr lang="zh-TW" altLang="en-US">
                      <a:noFill/>
                    </a:rPr>
                    <a:t> </a:t>
                  </a:r>
                  <a:endParaRPr lang="zh-TW" altLang="en-US">
                    <a:noFill/>
                  </a:endParaRPr>
                </a:p>
              </p:txBody>
            </p:sp>
          </mc:Fallback>
        </mc:AlternateContent>
        <p:sp>
          <p:nvSpPr>
            <p:cNvPr id="11" name="箭號: 向右 10"/>
            <p:cNvSpPr/>
            <p:nvPr/>
          </p:nvSpPr>
          <p:spPr>
            <a:xfrm>
              <a:off x="5392066" y="5726300"/>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19" name="文字方塊 18"/>
          <p:cNvSpPr txBox="1"/>
          <p:nvPr/>
        </p:nvSpPr>
        <p:spPr>
          <a:xfrm>
            <a:off x="3621467" y="4880851"/>
            <a:ext cx="4187266" cy="398780"/>
          </a:xfrm>
          <a:prstGeom prst="rect">
            <a:avLst/>
          </a:prstGeom>
          <a:noFill/>
        </p:spPr>
        <p:txBody>
          <a:bodyPr wrap="square" rtlCol="0">
            <a:spAutoFit/>
          </a:bodyPr>
          <a:lstStyle/>
          <a:p>
            <a:r>
              <a:rPr lang="en-US" altLang="zh-TW" sz="2000" dirty="0"/>
              <a:t>True text-image pairs:</a:t>
            </a:r>
            <a:endParaRPr lang="en-US" altLang="zh-TW" sz="2000" dirty="0"/>
          </a:p>
        </p:txBody>
      </p:sp>
      <p:grpSp>
        <p:nvGrpSpPr>
          <p:cNvPr id="32" name="群組 31"/>
          <p:cNvGrpSpPr/>
          <p:nvPr/>
        </p:nvGrpSpPr>
        <p:grpSpPr>
          <a:xfrm>
            <a:off x="1750244" y="1576027"/>
            <a:ext cx="8882153" cy="1205718"/>
            <a:chOff x="500846" y="2048246"/>
            <a:chExt cx="8882153" cy="1205718"/>
          </a:xfrm>
        </p:grpSpPr>
        <p:sp>
          <p:nvSpPr>
            <p:cNvPr id="33" name="矩形 32"/>
            <p:cNvSpPr/>
            <p:nvPr/>
          </p:nvSpPr>
          <p:spPr>
            <a:xfrm>
              <a:off x="4067589" y="2048246"/>
              <a:ext cx="1504494" cy="1177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G</a:t>
              </a:r>
              <a:endParaRPr lang="en-US" altLang="zh-TW" sz="2400" dirty="0"/>
            </a:p>
          </p:txBody>
        </p:sp>
        <p:sp>
          <p:nvSpPr>
            <p:cNvPr id="34" name="箭號: 向右 33"/>
            <p:cNvSpPr/>
            <p:nvPr/>
          </p:nvSpPr>
          <p:spPr>
            <a:xfrm>
              <a:off x="5609597" y="2417578"/>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34"/>
            <p:cNvSpPr/>
            <p:nvPr/>
          </p:nvSpPr>
          <p:spPr>
            <a:xfrm>
              <a:off x="3452976" y="204824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452976" y="273035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7" name="文字方塊 36"/>
                <p:cNvSpPr txBox="1"/>
                <p:nvPr/>
              </p:nvSpPr>
              <p:spPr>
                <a:xfrm>
                  <a:off x="3075686" y="281022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p:sp>
              <p:nvSpPr>
                <p:cNvPr id="37" name="文字方塊 36"/>
                <p:cNvSpPr txBox="1">
                  <a:spLocks noRot="1" noChangeAspect="1" noMove="1" noResize="1" noEditPoints="1" noAdjustHandles="1" noChangeArrowheads="1" noChangeShapeType="1" noTextEdit="1"/>
                </p:cNvSpPr>
                <p:nvPr/>
              </p:nvSpPr>
              <p:spPr>
                <a:xfrm>
                  <a:off x="3075686" y="2810228"/>
                  <a:ext cx="223266" cy="369332"/>
                </a:xfrm>
                <a:prstGeom prst="rect">
                  <a:avLst/>
                </a:prstGeom>
                <a:blipFill rotWithShape="1">
                  <a:blip r:embed="rId3"/>
                  <a:stretch>
                    <a:fillRect l="-16216" r="-16216"/>
                  </a:stretch>
                </a:blipFill>
              </p:spPr>
              <p:txBody>
                <a:bodyPr/>
                <a:lstStyle/>
                <a:p>
                  <a:r>
                    <a:rPr lang="zh-TW" altLang="en-US">
                      <a:noFill/>
                    </a:rPr>
                    <a:t> </a:t>
                  </a:r>
                  <a:endParaRPr lang="zh-TW" altLang="en-US">
                    <a:noFill/>
                  </a:endParaRPr>
                </a:p>
              </p:txBody>
            </p:sp>
          </mc:Fallback>
        </mc:AlternateContent>
        <p:sp>
          <p:nvSpPr>
            <p:cNvPr id="38" name="文字方塊 37"/>
            <p:cNvSpPr txBox="1"/>
            <p:nvPr/>
          </p:nvSpPr>
          <p:spPr>
            <a:xfrm>
              <a:off x="500846" y="2773445"/>
              <a:ext cx="2686474" cy="398780"/>
            </a:xfrm>
            <a:prstGeom prst="rect">
              <a:avLst/>
            </a:prstGeom>
            <a:noFill/>
          </p:spPr>
          <p:txBody>
            <a:bodyPr wrap="square" rtlCol="0">
              <a:spAutoFit/>
            </a:bodyPr>
            <a:lstStyle/>
            <a:p>
              <a:r>
                <a:rPr lang="en-US" altLang="zh-TW" sz="2000" dirty="0"/>
                <a:t>Normal distribution</a:t>
              </a:r>
              <a:endParaRPr lang="en-US" altLang="zh-TW" sz="2000" dirty="0"/>
            </a:p>
          </p:txBody>
        </p:sp>
        <p:sp>
          <p:nvSpPr>
            <p:cNvPr id="39" name="文字方塊 38"/>
            <p:cNvSpPr txBox="1"/>
            <p:nvPr/>
          </p:nvSpPr>
          <p:spPr>
            <a:xfrm>
              <a:off x="7231530" y="2431911"/>
              <a:ext cx="2151469" cy="521970"/>
            </a:xfrm>
            <a:prstGeom prst="rect">
              <a:avLst/>
            </a:prstGeom>
            <a:noFill/>
          </p:spPr>
          <p:txBody>
            <a:bodyPr wrap="square" rtlCol="0">
              <a:spAutoFit/>
            </a:bodyPr>
            <a:lstStyle/>
            <a:p>
              <a:r>
                <a:rPr lang="en-US" altLang="zh-TW" sz="2800" dirty="0"/>
                <a:t>x = G(</a:t>
              </a:r>
              <a:r>
                <a:rPr lang="en-US" altLang="zh-TW" sz="2800" dirty="0" err="1"/>
                <a:t>c,z</a:t>
              </a:r>
              <a:r>
                <a:rPr lang="en-US" altLang="zh-TW" sz="2800" dirty="0"/>
                <a:t>)</a:t>
              </a:r>
              <a:endParaRPr lang="zh-TW" altLang="en-US" sz="2800" dirty="0"/>
            </a:p>
          </p:txBody>
        </p:sp>
        <p:sp>
          <p:nvSpPr>
            <p:cNvPr id="3" name="矩形 2"/>
            <p:cNvSpPr/>
            <p:nvPr/>
          </p:nvSpPr>
          <p:spPr>
            <a:xfrm>
              <a:off x="2250139" y="2079217"/>
              <a:ext cx="1097280" cy="46037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400" dirty="0"/>
                <a:t>c: train</a:t>
              </a:r>
              <a:endParaRPr lang="zh-TW" altLang="en-US" sz="2400" dirty="0"/>
            </a:p>
          </p:txBody>
        </p:sp>
      </p:grpSp>
      <p:sp>
        <p:nvSpPr>
          <p:cNvPr id="9" name="文字方塊 41"/>
          <p:cNvSpPr txBox="1"/>
          <p:nvPr/>
        </p:nvSpPr>
        <p:spPr>
          <a:xfrm>
            <a:off x="7416567" y="1581416"/>
            <a:ext cx="990655" cy="107632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altLang="zh-TW" sz="2400" dirty="0"/>
          </a:p>
          <a:p>
            <a:pPr algn="ctr"/>
            <a:r>
              <a:rPr lang="en-US" altLang="zh-TW" sz="2000" dirty="0"/>
              <a:t>Image</a:t>
            </a:r>
            <a:endParaRPr lang="en-US" altLang="zh-TW" sz="2000" dirty="0"/>
          </a:p>
          <a:p>
            <a:pPr algn="ctr"/>
            <a:endParaRPr lang="en-US" altLang="zh-TW" sz="2000" dirty="0"/>
          </a:p>
        </p:txBody>
      </p:sp>
      <p:sp>
        <p:nvSpPr>
          <p:cNvPr id="43" name="文字方塊 42"/>
          <p:cNvSpPr txBox="1"/>
          <p:nvPr/>
        </p:nvSpPr>
        <p:spPr>
          <a:xfrm>
            <a:off x="6519383" y="3642873"/>
            <a:ext cx="3534175" cy="706755"/>
          </a:xfrm>
          <a:prstGeom prst="rect">
            <a:avLst/>
          </a:prstGeom>
          <a:noFill/>
        </p:spPr>
        <p:txBody>
          <a:bodyPr wrap="square" rtlCol="0">
            <a:spAutoFit/>
          </a:bodyPr>
          <a:lstStyle/>
          <a:p>
            <a:r>
              <a:rPr lang="en-US" altLang="zh-TW" sz="2000" dirty="0"/>
              <a:t>x is realistic or not + </a:t>
            </a:r>
            <a:endParaRPr lang="en-US" altLang="zh-TW" sz="2000" dirty="0"/>
          </a:p>
          <a:p>
            <a:r>
              <a:rPr lang="en-US" altLang="zh-TW" sz="2000" dirty="0"/>
              <a:t>c and x are matched or not</a:t>
            </a:r>
            <a:endParaRPr lang="en-US" altLang="zh-TW" sz="2000" dirty="0"/>
          </a:p>
        </p:txBody>
      </p:sp>
      <p:grpSp>
        <p:nvGrpSpPr>
          <p:cNvPr id="61" name="群組 60"/>
          <p:cNvGrpSpPr/>
          <p:nvPr/>
        </p:nvGrpSpPr>
        <p:grpSpPr>
          <a:xfrm>
            <a:off x="6519383" y="4818035"/>
            <a:ext cx="2077085" cy="524283"/>
            <a:chOff x="6739996" y="5521947"/>
            <a:chExt cx="2077085" cy="524283"/>
          </a:xfrm>
        </p:grpSpPr>
        <p:sp>
          <p:nvSpPr>
            <p:cNvPr id="57" name="矩形 56"/>
            <p:cNvSpPr/>
            <p:nvPr/>
          </p:nvSpPr>
          <p:spPr>
            <a:xfrm>
              <a:off x="6739996" y="5577117"/>
              <a:ext cx="2077085" cy="460375"/>
            </a:xfrm>
            <a:prstGeom prst="rect">
              <a:avLst/>
            </a:prstGeom>
          </p:spPr>
          <p:txBody>
            <a:bodyPr wrap="none">
              <a:spAutoFit/>
            </a:bodyPr>
            <a:lstStyle/>
            <a:p>
              <a:r>
                <a:rPr lang="en-US" altLang="zh-TW" sz="2400" dirty="0"/>
                <a:t>(train ,           )</a:t>
              </a:r>
              <a:endParaRPr lang="zh-TW" altLang="en-US" sz="2400" dirty="0"/>
            </a:p>
          </p:txBody>
        </p:sp>
        <p:pic>
          <p:nvPicPr>
            <p:cNvPr id="58" name="Picture 6" descr="「火車」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6306" y="5521947"/>
              <a:ext cx="699044" cy="524283"/>
            </a:xfrm>
            <a:prstGeom prst="rect">
              <a:avLst/>
            </a:prstGeom>
            <a:noFill/>
            <a:extLst>
              <a:ext uri="{909E8E84-426E-40DD-AFC4-6F175D3DCCD1}">
                <a14:hiddenFill xmlns:a14="http://schemas.microsoft.com/office/drawing/2010/main">
                  <a:solidFill>
                    <a:srgbClr val="FFFFFF"/>
                  </a:solidFill>
                </a14:hiddenFill>
              </a:ext>
            </a:extLst>
          </p:spPr>
        </p:pic>
      </p:grpSp>
      <p:sp>
        <p:nvSpPr>
          <p:cNvPr id="63" name="矩形 62"/>
          <p:cNvSpPr/>
          <p:nvPr/>
        </p:nvSpPr>
        <p:spPr>
          <a:xfrm>
            <a:off x="6413280" y="5909485"/>
            <a:ext cx="1992630" cy="460375"/>
          </a:xfrm>
          <a:prstGeom prst="rect">
            <a:avLst/>
          </a:prstGeom>
        </p:spPr>
        <p:txBody>
          <a:bodyPr wrap="none">
            <a:spAutoFit/>
          </a:bodyPr>
          <a:lstStyle/>
          <a:p>
            <a:r>
              <a:rPr lang="en-US" altLang="zh-TW" sz="2400" dirty="0"/>
              <a:t>(train ,          )</a:t>
            </a:r>
            <a:endParaRPr lang="zh-TW" altLang="en-US" sz="2400" dirty="0"/>
          </a:p>
        </p:txBody>
      </p:sp>
      <p:grpSp>
        <p:nvGrpSpPr>
          <p:cNvPr id="65" name="群組 64"/>
          <p:cNvGrpSpPr/>
          <p:nvPr/>
        </p:nvGrpSpPr>
        <p:grpSpPr>
          <a:xfrm>
            <a:off x="3676391" y="5846867"/>
            <a:ext cx="1890395" cy="524283"/>
            <a:chOff x="6739996" y="5545807"/>
            <a:chExt cx="1890395" cy="524283"/>
          </a:xfrm>
        </p:grpSpPr>
        <p:sp>
          <p:nvSpPr>
            <p:cNvPr id="66" name="矩形 65"/>
            <p:cNvSpPr/>
            <p:nvPr/>
          </p:nvSpPr>
          <p:spPr>
            <a:xfrm>
              <a:off x="6739996" y="5577117"/>
              <a:ext cx="1890395" cy="460375"/>
            </a:xfrm>
            <a:prstGeom prst="rect">
              <a:avLst/>
            </a:prstGeom>
          </p:spPr>
          <p:txBody>
            <a:bodyPr wrap="none">
              <a:spAutoFit/>
            </a:bodyPr>
            <a:lstStyle/>
            <a:p>
              <a:r>
                <a:rPr lang="en-US" altLang="zh-TW" sz="2400" dirty="0"/>
                <a:t>(cat ,           )</a:t>
              </a:r>
              <a:endParaRPr lang="zh-TW" altLang="en-US" sz="2400" dirty="0"/>
            </a:p>
          </p:txBody>
        </p:sp>
        <p:pic>
          <p:nvPicPr>
            <p:cNvPr id="67" name="Picture 6" descr="「火車」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455" y="5545807"/>
              <a:ext cx="699044" cy="524283"/>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圖片 68"/>
          <p:cNvPicPr>
            <a:picLocks noChangeAspect="1"/>
          </p:cNvPicPr>
          <p:nvPr/>
        </p:nvPicPr>
        <p:blipFill>
          <a:blip r:embed="rId5"/>
          <a:stretch>
            <a:fillRect/>
          </a:stretch>
        </p:blipFill>
        <p:spPr>
          <a:xfrm>
            <a:off x="7502840" y="5806967"/>
            <a:ext cx="634019" cy="666700"/>
          </a:xfrm>
          <a:prstGeom prst="rect">
            <a:avLst/>
          </a:prstGeom>
        </p:spPr>
      </p:pic>
      <p:sp>
        <p:nvSpPr>
          <p:cNvPr id="10" name="矩形 9"/>
          <p:cNvSpPr/>
          <p:nvPr/>
        </p:nvSpPr>
        <p:spPr>
          <a:xfrm>
            <a:off x="8407110" y="6474102"/>
            <a:ext cx="3726180" cy="368300"/>
          </a:xfrm>
          <a:prstGeom prst="rect">
            <a:avLst/>
          </a:prstGeom>
        </p:spPr>
        <p:txBody>
          <a:bodyPr wrap="none">
            <a:spAutoFit/>
          </a:bodyPr>
          <a:lstStyle/>
          <a:p>
            <a:r>
              <a:rPr lang="en-US" altLang="zh-TW" dirty="0">
                <a:solidFill>
                  <a:srgbClr val="0000FF"/>
                </a:solidFill>
                <a:latin typeface="Lucida Grande"/>
                <a:cs typeface="Times New Roman" panose="02020603050405020304" pitchFamily="2" charset="0"/>
              </a:rPr>
              <a:t>[Scott Reed, et al, ICML, 2016]</a:t>
            </a:r>
            <a:endParaRPr lang="zh-TW" altLang="en-US" dirty="0"/>
          </a:p>
        </p:txBody>
      </p:sp>
      <p:sp>
        <p:nvSpPr>
          <p:cNvPr id="50" name="文字方塊 49"/>
          <p:cNvSpPr txBox="1"/>
          <p:nvPr/>
        </p:nvSpPr>
        <p:spPr>
          <a:xfrm>
            <a:off x="8604841" y="4883988"/>
            <a:ext cx="289103"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a:t>
            </a:r>
            <a:endParaRPr lang="zh-TW" altLang="en-US" sz="2400" dirty="0"/>
          </a:p>
        </p:txBody>
      </p:sp>
      <p:sp>
        <p:nvSpPr>
          <p:cNvPr id="51" name="文字方塊 50"/>
          <p:cNvSpPr txBox="1"/>
          <p:nvPr/>
        </p:nvSpPr>
        <p:spPr>
          <a:xfrm>
            <a:off x="8604841" y="5909485"/>
            <a:ext cx="289103"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endParaRPr lang="zh-TW" altLang="en-US" sz="2400" dirty="0"/>
          </a:p>
        </p:txBody>
      </p:sp>
      <p:sp>
        <p:nvSpPr>
          <p:cNvPr id="52" name="文字方塊 51"/>
          <p:cNvSpPr txBox="1"/>
          <p:nvPr/>
        </p:nvSpPr>
        <p:spPr>
          <a:xfrm>
            <a:off x="5656195" y="5909485"/>
            <a:ext cx="289103"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endParaRPr lang="zh-TW"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3" grpId="0"/>
      <p:bldP spid="63" grpId="0"/>
      <p:bldP spid="50" grpId="0" bldLvl="0" animBg="1"/>
      <p:bldP spid="51" grpId="0" bldLvl="0" animBg="1"/>
      <p:bldP spid="5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背景</a:t>
            </a:r>
            <a:endParaRPr lang="zh-CN" altLang="en-US"/>
          </a:p>
        </p:txBody>
      </p:sp>
      <p:sp>
        <p:nvSpPr>
          <p:cNvPr id="3" name="内容占位符 2"/>
          <p:cNvSpPr>
            <a:spLocks noGrp="1"/>
          </p:cNvSpPr>
          <p:nvPr>
            <p:ph idx="1"/>
          </p:nvPr>
        </p:nvSpPr>
        <p:spPr/>
        <p:txBody>
          <a:bodyPr/>
          <a:p>
            <a:r>
              <a:rPr lang="zh-CN" altLang="en-US"/>
              <a:t>生成式模型的积累</a:t>
            </a:r>
            <a:endParaRPr lang="zh-CN" altLang="en-US"/>
          </a:p>
          <a:p>
            <a:pPr lvl="1"/>
            <a:r>
              <a:rPr lang="zh-CN" altLang="en-US"/>
              <a:t>密度估计</a:t>
            </a:r>
            <a:endParaRPr lang="zh-CN" altLang="en-US"/>
          </a:p>
          <a:p>
            <a:pPr lvl="1"/>
            <a:endParaRPr lang="zh-CN" altLang="en-US"/>
          </a:p>
          <a:p>
            <a:pPr lvl="1"/>
            <a:endParaRPr lang="zh-CN" altLang="en-US"/>
          </a:p>
          <a:p>
            <a:pPr lvl="1"/>
            <a:endParaRPr lang="zh-CN" altLang="en-US"/>
          </a:p>
          <a:p>
            <a:pPr lvl="1"/>
            <a:r>
              <a:rPr lang="zh-CN" altLang="en-US"/>
              <a:t>样本生成</a:t>
            </a:r>
            <a:endParaRPr lang="zh-CN" altLang="en-US"/>
          </a:p>
        </p:txBody>
      </p:sp>
      <p:pic>
        <p:nvPicPr>
          <p:cNvPr id="4" name="图片 3"/>
          <p:cNvPicPr>
            <a:picLocks noChangeAspect="1"/>
          </p:cNvPicPr>
          <p:nvPr/>
        </p:nvPicPr>
        <p:blipFill>
          <a:blip r:embed="rId1"/>
          <a:stretch>
            <a:fillRect/>
          </a:stretch>
        </p:blipFill>
        <p:spPr>
          <a:xfrm>
            <a:off x="2948940" y="2239010"/>
            <a:ext cx="8025130" cy="1481455"/>
          </a:xfrm>
          <a:prstGeom prst="rect">
            <a:avLst/>
          </a:prstGeom>
        </p:spPr>
      </p:pic>
      <p:pic>
        <p:nvPicPr>
          <p:cNvPr id="5" name="图片 4"/>
          <p:cNvPicPr>
            <a:picLocks noChangeAspect="1"/>
          </p:cNvPicPr>
          <p:nvPr/>
        </p:nvPicPr>
        <p:blipFill>
          <a:blip r:embed="rId2"/>
          <a:stretch>
            <a:fillRect/>
          </a:stretch>
        </p:blipFill>
        <p:spPr>
          <a:xfrm>
            <a:off x="2948940" y="4096385"/>
            <a:ext cx="8184515" cy="27590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内容占位符 6"/>
          <p:cNvPicPr>
            <a:picLocks noChangeAspect="1"/>
          </p:cNvPicPr>
          <p:nvPr>
            <p:ph idx="1"/>
          </p:nvPr>
        </p:nvPicPr>
        <p:blipFill>
          <a:blip r:embed="rId1"/>
          <a:stretch>
            <a:fillRect/>
          </a:stretch>
        </p:blipFill>
        <p:spPr>
          <a:xfrm>
            <a:off x="2173605" y="148590"/>
            <a:ext cx="8570115" cy="6560820"/>
          </a:xfrm>
          <a:prstGeom prst="rect">
            <a:avLst/>
          </a:prstGeom>
        </p:spPr>
      </p:pic>
      <p:sp>
        <p:nvSpPr>
          <p:cNvPr id="8" name="矩形 7"/>
          <p:cNvSpPr/>
          <p:nvPr/>
        </p:nvSpPr>
        <p:spPr>
          <a:xfrm>
            <a:off x="2559050" y="577215"/>
            <a:ext cx="8183880" cy="42017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
        <p:nvSpPr>
          <p:cNvPr id="11" name="文字方塊 10"/>
          <p:cNvSpPr txBox="1"/>
          <p:nvPr/>
        </p:nvSpPr>
        <p:spPr>
          <a:xfrm>
            <a:off x="968375" y="2232465"/>
            <a:ext cx="1425110" cy="829945"/>
          </a:xfrm>
          <a:prstGeom prst="rect">
            <a:avLst/>
          </a:prstGeom>
          <a:noFill/>
        </p:spPr>
        <p:txBody>
          <a:bodyPr wrap="square" rtlCol="0">
            <a:spAutoFit/>
          </a:bodyPr>
          <a:p>
            <a:pPr algn="ctr"/>
            <a:r>
              <a:rPr lang="en-US" altLang="zh-TW" sz="2400" dirty="0">
                <a:solidFill>
                  <a:srgbClr val="0070C0"/>
                </a:solidFill>
              </a:rPr>
              <a:t>Learning </a:t>
            </a:r>
            <a:endParaRPr lang="en-US" altLang="zh-TW" sz="2400" dirty="0">
              <a:solidFill>
                <a:srgbClr val="0070C0"/>
              </a:solidFill>
            </a:endParaRPr>
          </a:p>
          <a:p>
            <a:pPr algn="ctr"/>
            <a:r>
              <a:rPr lang="en-US" altLang="zh-TW" sz="2400" dirty="0">
                <a:solidFill>
                  <a:srgbClr val="0070C0"/>
                </a:solidFill>
              </a:rPr>
              <a:t>D</a:t>
            </a:r>
            <a:endParaRPr lang="zh-TW" altLang="en-US" sz="2400" dirty="0">
              <a:solidFill>
                <a:srgbClr val="0070C0"/>
              </a:solidFill>
            </a:endParaRPr>
          </a:p>
        </p:txBody>
      </p:sp>
      <p:sp>
        <p:nvSpPr>
          <p:cNvPr id="13" name="矩形 12"/>
          <p:cNvSpPr/>
          <p:nvPr/>
        </p:nvSpPr>
        <p:spPr>
          <a:xfrm>
            <a:off x="2559050" y="4859020"/>
            <a:ext cx="8183245" cy="18510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
        <p:nvSpPr>
          <p:cNvPr id="14" name="文字方塊 13"/>
          <p:cNvSpPr txBox="1"/>
          <p:nvPr/>
        </p:nvSpPr>
        <p:spPr>
          <a:xfrm>
            <a:off x="968375" y="5377694"/>
            <a:ext cx="1425110" cy="829945"/>
          </a:xfrm>
          <a:prstGeom prst="rect">
            <a:avLst/>
          </a:prstGeom>
          <a:noFill/>
        </p:spPr>
        <p:txBody>
          <a:bodyPr wrap="square" rtlCol="0">
            <a:spAutoFit/>
          </a:bodyPr>
          <a:p>
            <a:pPr algn="ctr"/>
            <a:r>
              <a:rPr lang="en-US" altLang="zh-TW" sz="2400" dirty="0">
                <a:solidFill>
                  <a:srgbClr val="FF0000"/>
                </a:solidFill>
              </a:rPr>
              <a:t>Learning </a:t>
            </a:r>
            <a:endParaRPr lang="en-US" altLang="zh-TW" sz="2400" dirty="0">
              <a:solidFill>
                <a:srgbClr val="FF0000"/>
              </a:solidFill>
            </a:endParaRPr>
          </a:p>
          <a:p>
            <a:pPr algn="ctr"/>
            <a:r>
              <a:rPr lang="en-US" altLang="zh-TW" sz="2400" dirty="0">
                <a:solidFill>
                  <a:srgbClr val="FF0000"/>
                </a:solidFill>
              </a:rPr>
              <a:t>G</a:t>
            </a:r>
            <a:endParaRPr lang="zh-TW"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p:bldP spid="13" grpId="0" bldLvl="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字方塊 50"/>
          <p:cNvSpPr txBox="1"/>
          <p:nvPr/>
        </p:nvSpPr>
        <p:spPr>
          <a:xfrm>
            <a:off x="7636510" y="2592070"/>
            <a:ext cx="3305810" cy="706755"/>
          </a:xfrm>
          <a:prstGeom prst="rect">
            <a:avLst/>
          </a:prstGeom>
          <a:noFill/>
        </p:spPr>
        <p:txBody>
          <a:bodyPr wrap="square" rtlCol="0">
            <a:spAutoFit/>
          </a:bodyPr>
          <a:lstStyle/>
          <a:p>
            <a:r>
              <a:rPr lang="en-US" altLang="zh-TW" sz="2000" dirty="0"/>
              <a:t>x is realistic or not + </a:t>
            </a:r>
            <a:endParaRPr lang="en-US" altLang="zh-TW" sz="2000" dirty="0"/>
          </a:p>
          <a:p>
            <a:r>
              <a:rPr lang="en-US" altLang="zh-TW" sz="2000" dirty="0"/>
              <a:t>c and x are matched or not</a:t>
            </a:r>
            <a:endParaRPr lang="en-US" altLang="zh-TW" sz="2000" dirty="0"/>
          </a:p>
        </p:txBody>
      </p:sp>
      <p:sp>
        <p:nvSpPr>
          <p:cNvPr id="2" name="標題 1"/>
          <p:cNvSpPr>
            <a:spLocks noGrp="1"/>
          </p:cNvSpPr>
          <p:nvPr>
            <p:ph type="title"/>
          </p:nvPr>
        </p:nvSpPr>
        <p:spPr/>
        <p:txBody>
          <a:bodyPr/>
          <a:lstStyle/>
          <a:p>
            <a:r>
              <a:rPr lang="en-US" altLang="zh-TW" dirty="0"/>
              <a:t>Conditional GAN - Discriminator</a:t>
            </a:r>
            <a:endParaRPr lang="zh-TW" altLang="en-US" dirty="0"/>
          </a:p>
        </p:txBody>
      </p:sp>
      <p:sp>
        <p:nvSpPr>
          <p:cNvPr id="6" name="矩形 5"/>
          <p:cNvSpPr/>
          <p:nvPr/>
        </p:nvSpPr>
        <p:spPr>
          <a:xfrm>
            <a:off x="271624" y="6064370"/>
            <a:ext cx="3700780" cy="368300"/>
          </a:xfrm>
          <a:prstGeom prst="rect">
            <a:avLst/>
          </a:prstGeom>
        </p:spPr>
        <p:txBody>
          <a:bodyPr wrap="none">
            <a:spAutoFit/>
          </a:bodyPr>
          <a:lstStyle/>
          <a:p>
            <a:r>
              <a:rPr lang="en-US" altLang="zh-TW" dirty="0">
                <a:solidFill>
                  <a:srgbClr val="0000FF"/>
                </a:solidFill>
              </a:rPr>
              <a:t>[</a:t>
            </a:r>
            <a:r>
              <a:rPr lang="en-US" altLang="zh-TW" dirty="0" err="1">
                <a:solidFill>
                  <a:srgbClr val="0000FF"/>
                </a:solidFill>
              </a:rPr>
              <a:t>Takeru</a:t>
            </a:r>
            <a:r>
              <a:rPr lang="en-US" altLang="zh-TW" dirty="0">
                <a:solidFill>
                  <a:srgbClr val="0000FF"/>
                </a:solidFill>
              </a:rPr>
              <a:t> Miyato, et al., ICLR, 2018] </a:t>
            </a:r>
            <a:endParaRPr lang="zh-TW" altLang="en-US" dirty="0">
              <a:solidFill>
                <a:srgbClr val="0000FF"/>
              </a:solidFill>
            </a:endParaRPr>
          </a:p>
        </p:txBody>
      </p:sp>
      <p:sp>
        <p:nvSpPr>
          <p:cNvPr id="7" name="矩形 6"/>
          <p:cNvSpPr/>
          <p:nvPr/>
        </p:nvSpPr>
        <p:spPr>
          <a:xfrm>
            <a:off x="271624" y="6376035"/>
            <a:ext cx="3345180" cy="368300"/>
          </a:xfrm>
          <a:prstGeom prst="rect">
            <a:avLst/>
          </a:prstGeom>
        </p:spPr>
        <p:txBody>
          <a:bodyPr wrap="none">
            <a:spAutoFit/>
          </a:bodyPr>
          <a:lstStyle/>
          <a:p>
            <a:r>
              <a:rPr lang="en-US" altLang="zh-TW" dirty="0">
                <a:solidFill>
                  <a:srgbClr val="0000FF"/>
                </a:solidFill>
              </a:rPr>
              <a:t>[Han Zhang, et al., </a:t>
            </a:r>
            <a:r>
              <a:rPr lang="en-US" altLang="zh-TW" dirty="0" err="1">
                <a:solidFill>
                  <a:srgbClr val="0000FF"/>
                </a:solidFill>
              </a:rPr>
              <a:t>arXiv</a:t>
            </a:r>
            <a:r>
              <a:rPr lang="en-US" altLang="zh-TW" dirty="0">
                <a:solidFill>
                  <a:srgbClr val="0000FF"/>
                </a:solidFill>
              </a:rPr>
              <a:t>, 2017]</a:t>
            </a:r>
            <a:endParaRPr lang="zh-TW" altLang="en-US" dirty="0">
              <a:solidFill>
                <a:srgbClr val="0000FF"/>
              </a:solidFill>
            </a:endParaRPr>
          </a:p>
        </p:txBody>
      </p:sp>
      <p:sp>
        <p:nvSpPr>
          <p:cNvPr id="8" name="矩形 7"/>
          <p:cNvSpPr/>
          <p:nvPr/>
        </p:nvSpPr>
        <p:spPr>
          <a:xfrm>
            <a:off x="271624" y="5776645"/>
            <a:ext cx="3878580" cy="368300"/>
          </a:xfrm>
          <a:prstGeom prst="rect">
            <a:avLst/>
          </a:prstGeom>
        </p:spPr>
        <p:txBody>
          <a:bodyPr wrap="none">
            <a:spAutoFit/>
          </a:bodyPr>
          <a:lstStyle/>
          <a:p>
            <a:r>
              <a:rPr lang="en-US" altLang="zh-TW" dirty="0">
                <a:solidFill>
                  <a:srgbClr val="0000FF"/>
                </a:solidFill>
              </a:rPr>
              <a:t>[Augustus </a:t>
            </a:r>
            <a:r>
              <a:rPr lang="en-US" altLang="zh-TW" dirty="0" err="1">
                <a:solidFill>
                  <a:srgbClr val="0000FF"/>
                </a:solidFill>
              </a:rPr>
              <a:t>Odena</a:t>
            </a:r>
            <a:r>
              <a:rPr lang="en-US" altLang="zh-TW" dirty="0">
                <a:solidFill>
                  <a:srgbClr val="0000FF"/>
                </a:solidFill>
              </a:rPr>
              <a:t> et al., ICML, 2017]</a:t>
            </a:r>
            <a:endParaRPr lang="zh-TW" altLang="en-US" dirty="0">
              <a:solidFill>
                <a:srgbClr val="0000FF"/>
              </a:solidFill>
            </a:endParaRPr>
          </a:p>
        </p:txBody>
      </p:sp>
      <p:sp>
        <p:nvSpPr>
          <p:cNvPr id="17" name="文字方塊 16"/>
          <p:cNvSpPr txBox="1"/>
          <p:nvPr/>
        </p:nvSpPr>
        <p:spPr>
          <a:xfrm>
            <a:off x="1531356" y="2610934"/>
            <a:ext cx="1924653" cy="460375"/>
          </a:xfrm>
          <a:prstGeom prst="rect">
            <a:avLst/>
          </a:prstGeom>
          <a:noFill/>
        </p:spPr>
        <p:txBody>
          <a:bodyPr wrap="square" rtlCol="0">
            <a:spAutoFit/>
          </a:bodyPr>
          <a:lstStyle/>
          <a:p>
            <a:pPr algn="ctr"/>
            <a:r>
              <a:rPr lang="en-US" altLang="zh-TW" sz="2400" dirty="0"/>
              <a:t>condition c</a:t>
            </a:r>
            <a:endParaRPr lang="zh-TW" altLang="en-US" sz="2400" dirty="0"/>
          </a:p>
        </p:txBody>
      </p:sp>
      <p:sp>
        <p:nvSpPr>
          <p:cNvPr id="18" name="文字方塊 17"/>
          <p:cNvSpPr txBox="1"/>
          <p:nvPr/>
        </p:nvSpPr>
        <p:spPr>
          <a:xfrm>
            <a:off x="1351553" y="1826011"/>
            <a:ext cx="1924653" cy="460375"/>
          </a:xfrm>
          <a:prstGeom prst="rect">
            <a:avLst/>
          </a:prstGeom>
          <a:noFill/>
        </p:spPr>
        <p:txBody>
          <a:bodyPr wrap="square" rtlCol="0">
            <a:spAutoFit/>
          </a:bodyPr>
          <a:lstStyle/>
          <a:p>
            <a:pPr algn="r"/>
            <a:r>
              <a:rPr lang="en-US" altLang="zh-TW" sz="2400" dirty="0"/>
              <a:t>object x</a:t>
            </a:r>
            <a:endParaRPr lang="zh-TW" altLang="en-US" sz="2400" dirty="0"/>
          </a:p>
        </p:txBody>
      </p:sp>
      <p:sp>
        <p:nvSpPr>
          <p:cNvPr id="19" name="矩形 18"/>
          <p:cNvSpPr/>
          <p:nvPr/>
        </p:nvSpPr>
        <p:spPr>
          <a:xfrm>
            <a:off x="5880843" y="1802695"/>
            <a:ext cx="1504494" cy="12699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endParaRPr lang="en-US" altLang="zh-TW" sz="2400" dirty="0"/>
          </a:p>
        </p:txBody>
      </p:sp>
      <p:sp>
        <p:nvSpPr>
          <p:cNvPr id="20" name="矩形 19"/>
          <p:cNvSpPr/>
          <p:nvPr/>
        </p:nvSpPr>
        <p:spPr>
          <a:xfrm>
            <a:off x="3747098" y="1802695"/>
            <a:ext cx="1504494" cy="52360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endParaRPr lang="en-US" altLang="zh-TW" sz="2400" dirty="0"/>
          </a:p>
        </p:txBody>
      </p:sp>
      <p:sp>
        <p:nvSpPr>
          <p:cNvPr id="21" name="矩形 20"/>
          <p:cNvSpPr/>
          <p:nvPr/>
        </p:nvSpPr>
        <p:spPr>
          <a:xfrm>
            <a:off x="3747098" y="2548990"/>
            <a:ext cx="1504494" cy="5236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Network</a:t>
            </a:r>
            <a:endParaRPr lang="en-US" altLang="zh-TW" sz="2400" dirty="0"/>
          </a:p>
        </p:txBody>
      </p:sp>
      <p:sp>
        <p:nvSpPr>
          <p:cNvPr id="22" name="文字方塊 21"/>
          <p:cNvSpPr txBox="1"/>
          <p:nvPr/>
        </p:nvSpPr>
        <p:spPr>
          <a:xfrm>
            <a:off x="7925987" y="2198429"/>
            <a:ext cx="1765300" cy="460375"/>
          </a:xfrm>
          <a:prstGeom prst="rect">
            <a:avLst/>
          </a:prstGeom>
          <a:noFill/>
        </p:spPr>
        <p:txBody>
          <a:bodyPr wrap="square" rtlCol="0">
            <a:spAutoFit/>
          </a:bodyPr>
          <a:lstStyle/>
          <a:p>
            <a:r>
              <a:rPr lang="en-US" altLang="zh-TW" sz="2400" dirty="0"/>
              <a:t>score</a:t>
            </a:r>
            <a:endParaRPr lang="zh-TW" altLang="en-US" sz="2400" dirty="0"/>
          </a:p>
        </p:txBody>
      </p:sp>
      <p:sp>
        <p:nvSpPr>
          <p:cNvPr id="24" name="矩形 23"/>
          <p:cNvSpPr/>
          <p:nvPr/>
        </p:nvSpPr>
        <p:spPr>
          <a:xfrm>
            <a:off x="3722033" y="4147887"/>
            <a:ext cx="1504494" cy="5856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endParaRPr lang="en-US" altLang="zh-TW" sz="2400" dirty="0"/>
          </a:p>
        </p:txBody>
      </p:sp>
      <p:sp>
        <p:nvSpPr>
          <p:cNvPr id="25" name="矩形 24"/>
          <p:cNvSpPr/>
          <p:nvPr/>
        </p:nvSpPr>
        <p:spPr>
          <a:xfrm>
            <a:off x="6033661" y="5058737"/>
            <a:ext cx="1504494" cy="52360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endParaRPr lang="en-US" altLang="zh-TW" sz="2400" dirty="0"/>
          </a:p>
        </p:txBody>
      </p:sp>
      <p:sp>
        <p:nvSpPr>
          <p:cNvPr id="29" name="文字方塊 28"/>
          <p:cNvSpPr txBox="1"/>
          <p:nvPr/>
        </p:nvSpPr>
        <p:spPr>
          <a:xfrm>
            <a:off x="1508125" y="3201035"/>
            <a:ext cx="2372995" cy="368300"/>
          </a:xfrm>
          <a:prstGeom prst="rect">
            <a:avLst/>
          </a:prstGeom>
          <a:noFill/>
        </p:spPr>
        <p:txBody>
          <a:bodyPr wrap="square" rtlCol="0">
            <a:spAutoFit/>
          </a:bodyPr>
          <a:lstStyle/>
          <a:p>
            <a:r>
              <a:rPr lang="en-US" altLang="zh-TW" dirty="0"/>
              <a:t>(almost every paper)</a:t>
            </a:r>
            <a:endParaRPr lang="zh-TW" altLang="en-US" dirty="0"/>
          </a:p>
        </p:txBody>
      </p:sp>
      <p:cxnSp>
        <p:nvCxnSpPr>
          <p:cNvPr id="31" name="直線單箭頭接點 30"/>
          <p:cNvCxnSpPr/>
          <p:nvPr/>
        </p:nvCxnSpPr>
        <p:spPr>
          <a:xfrm>
            <a:off x="3290720" y="2063952"/>
            <a:ext cx="4399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3290720" y="2840466"/>
            <a:ext cx="4399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5299210" y="2057465"/>
            <a:ext cx="5142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5299210" y="2840466"/>
            <a:ext cx="5142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7441810" y="2476420"/>
            <a:ext cx="5142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508191" y="5031178"/>
            <a:ext cx="1924653" cy="460375"/>
          </a:xfrm>
          <a:prstGeom prst="rect">
            <a:avLst/>
          </a:prstGeom>
          <a:noFill/>
        </p:spPr>
        <p:txBody>
          <a:bodyPr wrap="square" rtlCol="0">
            <a:spAutoFit/>
          </a:bodyPr>
          <a:lstStyle/>
          <a:p>
            <a:pPr algn="ctr"/>
            <a:r>
              <a:rPr lang="en-US" altLang="zh-TW" sz="2400" dirty="0"/>
              <a:t>condition c</a:t>
            </a:r>
            <a:endParaRPr lang="zh-TW" altLang="en-US" sz="2400" dirty="0"/>
          </a:p>
        </p:txBody>
      </p:sp>
      <p:sp>
        <p:nvSpPr>
          <p:cNvPr id="38" name="文字方塊 37"/>
          <p:cNvSpPr txBox="1"/>
          <p:nvPr/>
        </p:nvSpPr>
        <p:spPr>
          <a:xfrm>
            <a:off x="1328388" y="4246255"/>
            <a:ext cx="1924653" cy="460375"/>
          </a:xfrm>
          <a:prstGeom prst="rect">
            <a:avLst/>
          </a:prstGeom>
          <a:noFill/>
        </p:spPr>
        <p:txBody>
          <a:bodyPr wrap="square" rtlCol="0">
            <a:spAutoFit/>
          </a:bodyPr>
          <a:lstStyle/>
          <a:p>
            <a:pPr algn="r"/>
            <a:r>
              <a:rPr lang="en-US" altLang="zh-TW" sz="2400" dirty="0"/>
              <a:t>object x</a:t>
            </a:r>
            <a:endParaRPr lang="zh-TW" altLang="en-US" sz="2400" dirty="0"/>
          </a:p>
        </p:txBody>
      </p:sp>
      <p:cxnSp>
        <p:nvCxnSpPr>
          <p:cNvPr id="39" name="直線單箭頭接點 38"/>
          <p:cNvCxnSpPr/>
          <p:nvPr/>
        </p:nvCxnSpPr>
        <p:spPr>
          <a:xfrm>
            <a:off x="3267555" y="4484196"/>
            <a:ext cx="4399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25" idx="1"/>
          </p:cNvCxnSpPr>
          <p:nvPr/>
        </p:nvCxnSpPr>
        <p:spPr>
          <a:xfrm>
            <a:off x="3276206" y="5245444"/>
            <a:ext cx="27574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5259631" y="4439943"/>
            <a:ext cx="2601147" cy="12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5226527" y="4733490"/>
            <a:ext cx="807134" cy="5741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7538155" y="5314339"/>
            <a:ext cx="378363" cy="1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51"/>
          <p:cNvSpPr txBox="1"/>
          <p:nvPr/>
        </p:nvSpPr>
        <p:spPr>
          <a:xfrm>
            <a:off x="7932932" y="5087939"/>
            <a:ext cx="2796958" cy="829945"/>
          </a:xfrm>
          <a:prstGeom prst="rect">
            <a:avLst/>
          </a:prstGeom>
          <a:noFill/>
        </p:spPr>
        <p:txBody>
          <a:bodyPr wrap="square" rtlCol="0">
            <a:spAutoFit/>
          </a:bodyPr>
          <a:lstStyle/>
          <a:p>
            <a:r>
              <a:rPr lang="en-US" altLang="zh-TW" sz="2400" dirty="0"/>
              <a:t>c and x are matched or not</a:t>
            </a:r>
            <a:endParaRPr lang="zh-TW" altLang="en-US" sz="2400" dirty="0"/>
          </a:p>
        </p:txBody>
      </p:sp>
      <p:sp>
        <p:nvSpPr>
          <p:cNvPr id="54" name="文字方塊 53"/>
          <p:cNvSpPr txBox="1"/>
          <p:nvPr/>
        </p:nvSpPr>
        <p:spPr>
          <a:xfrm>
            <a:off x="7932932" y="4173092"/>
            <a:ext cx="2796958" cy="460375"/>
          </a:xfrm>
          <a:prstGeom prst="rect">
            <a:avLst/>
          </a:prstGeom>
          <a:noFill/>
        </p:spPr>
        <p:txBody>
          <a:bodyPr wrap="square" rtlCol="0">
            <a:spAutoFit/>
          </a:bodyPr>
          <a:lstStyle/>
          <a:p>
            <a:r>
              <a:rPr lang="en-US" altLang="zh-TW" sz="2400" dirty="0"/>
              <a:t>x is realistic or not</a:t>
            </a:r>
            <a:endParaRPr lang="zh-TW"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 grpId="0"/>
      <p:bldP spid="7" grpId="0"/>
      <p:bldP spid="8" grpId="0"/>
      <p:bldP spid="17" grpId="0"/>
      <p:bldP spid="18" grpId="0"/>
      <p:bldP spid="19" grpId="0" bldLvl="0" animBg="1"/>
      <p:bldP spid="20" grpId="0" bldLvl="0" animBg="1"/>
      <p:bldP spid="21" grpId="0" bldLvl="0" animBg="1"/>
      <p:bldP spid="22" grpId="0"/>
      <p:bldP spid="24" grpId="0" bldLvl="0" animBg="1"/>
      <p:bldP spid="25" grpId="0" bldLvl="0" animBg="1"/>
      <p:bldP spid="29" grpId="0"/>
      <p:bldP spid="37" grpId="0"/>
      <p:bldP spid="38" grpId="0"/>
      <p:bldP spid="52" grpId="0"/>
      <p:bldP spid="5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三种类型的</a:t>
            </a:r>
            <a:r>
              <a:rPr lang="en-US" altLang="zh-CN"/>
              <a:t>GAN</a:t>
            </a:r>
            <a:endParaRPr lang="en-US" altLang="zh-CN"/>
          </a:p>
        </p:txBody>
      </p:sp>
      <p:pic>
        <p:nvPicPr>
          <p:cNvPr id="4" name="内容占位符 3"/>
          <p:cNvPicPr>
            <a:picLocks noChangeAspect="1"/>
          </p:cNvPicPr>
          <p:nvPr>
            <p:ph idx="1"/>
          </p:nvPr>
        </p:nvPicPr>
        <p:blipFill>
          <a:blip r:embed="rId1"/>
          <a:stretch>
            <a:fillRect/>
          </a:stretch>
        </p:blipFill>
        <p:spPr>
          <a:xfrm>
            <a:off x="2479675" y="1171575"/>
            <a:ext cx="7837170" cy="5614035"/>
          </a:xfrm>
          <a:prstGeom prst="rect">
            <a:avLst/>
          </a:prstGeom>
        </p:spPr>
      </p:pic>
      <p:sp>
        <p:nvSpPr>
          <p:cNvPr id="3" name="矩形 2"/>
          <p:cNvSpPr/>
          <p:nvPr/>
        </p:nvSpPr>
        <p:spPr>
          <a:xfrm>
            <a:off x="2438400" y="4648200"/>
            <a:ext cx="8077200" cy="2133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字方塊 29"/>
          <p:cNvSpPr txBox="1"/>
          <p:nvPr/>
        </p:nvSpPr>
        <p:spPr>
          <a:xfrm>
            <a:off x="2959299" y="3514920"/>
            <a:ext cx="1781175" cy="521970"/>
          </a:xfrm>
          <a:prstGeom prst="rect">
            <a:avLst/>
          </a:prstGeom>
          <a:noFill/>
        </p:spPr>
        <p:txBody>
          <a:bodyPr wrap="square" rtlCol="0">
            <a:spAutoFit/>
          </a:bodyPr>
          <a:lstStyle/>
          <a:p>
            <a:pPr algn="ctr"/>
            <a:r>
              <a:rPr lang="en-US" altLang="zh-TW" sz="2800" dirty="0"/>
              <a:t>Domain X</a:t>
            </a:r>
            <a:endParaRPr lang="zh-TW" altLang="en-US" sz="2800" dirty="0"/>
          </a:p>
        </p:txBody>
      </p:sp>
      <p:sp>
        <p:nvSpPr>
          <p:cNvPr id="32" name="文字方塊 31"/>
          <p:cNvSpPr txBox="1"/>
          <p:nvPr/>
        </p:nvSpPr>
        <p:spPr>
          <a:xfrm>
            <a:off x="7261245" y="3476792"/>
            <a:ext cx="1781175" cy="521970"/>
          </a:xfrm>
          <a:prstGeom prst="rect">
            <a:avLst/>
          </a:prstGeom>
          <a:noFill/>
        </p:spPr>
        <p:txBody>
          <a:bodyPr wrap="square" rtlCol="0">
            <a:spAutoFit/>
          </a:bodyPr>
          <a:lstStyle/>
          <a:p>
            <a:pPr algn="ctr"/>
            <a:r>
              <a:rPr lang="en-US" altLang="zh-TW" sz="2800" dirty="0"/>
              <a:t>Domain Y</a:t>
            </a:r>
            <a:endParaRPr lang="zh-TW" altLang="en-US" sz="2800" dirty="0"/>
          </a:p>
        </p:txBody>
      </p:sp>
      <p:sp>
        <p:nvSpPr>
          <p:cNvPr id="38" name="箭號: 左-右雙向 37"/>
          <p:cNvSpPr/>
          <p:nvPr/>
        </p:nvSpPr>
        <p:spPr>
          <a:xfrm>
            <a:off x="5395393" y="5606400"/>
            <a:ext cx="1392296" cy="442451"/>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4" name="群組 3"/>
          <p:cNvGrpSpPr/>
          <p:nvPr/>
        </p:nvGrpSpPr>
        <p:grpSpPr>
          <a:xfrm>
            <a:off x="2860521" y="3907008"/>
            <a:ext cx="6340821" cy="1140840"/>
            <a:chOff x="1671255" y="3999480"/>
            <a:chExt cx="6340821" cy="1140840"/>
          </a:xfrm>
        </p:grpSpPr>
        <p:sp>
          <p:nvSpPr>
            <p:cNvPr id="37" name="箭號: 左-右雙向 36"/>
            <p:cNvSpPr/>
            <p:nvPr/>
          </p:nvSpPr>
          <p:spPr>
            <a:xfrm>
              <a:off x="4206127" y="4275413"/>
              <a:ext cx="1392296" cy="442451"/>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39" name="群組 38"/>
            <p:cNvGrpSpPr/>
            <p:nvPr/>
          </p:nvGrpSpPr>
          <p:grpSpPr>
            <a:xfrm>
              <a:off x="1671255" y="4141160"/>
              <a:ext cx="2015136" cy="604094"/>
              <a:chOff x="4005606" y="5533027"/>
              <a:chExt cx="1757324" cy="929291"/>
            </a:xfrm>
          </p:grpSpPr>
          <p:pic>
            <p:nvPicPr>
              <p:cNvPr id="40" name="Picture 2"/>
              <p:cNvPicPr>
                <a:picLocks noChangeAspect="1" noChangeArrowheads="1"/>
              </p:cNvPicPr>
              <p:nvPr/>
            </p:nvPicPr>
            <p:blipFill>
              <a:blip r:embed="rId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06" y="5533027"/>
                <a:ext cx="6778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
              <p:cNvPicPr>
                <a:picLocks noChangeAspect="1" noChangeArrowheads="1"/>
              </p:cNvPicPr>
              <p:nvPr/>
            </p:nvPicPr>
            <p:blipFill>
              <a:blip r:embed="rId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3630" y="5533631"/>
                <a:ext cx="7493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560422" y="5533251"/>
                <a:ext cx="749266" cy="92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群組 42"/>
            <p:cNvGrpSpPr/>
            <p:nvPr/>
          </p:nvGrpSpPr>
          <p:grpSpPr>
            <a:xfrm>
              <a:off x="5996940" y="3999480"/>
              <a:ext cx="2015136" cy="885025"/>
              <a:chOff x="4005606" y="5533027"/>
              <a:chExt cx="1757324" cy="929291"/>
            </a:xfrm>
          </p:grpSpPr>
          <p:pic>
            <p:nvPicPr>
              <p:cNvPr id="44" name="Picture 2"/>
              <p:cNvPicPr>
                <a:picLocks noChangeAspect="1" noChangeArrowheads="1"/>
              </p:cNvPicPr>
              <p:nvPr/>
            </p:nvPicPr>
            <p:blipFill>
              <a:blip r:embed="rId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606" y="5533027"/>
                <a:ext cx="6778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2"/>
              <p:cNvPicPr>
                <a:picLocks noChangeAspect="1" noChangeArrowheads="1"/>
              </p:cNvPicPr>
              <p:nvPr/>
            </p:nvPicPr>
            <p:blipFill>
              <a:blip r:embed="rId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3630" y="5533631"/>
                <a:ext cx="7493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560422" y="5533251"/>
                <a:ext cx="749266" cy="92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 name="文字方塊 46"/>
            <p:cNvSpPr txBox="1"/>
            <p:nvPr/>
          </p:nvSpPr>
          <p:spPr>
            <a:xfrm>
              <a:off x="2109072" y="4633639"/>
              <a:ext cx="1106746" cy="460375"/>
            </a:xfrm>
            <a:prstGeom prst="rect">
              <a:avLst/>
            </a:prstGeom>
            <a:noFill/>
          </p:spPr>
          <p:txBody>
            <a:bodyPr wrap="square" rtlCol="0">
              <a:spAutoFit/>
            </a:bodyPr>
            <a:lstStyle/>
            <a:p>
              <a:pPr algn="ctr"/>
              <a:r>
                <a:rPr lang="en-US" altLang="zh-TW" sz="2400" dirty="0"/>
                <a:t>male</a:t>
              </a:r>
              <a:endParaRPr lang="zh-TW" altLang="en-US" sz="2400" dirty="0"/>
            </a:p>
          </p:txBody>
        </p:sp>
        <p:sp>
          <p:nvSpPr>
            <p:cNvPr id="50" name="文字方塊 49"/>
            <p:cNvSpPr txBox="1"/>
            <p:nvPr/>
          </p:nvSpPr>
          <p:spPr>
            <a:xfrm>
              <a:off x="6246726" y="4679945"/>
              <a:ext cx="1378925" cy="460375"/>
            </a:xfrm>
            <a:prstGeom prst="rect">
              <a:avLst/>
            </a:prstGeom>
            <a:noFill/>
          </p:spPr>
          <p:txBody>
            <a:bodyPr wrap="square" rtlCol="0">
              <a:spAutoFit/>
            </a:bodyPr>
            <a:lstStyle/>
            <a:p>
              <a:pPr algn="ctr"/>
              <a:r>
                <a:rPr lang="en-US" altLang="zh-TW" sz="2400" dirty="0"/>
                <a:t>female</a:t>
              </a:r>
              <a:endParaRPr lang="zh-TW" altLang="en-US" sz="2400" dirty="0"/>
            </a:p>
          </p:txBody>
        </p:sp>
      </p:grpSp>
      <p:grpSp>
        <p:nvGrpSpPr>
          <p:cNvPr id="51" name="群組 50"/>
          <p:cNvGrpSpPr/>
          <p:nvPr/>
        </p:nvGrpSpPr>
        <p:grpSpPr>
          <a:xfrm>
            <a:off x="2341668" y="5158817"/>
            <a:ext cx="2928712" cy="1294868"/>
            <a:chOff x="1017935" y="4573712"/>
            <a:chExt cx="2928712" cy="1294868"/>
          </a:xfrm>
        </p:grpSpPr>
        <p:sp>
          <p:nvSpPr>
            <p:cNvPr id="70" name="矩形 69"/>
            <p:cNvSpPr/>
            <p:nvPr/>
          </p:nvSpPr>
          <p:spPr>
            <a:xfrm>
              <a:off x="1032327" y="4594808"/>
              <a:ext cx="2847379" cy="12737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2" name="文字方塊 71"/>
            <p:cNvSpPr txBox="1"/>
            <p:nvPr/>
          </p:nvSpPr>
          <p:spPr>
            <a:xfrm>
              <a:off x="1120878" y="4573712"/>
              <a:ext cx="1659979" cy="398780"/>
            </a:xfrm>
            <a:prstGeom prst="rect">
              <a:avLst/>
            </a:prstGeom>
            <a:noFill/>
          </p:spPr>
          <p:txBody>
            <a:bodyPr wrap="square" rtlCol="0">
              <a:spAutoFit/>
            </a:bodyPr>
            <a:lstStyle/>
            <a:p>
              <a:r>
                <a:rPr lang="en-US" altLang="zh-TW" sz="2000" dirty="0"/>
                <a:t>It is good.</a:t>
              </a:r>
              <a:endParaRPr lang="en-US" altLang="zh-TW" sz="2000" dirty="0"/>
            </a:p>
          </p:txBody>
        </p:sp>
        <p:sp>
          <p:nvSpPr>
            <p:cNvPr id="73" name="文字方塊 72"/>
            <p:cNvSpPr txBox="1"/>
            <p:nvPr/>
          </p:nvSpPr>
          <p:spPr>
            <a:xfrm>
              <a:off x="1847630" y="4996019"/>
              <a:ext cx="2099017" cy="398780"/>
            </a:xfrm>
            <a:prstGeom prst="rect">
              <a:avLst/>
            </a:prstGeom>
            <a:noFill/>
          </p:spPr>
          <p:txBody>
            <a:bodyPr wrap="square" rtlCol="0">
              <a:spAutoFit/>
            </a:bodyPr>
            <a:lstStyle/>
            <a:p>
              <a:r>
                <a:rPr lang="en-US" altLang="zh-TW" sz="2000" dirty="0"/>
                <a:t>It’s a good day.</a:t>
              </a:r>
              <a:endParaRPr lang="en-US" altLang="zh-TW" sz="2000" dirty="0"/>
            </a:p>
          </p:txBody>
        </p:sp>
        <p:sp>
          <p:nvSpPr>
            <p:cNvPr id="74" name="文字方塊 73"/>
            <p:cNvSpPr txBox="1"/>
            <p:nvPr/>
          </p:nvSpPr>
          <p:spPr>
            <a:xfrm>
              <a:off x="1017935" y="5385819"/>
              <a:ext cx="2099017" cy="398780"/>
            </a:xfrm>
            <a:prstGeom prst="rect">
              <a:avLst/>
            </a:prstGeom>
            <a:noFill/>
          </p:spPr>
          <p:txBody>
            <a:bodyPr wrap="square" rtlCol="0">
              <a:spAutoFit/>
            </a:bodyPr>
            <a:lstStyle/>
            <a:p>
              <a:r>
                <a:rPr lang="en-US" altLang="zh-TW" sz="2000" dirty="0"/>
                <a:t>I love you.</a:t>
              </a:r>
              <a:endParaRPr lang="en-US" altLang="zh-TW" sz="2000" dirty="0"/>
            </a:p>
          </p:txBody>
        </p:sp>
      </p:grpSp>
      <p:grpSp>
        <p:nvGrpSpPr>
          <p:cNvPr id="75" name="群組 74"/>
          <p:cNvGrpSpPr/>
          <p:nvPr/>
        </p:nvGrpSpPr>
        <p:grpSpPr>
          <a:xfrm>
            <a:off x="6912702" y="5169365"/>
            <a:ext cx="3118335" cy="1273772"/>
            <a:chOff x="5590309" y="4587138"/>
            <a:chExt cx="3118335" cy="1273772"/>
          </a:xfrm>
        </p:grpSpPr>
        <p:sp>
          <p:nvSpPr>
            <p:cNvPr id="76" name="矩形 75"/>
            <p:cNvSpPr/>
            <p:nvPr/>
          </p:nvSpPr>
          <p:spPr>
            <a:xfrm>
              <a:off x="5590309" y="4587138"/>
              <a:ext cx="2847379" cy="12737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文字方塊 76"/>
            <p:cNvSpPr txBox="1"/>
            <p:nvPr/>
          </p:nvSpPr>
          <p:spPr>
            <a:xfrm>
              <a:off x="5882875" y="4629885"/>
              <a:ext cx="1659979" cy="398780"/>
            </a:xfrm>
            <a:prstGeom prst="rect">
              <a:avLst/>
            </a:prstGeom>
            <a:noFill/>
          </p:spPr>
          <p:txBody>
            <a:bodyPr wrap="square" rtlCol="0">
              <a:spAutoFit/>
            </a:bodyPr>
            <a:lstStyle/>
            <a:p>
              <a:r>
                <a:rPr lang="en-US" altLang="zh-TW" sz="2000" dirty="0"/>
                <a:t>It is bad.</a:t>
              </a:r>
              <a:endParaRPr lang="en-US" altLang="zh-TW" sz="2000" dirty="0"/>
            </a:p>
          </p:txBody>
        </p:sp>
        <p:sp>
          <p:nvSpPr>
            <p:cNvPr id="78" name="文字方塊 77"/>
            <p:cNvSpPr txBox="1"/>
            <p:nvPr/>
          </p:nvSpPr>
          <p:spPr>
            <a:xfrm>
              <a:off x="6609627" y="5052192"/>
              <a:ext cx="2099017" cy="398780"/>
            </a:xfrm>
            <a:prstGeom prst="rect">
              <a:avLst/>
            </a:prstGeom>
            <a:noFill/>
          </p:spPr>
          <p:txBody>
            <a:bodyPr wrap="square" rtlCol="0">
              <a:spAutoFit/>
            </a:bodyPr>
            <a:lstStyle/>
            <a:p>
              <a:r>
                <a:rPr lang="en-US" altLang="zh-TW" sz="2000" dirty="0"/>
                <a:t>It’s a bad day.</a:t>
              </a:r>
              <a:endParaRPr lang="en-US" altLang="zh-TW" sz="2000" dirty="0"/>
            </a:p>
          </p:txBody>
        </p:sp>
        <p:sp>
          <p:nvSpPr>
            <p:cNvPr id="79" name="文字方塊 78"/>
            <p:cNvSpPr txBox="1"/>
            <p:nvPr/>
          </p:nvSpPr>
          <p:spPr>
            <a:xfrm>
              <a:off x="5779932" y="5441992"/>
              <a:ext cx="2099017" cy="398780"/>
            </a:xfrm>
            <a:prstGeom prst="rect">
              <a:avLst/>
            </a:prstGeom>
            <a:noFill/>
          </p:spPr>
          <p:txBody>
            <a:bodyPr wrap="square" rtlCol="0">
              <a:spAutoFit/>
            </a:bodyPr>
            <a:lstStyle/>
            <a:p>
              <a:r>
                <a:rPr lang="en-US" altLang="zh-TW" sz="2000" dirty="0"/>
                <a:t>I don’t love you.</a:t>
              </a:r>
              <a:endParaRPr lang="en-US" altLang="zh-TW" sz="2000" dirty="0"/>
            </a:p>
          </p:txBody>
        </p:sp>
      </p:grpSp>
      <p:sp>
        <p:nvSpPr>
          <p:cNvPr id="6" name="矩形 5"/>
          <p:cNvSpPr/>
          <p:nvPr/>
        </p:nvSpPr>
        <p:spPr>
          <a:xfrm>
            <a:off x="1597025" y="247650"/>
            <a:ext cx="9318625" cy="583565"/>
          </a:xfrm>
          <a:prstGeom prst="rect">
            <a:avLst/>
          </a:prstGeom>
        </p:spPr>
        <p:txBody>
          <a:bodyPr wrap="square">
            <a:spAutoFit/>
          </a:bodyPr>
          <a:lstStyle/>
          <a:p>
            <a:r>
              <a:rPr lang="en-US" altLang="zh-TW" sz="3200" b="1" dirty="0"/>
              <a:t>Unsupervised Conditional Generation</a:t>
            </a:r>
            <a:endParaRPr lang="en-US" altLang="zh-TW" sz="3200" b="1" dirty="0"/>
          </a:p>
        </p:txBody>
      </p:sp>
      <p:sp>
        <p:nvSpPr>
          <p:cNvPr id="2" name="矩形 1"/>
          <p:cNvSpPr/>
          <p:nvPr/>
        </p:nvSpPr>
        <p:spPr>
          <a:xfrm>
            <a:off x="2431625" y="2400336"/>
            <a:ext cx="7674977" cy="829945"/>
          </a:xfrm>
          <a:prstGeom prst="rect">
            <a:avLst/>
          </a:prstGeom>
        </p:spPr>
        <p:txBody>
          <a:bodyPr wrap="square">
            <a:spAutoFit/>
          </a:bodyPr>
          <a:lstStyle/>
          <a:p>
            <a:pPr lvl="0" defTabSz="914400">
              <a:defRPr/>
            </a:pPr>
            <a:r>
              <a:rPr lang="en-US" altLang="zh-TW" sz="2400" dirty="0"/>
              <a:t>Transform an object from one domain to another </a:t>
            </a:r>
            <a:r>
              <a:rPr lang="en-US" altLang="zh-TW" sz="2400" b="1" i="1" u="sng" dirty="0"/>
              <a:t>without paired data</a:t>
            </a:r>
            <a:r>
              <a:rPr lang="en-US" altLang="zh-TW" sz="2400" dirty="0"/>
              <a:t> (e.g. style transfer)</a:t>
            </a:r>
            <a:endParaRPr lang="en-US" altLang="zh-TW" sz="2400" dirty="0"/>
          </a:p>
        </p:txBody>
      </p:sp>
      <p:sp>
        <p:nvSpPr>
          <p:cNvPr id="52" name="矩形 51"/>
          <p:cNvSpPr/>
          <p:nvPr/>
        </p:nvSpPr>
        <p:spPr>
          <a:xfrm>
            <a:off x="5506402" y="1341174"/>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a:t>
            </a:r>
            <a:endParaRPr lang="zh-TW" altLang="en-US" sz="2800" dirty="0"/>
          </a:p>
        </p:txBody>
      </p:sp>
      <p:sp>
        <p:nvSpPr>
          <p:cNvPr id="53" name="箭號: 向右 52"/>
          <p:cNvSpPr/>
          <p:nvPr/>
        </p:nvSpPr>
        <p:spPr>
          <a:xfrm>
            <a:off x="4989847" y="1578662"/>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箭號: 向右 53"/>
          <p:cNvSpPr/>
          <p:nvPr/>
        </p:nvSpPr>
        <p:spPr>
          <a:xfrm>
            <a:off x="6907861" y="1578662"/>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55" name="圖片 54"/>
          <p:cNvPicPr>
            <a:picLocks noChangeAspect="1"/>
          </p:cNvPicPr>
          <p:nvPr/>
        </p:nvPicPr>
        <p:blipFill>
          <a:blip r:embed="rId3"/>
          <a:stretch>
            <a:fillRect/>
          </a:stretch>
        </p:blipFill>
        <p:spPr>
          <a:xfrm>
            <a:off x="3476120" y="1227764"/>
            <a:ext cx="1464885" cy="1118303"/>
          </a:xfrm>
          <a:prstGeom prst="rect">
            <a:avLst/>
          </a:prstGeom>
        </p:spPr>
      </p:pic>
      <p:pic>
        <p:nvPicPr>
          <p:cNvPr id="56" name="圖片 55"/>
          <p:cNvPicPr>
            <a:picLocks noChangeAspect="1"/>
          </p:cNvPicPr>
          <p:nvPr/>
        </p:nvPicPr>
        <p:blipFill>
          <a:blip r:embed="rId4"/>
          <a:stretch>
            <a:fillRect/>
          </a:stretch>
        </p:blipFill>
        <p:spPr>
          <a:xfrm>
            <a:off x="7438909" y="1222126"/>
            <a:ext cx="1494397" cy="1173832"/>
          </a:xfrm>
          <a:prstGeom prst="rect">
            <a:avLst/>
          </a:prstGeom>
        </p:spPr>
      </p:pic>
      <p:sp>
        <p:nvSpPr>
          <p:cNvPr id="57" name="文字方塊 56"/>
          <p:cNvSpPr txBox="1"/>
          <p:nvPr/>
        </p:nvSpPr>
        <p:spPr>
          <a:xfrm>
            <a:off x="1897795" y="1556082"/>
            <a:ext cx="1781175" cy="398780"/>
          </a:xfrm>
          <a:prstGeom prst="rect">
            <a:avLst/>
          </a:prstGeom>
          <a:noFill/>
        </p:spPr>
        <p:txBody>
          <a:bodyPr wrap="square" rtlCol="0">
            <a:spAutoFit/>
          </a:bodyPr>
          <a:lstStyle/>
          <a:p>
            <a:pPr algn="ctr"/>
            <a:r>
              <a:rPr lang="en-US" altLang="zh-TW" sz="2000" dirty="0"/>
              <a:t>Domain X</a:t>
            </a:r>
            <a:endParaRPr lang="en-US" altLang="zh-TW" sz="2000" dirty="0"/>
          </a:p>
        </p:txBody>
      </p:sp>
      <p:sp>
        <p:nvSpPr>
          <p:cNvPr id="58" name="文字方塊 57"/>
          <p:cNvSpPr txBox="1"/>
          <p:nvPr/>
        </p:nvSpPr>
        <p:spPr>
          <a:xfrm>
            <a:off x="8698713" y="1550893"/>
            <a:ext cx="1781175" cy="398780"/>
          </a:xfrm>
          <a:prstGeom prst="rect">
            <a:avLst/>
          </a:prstGeom>
          <a:noFill/>
        </p:spPr>
        <p:txBody>
          <a:bodyPr wrap="square" rtlCol="0">
            <a:spAutoFit/>
          </a:bodyPr>
          <a:lstStyle/>
          <a:p>
            <a:pPr algn="ctr"/>
            <a:r>
              <a:rPr lang="en-US" altLang="zh-TW" sz="2000" dirty="0"/>
              <a:t>Domain Y</a:t>
            </a:r>
            <a:endParaRPr lang="en-US" altLang="zh-TW"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8" grpId="0" bldLvl="0" animBg="1"/>
      <p:bldP spid="2" grpId="0"/>
      <p:bldP spid="52" grpId="0" bldLvl="0" animBg="1"/>
      <p:bldP spid="53" grpId="0" bldLvl="0" animBg="1"/>
      <p:bldP spid="54" grpId="0" bldLvl="0" animBg="1"/>
      <p:bldP spid="57" grpId="0"/>
      <p:bldP spid="5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Unsupervised Conditional Generation</a:t>
            </a:r>
            <a:endParaRPr lang="zh-TW" altLang="en-US" dirty="0"/>
          </a:p>
        </p:txBody>
      </p:sp>
      <p:sp>
        <p:nvSpPr>
          <p:cNvPr id="3" name="內容版面配置區 2"/>
          <p:cNvSpPr>
            <a:spLocks noGrp="1"/>
          </p:cNvSpPr>
          <p:nvPr>
            <p:ph idx="1"/>
          </p:nvPr>
        </p:nvSpPr>
        <p:spPr/>
        <p:txBody>
          <a:bodyPr/>
          <a:lstStyle/>
          <a:p>
            <a:r>
              <a:rPr lang="en-US" altLang="zh-TW" dirty="0"/>
              <a:t>Approach 1: Direct Transformation</a:t>
            </a:r>
            <a:endParaRPr lang="en-US" altLang="zh-TW" dirty="0"/>
          </a:p>
          <a:p>
            <a:endParaRPr lang="en-US" altLang="zh-TW" dirty="0"/>
          </a:p>
          <a:p>
            <a:endParaRPr lang="en-US" altLang="zh-TW" dirty="0"/>
          </a:p>
          <a:p>
            <a:pPr lvl="1"/>
            <a:endParaRPr lang="en-US" altLang="zh-TW" dirty="0"/>
          </a:p>
          <a:p>
            <a:r>
              <a:rPr lang="en-US" altLang="zh-TW" dirty="0"/>
              <a:t>Approach 2: Projection to Common Space</a:t>
            </a:r>
            <a:endParaRPr lang="zh-TW" altLang="en-US" dirty="0"/>
          </a:p>
        </p:txBody>
      </p:sp>
      <p:sp>
        <p:nvSpPr>
          <p:cNvPr id="4" name="矩形 3"/>
          <p:cNvSpPr/>
          <p:nvPr/>
        </p:nvSpPr>
        <p:spPr>
          <a:xfrm>
            <a:off x="6455723" y="2174448"/>
            <a:ext cx="1473573" cy="106659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sz="2800" dirty="0">
                <a:solidFill>
                  <a:schemeClr val="tx1"/>
                </a:solidFill>
              </a:rPr>
              <a:t>?</a:t>
            </a:r>
            <a:endParaRPr lang="zh-TW" altLang="en-US" sz="2800" dirty="0">
              <a:solidFill>
                <a:schemeClr val="tx1"/>
              </a:solidFill>
            </a:endParaRPr>
          </a:p>
        </p:txBody>
      </p:sp>
      <mc:AlternateContent xmlns:mc="http://schemas.openxmlformats.org/markup-compatibility/2006">
        <mc:Choice xmlns:a14="http://schemas.microsoft.com/office/drawing/2010/main" Requires="a14">
          <p:sp>
            <p:nvSpPr>
              <p:cNvPr id="5" name="矩形 4">
                <a:extLst>
                  <a:ext uri="{FF2B5EF4-FFF2-40B4-BE49-F238E27FC236}">
                    <ele attr="{3D834A3E-B2C7-4782-A8CF-FF01230679EE}"/>
                  </a:ext>
                </a:extLst>
              </p:cNvPr>
              <p:cNvSpPr/>
              <p:nvPr/>
            </p:nvSpPr>
            <p:spPr>
              <a:xfrm>
                <a:off x="2978392" y="2542341"/>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4502392" y="2240081"/>
                <a:ext cx="135685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6" name="箭號: 向右 5"/>
          <p:cNvSpPr/>
          <p:nvPr/>
        </p:nvSpPr>
        <p:spPr>
          <a:xfrm>
            <a:off x="3985837" y="247756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箭號: 向右 6"/>
          <p:cNvSpPr/>
          <p:nvPr/>
        </p:nvSpPr>
        <p:spPr>
          <a:xfrm>
            <a:off x="5903851" y="247756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2"/>
          <a:stretch>
            <a:fillRect/>
          </a:stretch>
        </p:blipFill>
        <p:spPr>
          <a:xfrm>
            <a:off x="2472110" y="2126671"/>
            <a:ext cx="1464885" cy="1118303"/>
          </a:xfrm>
          <a:prstGeom prst="rect">
            <a:avLst/>
          </a:prstGeom>
        </p:spPr>
      </p:pic>
      <p:pic>
        <p:nvPicPr>
          <p:cNvPr id="9" name="圖片 8"/>
          <p:cNvPicPr>
            <a:picLocks noChangeAspect="1"/>
          </p:cNvPicPr>
          <p:nvPr/>
        </p:nvPicPr>
        <p:blipFill>
          <a:blip r:embed="rId3"/>
          <a:stretch>
            <a:fillRect/>
          </a:stretch>
        </p:blipFill>
        <p:spPr>
          <a:xfrm>
            <a:off x="6434899" y="2121033"/>
            <a:ext cx="1494397" cy="1173832"/>
          </a:xfrm>
          <a:prstGeom prst="rect">
            <a:avLst/>
          </a:prstGeom>
        </p:spPr>
      </p:pic>
      <p:sp>
        <p:nvSpPr>
          <p:cNvPr id="10" name="文字方塊 9"/>
          <p:cNvSpPr txBox="1"/>
          <p:nvPr/>
        </p:nvSpPr>
        <p:spPr>
          <a:xfrm>
            <a:off x="2313964" y="3159949"/>
            <a:ext cx="1781175" cy="368300"/>
          </a:xfrm>
          <a:prstGeom prst="rect">
            <a:avLst/>
          </a:prstGeom>
          <a:noFill/>
        </p:spPr>
        <p:txBody>
          <a:bodyPr wrap="square" rtlCol="0">
            <a:spAutoFit/>
          </a:bodyPr>
          <a:lstStyle/>
          <a:p>
            <a:pPr algn="ctr"/>
            <a:r>
              <a:rPr lang="en-US" altLang="zh-TW" dirty="0"/>
              <a:t>Domain X</a:t>
            </a:r>
            <a:endParaRPr lang="zh-TW" altLang="en-US" dirty="0"/>
          </a:p>
        </p:txBody>
      </p:sp>
      <p:sp>
        <p:nvSpPr>
          <p:cNvPr id="11" name="文字方塊 10"/>
          <p:cNvSpPr txBox="1"/>
          <p:nvPr/>
        </p:nvSpPr>
        <p:spPr>
          <a:xfrm>
            <a:off x="6291509" y="3194607"/>
            <a:ext cx="1781175" cy="368300"/>
          </a:xfrm>
          <a:prstGeom prst="rect">
            <a:avLst/>
          </a:prstGeom>
          <a:noFill/>
        </p:spPr>
        <p:txBody>
          <a:bodyPr wrap="square" rtlCol="0">
            <a:spAutoFit/>
          </a:bodyPr>
          <a:lstStyle/>
          <a:p>
            <a:pPr algn="ctr"/>
            <a:r>
              <a:rPr lang="en-US" altLang="zh-TW" dirty="0"/>
              <a:t>Domain Y</a:t>
            </a:r>
            <a:endParaRPr lang="zh-TW" altLang="en-US" dirty="0"/>
          </a:p>
        </p:txBody>
      </p:sp>
      <p:sp>
        <p:nvSpPr>
          <p:cNvPr id="12" name="文字方塊 11"/>
          <p:cNvSpPr txBox="1"/>
          <p:nvPr/>
        </p:nvSpPr>
        <p:spPr>
          <a:xfrm>
            <a:off x="8255007" y="2277120"/>
            <a:ext cx="2106386" cy="829945"/>
          </a:xfrm>
          <a:prstGeom prst="rect">
            <a:avLst/>
          </a:prstGeom>
          <a:noFill/>
        </p:spPr>
        <p:txBody>
          <a:bodyPr wrap="square" rtlCol="0">
            <a:spAutoFit/>
          </a:bodyPr>
          <a:lstStyle/>
          <a:p>
            <a:r>
              <a:rPr lang="en-US" altLang="zh-TW" sz="2400" dirty="0">
                <a:solidFill>
                  <a:srgbClr val="0000FF"/>
                </a:solidFill>
              </a:rPr>
              <a:t>For texture or color change</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13" name="矩形 12">
                <a:extLst>
                  <a:ext uri="{FF2B5EF4-FFF2-40B4-BE49-F238E27FC236}">
                    <ele attr="{27B12EB1-B555-4437-8DA0-0C7C84FB89E6}"/>
                  </a:ext>
                </a:extLst>
              </p:cNvPr>
              <p:cNvSpPr/>
              <p:nvPr/>
            </p:nvSpPr>
            <p:spPr>
              <a:xfrm>
                <a:off x="2027069" y="4492682"/>
                <a:ext cx="1356852"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13" name="矩形 12"/>
              <p:cNvSpPr>
                <a:spLocks noRot="1" noChangeAspect="1" noMove="1" noResize="1" noEditPoints="1" noAdjustHandles="1" noChangeArrowheads="1" noChangeShapeType="1" noTextEdit="1"/>
              </p:cNvSpPr>
              <p:nvPr/>
            </p:nvSpPr>
            <p:spPr>
              <a:xfrm>
                <a:off x="3551069" y="4492682"/>
                <a:ext cx="1356852" cy="94568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矩形 13">
                <a:extLst>
                  <a:ext uri="{FF2B5EF4-FFF2-40B4-BE49-F238E27FC236}">
                    <ele attr="{E8CCF557-16A1-407B-A6E2-4C6568728D9F}"/>
                  </a:ext>
                </a:extLst>
              </p:cNvPr>
              <p:cNvSpPr/>
              <p:nvPr/>
            </p:nvSpPr>
            <p:spPr>
              <a:xfrm>
                <a:off x="5191832" y="4463478"/>
                <a:ext cx="1356852"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6715832" y="4463478"/>
                <a:ext cx="1356852" cy="945685"/>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15" name="文字方塊 14"/>
          <p:cNvSpPr txBox="1"/>
          <p:nvPr/>
        </p:nvSpPr>
        <p:spPr>
          <a:xfrm>
            <a:off x="3249780" y="5414610"/>
            <a:ext cx="1959429" cy="706755"/>
          </a:xfrm>
          <a:prstGeom prst="rect">
            <a:avLst/>
          </a:prstGeom>
          <a:noFill/>
        </p:spPr>
        <p:txBody>
          <a:bodyPr wrap="square" rtlCol="0">
            <a:spAutoFit/>
          </a:bodyPr>
          <a:lstStyle/>
          <a:p>
            <a:pPr algn="ctr"/>
            <a:r>
              <a:rPr lang="en-US" altLang="zh-TW" sz="2000" dirty="0"/>
              <a:t>Encoder of domain X</a:t>
            </a:r>
            <a:endParaRPr lang="en-US" altLang="zh-TW" sz="2000" dirty="0"/>
          </a:p>
        </p:txBody>
      </p:sp>
      <p:sp>
        <p:nvSpPr>
          <p:cNvPr id="16" name="文字方塊 15"/>
          <p:cNvSpPr txBox="1"/>
          <p:nvPr/>
        </p:nvSpPr>
        <p:spPr>
          <a:xfrm>
            <a:off x="6414542" y="5399025"/>
            <a:ext cx="1959429" cy="706755"/>
          </a:xfrm>
          <a:prstGeom prst="rect">
            <a:avLst/>
          </a:prstGeom>
          <a:noFill/>
        </p:spPr>
        <p:txBody>
          <a:bodyPr wrap="square" rtlCol="0">
            <a:spAutoFit/>
          </a:bodyPr>
          <a:lstStyle/>
          <a:p>
            <a:pPr algn="ctr"/>
            <a:r>
              <a:rPr lang="en-US" altLang="zh-TW" sz="2000" dirty="0"/>
              <a:t>Decoder of domain Y</a:t>
            </a:r>
            <a:endParaRPr lang="en-US" altLang="zh-TW" sz="2000" dirty="0"/>
          </a:p>
        </p:txBody>
      </p:sp>
      <p:sp>
        <p:nvSpPr>
          <p:cNvPr id="17" name="文字方塊 16"/>
          <p:cNvSpPr txBox="1"/>
          <p:nvPr/>
        </p:nvSpPr>
        <p:spPr>
          <a:xfrm>
            <a:off x="5654675" y="6126480"/>
            <a:ext cx="5845810" cy="460375"/>
          </a:xfrm>
          <a:prstGeom prst="rect">
            <a:avLst/>
          </a:prstGeom>
          <a:noFill/>
        </p:spPr>
        <p:txBody>
          <a:bodyPr wrap="square" rtlCol="0">
            <a:spAutoFit/>
          </a:bodyPr>
          <a:lstStyle/>
          <a:p>
            <a:r>
              <a:rPr lang="en-US" altLang="zh-TW" sz="2400" dirty="0">
                <a:solidFill>
                  <a:srgbClr val="0000FF"/>
                </a:solidFill>
              </a:rPr>
              <a:t>Larger change, only keep the semantics</a:t>
            </a:r>
            <a:endParaRPr lang="zh-TW" altLang="en-US" sz="2400" dirty="0">
              <a:solidFill>
                <a:srgbClr val="0000FF"/>
              </a:solidFill>
            </a:endParaRPr>
          </a:p>
        </p:txBody>
      </p:sp>
      <p:pic>
        <p:nvPicPr>
          <p:cNvPr id="18" name="圖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614" y="4492682"/>
            <a:ext cx="943634" cy="93691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9" name="Picture 2" descr="「新八」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9927" y="4431831"/>
            <a:ext cx="868408" cy="1157877"/>
          </a:xfrm>
          <a:prstGeom prst="rect">
            <a:avLst/>
          </a:prstGeom>
          <a:noFill/>
          <a:extLst>
            <a:ext uri="{909E8E84-426E-40DD-AFC4-6F175D3DCCD1}">
              <a14:hiddenFill xmlns:a14="http://schemas.microsoft.com/office/drawing/2010/main">
                <a:solidFill>
                  <a:srgbClr val="FFFFFF"/>
                </a:solidFill>
              </a14:hiddenFill>
            </a:ext>
          </a:extLst>
        </p:spPr>
      </p:pic>
      <p:sp>
        <p:nvSpPr>
          <p:cNvPr id="22" name="箭號: 向右 21"/>
          <p:cNvSpPr/>
          <p:nvPr/>
        </p:nvSpPr>
        <p:spPr>
          <a:xfrm>
            <a:off x="3035429" y="4798767"/>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箭號: 向右 22"/>
          <p:cNvSpPr/>
          <p:nvPr/>
        </p:nvSpPr>
        <p:spPr>
          <a:xfrm>
            <a:off x="4926212" y="4819865"/>
            <a:ext cx="728555" cy="3476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箭號: 向右 23"/>
          <p:cNvSpPr/>
          <p:nvPr/>
        </p:nvSpPr>
        <p:spPr>
          <a:xfrm>
            <a:off x="6017233" y="4819781"/>
            <a:ext cx="710986" cy="3101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箭號: 向右 24"/>
          <p:cNvSpPr/>
          <p:nvPr/>
        </p:nvSpPr>
        <p:spPr>
          <a:xfrm>
            <a:off x="8111274" y="4790661"/>
            <a:ext cx="471948" cy="3459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文字方塊 25"/>
          <p:cNvSpPr txBox="1"/>
          <p:nvPr/>
        </p:nvSpPr>
        <p:spPr>
          <a:xfrm>
            <a:off x="8200277" y="5523065"/>
            <a:ext cx="1781175" cy="368300"/>
          </a:xfrm>
          <a:prstGeom prst="rect">
            <a:avLst/>
          </a:prstGeom>
          <a:noFill/>
        </p:spPr>
        <p:txBody>
          <a:bodyPr wrap="square" rtlCol="0">
            <a:spAutoFit/>
          </a:bodyPr>
          <a:lstStyle/>
          <a:p>
            <a:pPr algn="ctr"/>
            <a:r>
              <a:rPr lang="en-US" altLang="zh-TW" dirty="0"/>
              <a:t>Domain Y</a:t>
            </a:r>
            <a:endParaRPr lang="zh-TW" altLang="en-US" dirty="0"/>
          </a:p>
        </p:txBody>
      </p:sp>
      <p:sp>
        <p:nvSpPr>
          <p:cNvPr id="27" name="文字方塊 26"/>
          <p:cNvSpPr txBox="1"/>
          <p:nvPr/>
        </p:nvSpPr>
        <p:spPr>
          <a:xfrm>
            <a:off x="1595843" y="5442269"/>
            <a:ext cx="1781175" cy="368300"/>
          </a:xfrm>
          <a:prstGeom prst="rect">
            <a:avLst/>
          </a:prstGeom>
          <a:noFill/>
        </p:spPr>
        <p:txBody>
          <a:bodyPr wrap="square" rtlCol="0">
            <a:spAutoFit/>
          </a:bodyPr>
          <a:lstStyle/>
          <a:p>
            <a:pPr algn="ctr"/>
            <a:r>
              <a:rPr lang="en-US" altLang="zh-TW" dirty="0"/>
              <a:t>Domain X</a:t>
            </a:r>
            <a:endParaRPr lang="zh-TW" altLang="en-US" dirty="0"/>
          </a:p>
        </p:txBody>
      </p:sp>
      <p:sp>
        <p:nvSpPr>
          <p:cNvPr id="31" name="矩形 30"/>
          <p:cNvSpPr/>
          <p:nvPr/>
        </p:nvSpPr>
        <p:spPr>
          <a:xfrm>
            <a:off x="5721473" y="4508185"/>
            <a:ext cx="229055" cy="945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2" name="文字方塊 31"/>
          <p:cNvSpPr txBox="1"/>
          <p:nvPr/>
        </p:nvSpPr>
        <p:spPr>
          <a:xfrm>
            <a:off x="5162187" y="5402074"/>
            <a:ext cx="1356852" cy="706755"/>
          </a:xfrm>
          <a:prstGeom prst="rect">
            <a:avLst/>
          </a:prstGeom>
          <a:noFill/>
        </p:spPr>
        <p:txBody>
          <a:bodyPr wrap="square" rtlCol="0">
            <a:spAutoFit/>
          </a:bodyPr>
          <a:lstStyle/>
          <a:p>
            <a:pPr algn="ctr"/>
            <a:r>
              <a:rPr lang="en-US" altLang="zh-TW" sz="2000" dirty="0">
                <a:solidFill>
                  <a:srgbClr val="FF0000"/>
                </a:solidFill>
              </a:rPr>
              <a:t>Face</a:t>
            </a:r>
            <a:endParaRPr lang="en-US" altLang="zh-TW" sz="2000" dirty="0">
              <a:solidFill>
                <a:srgbClr val="FF0000"/>
              </a:solidFill>
            </a:endParaRPr>
          </a:p>
          <a:p>
            <a:pPr algn="ctr"/>
            <a:r>
              <a:rPr lang="en-US" altLang="zh-TW" sz="2000" dirty="0">
                <a:solidFill>
                  <a:srgbClr val="FF0000"/>
                </a:solidFill>
              </a:rPr>
              <a:t>Attribute</a:t>
            </a:r>
            <a:endParaRPr lang="en-US" altLang="zh-TW"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10" grpId="0"/>
      <p:bldP spid="11" grpId="0"/>
      <p:bldP spid="12" grpId="0"/>
      <p:bldP spid="13" grpId="0" bldLvl="0" animBg="1"/>
      <p:bldP spid="14" grpId="0" bldLvl="0" animBg="1"/>
      <p:bldP spid="15" grpId="0"/>
      <p:bldP spid="16" grpId="0"/>
      <p:bldP spid="17" grpId="0"/>
      <p:bldP spid="22" grpId="0" bldLvl="0" animBg="1"/>
      <p:bldP spid="23" grpId="0" bldLvl="0" animBg="1"/>
      <p:bldP spid="24" grpId="0" bldLvl="0" animBg="1"/>
      <p:bldP spid="25" grpId="0" bldLvl="0" animBg="1"/>
      <p:bldP spid="26" grpId="0"/>
      <p:bldP spid="27" grpId="0"/>
      <p:bldP spid="31" grpId="0" bldLvl="0" animBg="1"/>
      <p:bldP spid="3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22726" y="2585958"/>
            <a:ext cx="1473573" cy="106659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sz="2800" dirty="0">
                <a:solidFill>
                  <a:schemeClr val="tx1"/>
                </a:solidFill>
              </a:rPr>
              <a:t>?</a:t>
            </a:r>
            <a:endParaRPr lang="zh-TW" altLang="en-US" sz="2800" dirty="0">
              <a:solidFill>
                <a:schemeClr val="tx1"/>
              </a:solidFill>
            </a:endParaRPr>
          </a:p>
        </p:txBody>
      </p:sp>
      <p:sp>
        <p:nvSpPr>
          <p:cNvPr id="2" name="標題 1"/>
          <p:cNvSpPr>
            <a:spLocks noGrp="1"/>
          </p:cNvSpPr>
          <p:nvPr>
            <p:ph type="title"/>
          </p:nvPr>
        </p:nvSpPr>
        <p:spPr/>
        <p:txBody>
          <a:bodyPr/>
          <a:lstStyle/>
          <a:p>
            <a:r>
              <a:rPr lang="en-US" altLang="zh-TW" dirty="0">
                <a:sym typeface="+mn-ea"/>
              </a:rPr>
              <a:t>Direct Transformation</a:t>
            </a:r>
            <a:endParaRPr lang="zh-TW" altLang="en-US" dirty="0"/>
          </a:p>
        </p:txBody>
      </p:sp>
      <mc:AlternateContent xmlns:mc="http://schemas.openxmlformats.org/markup-compatibility/2006">
        <mc:Choice xmlns:a14="http://schemas.microsoft.com/office/drawing/2010/main" Requires="a14">
          <p:sp>
            <p:nvSpPr>
              <p:cNvPr id="5" name="矩形 4"/>
              <p:cNvSpPr/>
              <p:nvPr/>
            </p:nvSpPr>
            <p:spPr>
              <a:xfrm>
                <a:off x="2423220" y="2651591"/>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3569395" y="2651591"/>
                <a:ext cx="135685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grpSp>
        <p:nvGrpSpPr>
          <p:cNvPr id="15" name="群組 14"/>
          <p:cNvGrpSpPr/>
          <p:nvPr/>
        </p:nvGrpSpPr>
        <p:grpSpPr>
          <a:xfrm>
            <a:off x="9029898" y="1610733"/>
            <a:ext cx="2536616" cy="610226"/>
            <a:chOff x="4250491" y="2646474"/>
            <a:chExt cx="2536616" cy="610226"/>
          </a:xfrm>
        </p:grpSpPr>
        <p:pic>
          <p:nvPicPr>
            <p:cNvPr id="16" name="圖片 15"/>
            <p:cNvPicPr>
              <a:picLocks noChangeAspect="1"/>
            </p:cNvPicPr>
            <p:nvPr/>
          </p:nvPicPr>
          <p:blipFill>
            <a:blip r:embed="rId2"/>
            <a:stretch>
              <a:fillRect/>
            </a:stretch>
          </p:blipFill>
          <p:spPr>
            <a:xfrm>
              <a:off x="4250491" y="2653163"/>
              <a:ext cx="867210" cy="588364"/>
            </a:xfrm>
            <a:prstGeom prst="rect">
              <a:avLst/>
            </a:prstGeom>
          </p:spPr>
        </p:pic>
        <p:pic>
          <p:nvPicPr>
            <p:cNvPr id="17" name="圖片 16"/>
            <p:cNvPicPr>
              <a:picLocks noChangeAspect="1"/>
            </p:cNvPicPr>
            <p:nvPr/>
          </p:nvPicPr>
          <p:blipFill>
            <a:blip r:embed="rId3"/>
            <a:stretch>
              <a:fillRect/>
            </a:stretch>
          </p:blipFill>
          <p:spPr>
            <a:xfrm>
              <a:off x="5117701" y="2651495"/>
              <a:ext cx="792769" cy="605205"/>
            </a:xfrm>
            <a:prstGeom prst="rect">
              <a:avLst/>
            </a:prstGeom>
          </p:spPr>
        </p:pic>
        <p:pic>
          <p:nvPicPr>
            <p:cNvPr id="18" name="圖片 17"/>
            <p:cNvPicPr>
              <a:picLocks noChangeAspect="1"/>
            </p:cNvPicPr>
            <p:nvPr/>
          </p:nvPicPr>
          <p:blipFill>
            <a:blip r:embed="rId4"/>
            <a:stretch>
              <a:fillRect/>
            </a:stretch>
          </p:blipFill>
          <p:spPr>
            <a:xfrm>
              <a:off x="5910470" y="2646474"/>
              <a:ext cx="876637" cy="604093"/>
            </a:xfrm>
            <a:prstGeom prst="rect">
              <a:avLst/>
            </a:prstGeom>
          </p:spPr>
        </p:pic>
      </p:grpSp>
      <p:sp>
        <p:nvSpPr>
          <p:cNvPr id="19" name="文字方塊 18"/>
          <p:cNvSpPr txBox="1"/>
          <p:nvPr/>
        </p:nvSpPr>
        <p:spPr>
          <a:xfrm>
            <a:off x="9402904" y="1214180"/>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grpSp>
        <p:nvGrpSpPr>
          <p:cNvPr id="3" name="群組 2"/>
          <p:cNvGrpSpPr/>
          <p:nvPr/>
        </p:nvGrpSpPr>
        <p:grpSpPr>
          <a:xfrm>
            <a:off x="9321096" y="2292859"/>
            <a:ext cx="1942862" cy="1110152"/>
            <a:chOff x="9123040" y="134547"/>
            <a:chExt cx="1942862" cy="1110152"/>
          </a:xfrm>
        </p:grpSpPr>
        <p:sp>
          <p:nvSpPr>
            <p:cNvPr id="20" name="文字方塊 19"/>
            <p:cNvSpPr txBox="1"/>
            <p:nvPr/>
          </p:nvSpPr>
          <p:spPr>
            <a:xfrm>
              <a:off x="9176966" y="13454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21" name="圖片 20"/>
            <p:cNvPicPr>
              <a:picLocks noChangeAspect="1"/>
            </p:cNvPicPr>
            <p:nvPr/>
          </p:nvPicPr>
          <p:blipFill>
            <a:blip r:embed="rId5"/>
            <a:stretch>
              <a:fillRect/>
            </a:stretch>
          </p:blipFill>
          <p:spPr>
            <a:xfrm>
              <a:off x="9123040" y="564393"/>
              <a:ext cx="728892" cy="573318"/>
            </a:xfrm>
            <a:prstGeom prst="rect">
              <a:avLst/>
            </a:prstGeom>
          </p:spPr>
        </p:pic>
        <p:pic>
          <p:nvPicPr>
            <p:cNvPr id="2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5809" y="567350"/>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22"/>
            <p:cNvPicPr>
              <a:picLocks noChangeAspect="1"/>
            </p:cNvPicPr>
            <p:nvPr/>
          </p:nvPicPr>
          <p:blipFill>
            <a:blip r:embed="rId7"/>
            <a:stretch>
              <a:fillRect/>
            </a:stretch>
          </p:blipFill>
          <p:spPr>
            <a:xfrm>
              <a:off x="10540343" y="537144"/>
              <a:ext cx="525559" cy="701648"/>
            </a:xfrm>
            <a:prstGeom prst="rect">
              <a:avLst/>
            </a:prstGeom>
          </p:spPr>
        </p:pic>
      </p:grpSp>
      <p:sp>
        <p:nvSpPr>
          <p:cNvPr id="25" name="箭號: 向右 24"/>
          <p:cNvSpPr/>
          <p:nvPr/>
        </p:nvSpPr>
        <p:spPr>
          <a:xfrm>
            <a:off x="3052840"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a:off x="4970854"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8" name="圖片 27"/>
          <p:cNvPicPr>
            <a:picLocks noChangeAspect="1"/>
          </p:cNvPicPr>
          <p:nvPr/>
        </p:nvPicPr>
        <p:blipFill>
          <a:blip r:embed="rId3"/>
          <a:stretch>
            <a:fillRect/>
          </a:stretch>
        </p:blipFill>
        <p:spPr>
          <a:xfrm>
            <a:off x="1539113" y="2538181"/>
            <a:ext cx="1464885" cy="1118303"/>
          </a:xfrm>
          <a:prstGeom prst="rect">
            <a:avLst/>
          </a:prstGeom>
        </p:spPr>
      </p:pic>
      <mc:AlternateContent xmlns:mc="http://schemas.openxmlformats.org/markup-compatibility/2006">
        <mc:Choice xmlns:a14="http://schemas.microsoft.com/office/drawing/2010/main" Requires="a14">
          <p:sp>
            <p:nvSpPr>
              <p:cNvPr id="30" name="矩形 29"/>
              <p:cNvSpPr/>
              <p:nvPr/>
            </p:nvSpPr>
            <p:spPr>
              <a:xfrm>
                <a:off x="6622770" y="3885359"/>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30" name="矩形 29"/>
              <p:cNvSpPr>
                <a:spLocks noRot="1" noChangeAspect="1" noMove="1" noResize="1" noEditPoints="1" noAdjustHandles="1" noChangeArrowheads="1" noChangeShapeType="1" noTextEdit="1"/>
              </p:cNvSpPr>
              <p:nvPr/>
            </p:nvSpPr>
            <p:spPr>
              <a:xfrm>
                <a:off x="7768945" y="3885359"/>
                <a:ext cx="859865" cy="829578"/>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pic>
        <p:nvPicPr>
          <p:cNvPr id="31" name="圖片 30"/>
          <p:cNvPicPr>
            <a:picLocks noChangeAspect="1"/>
          </p:cNvPicPr>
          <p:nvPr/>
        </p:nvPicPr>
        <p:blipFill>
          <a:blip r:embed="rId5"/>
          <a:stretch>
            <a:fillRect/>
          </a:stretch>
        </p:blipFill>
        <p:spPr>
          <a:xfrm>
            <a:off x="3233166" y="4658241"/>
            <a:ext cx="1590893" cy="1251334"/>
          </a:xfrm>
          <a:prstGeom prst="rect">
            <a:avLst/>
          </a:prstGeom>
        </p:spPr>
      </p:pic>
      <p:pic>
        <p:nvPicPr>
          <p:cNvPr id="3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8003" y="4665317"/>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p:cNvPicPr>
            <a:picLocks noChangeAspect="1"/>
          </p:cNvPicPr>
          <p:nvPr/>
        </p:nvPicPr>
        <p:blipFill>
          <a:blip r:embed="rId7"/>
          <a:stretch>
            <a:fillRect/>
          </a:stretch>
        </p:blipFill>
        <p:spPr>
          <a:xfrm>
            <a:off x="6064306" y="4665317"/>
            <a:ext cx="931993" cy="1244258"/>
          </a:xfrm>
          <a:prstGeom prst="rect">
            <a:avLst/>
          </a:prstGeom>
        </p:spPr>
      </p:pic>
      <p:pic>
        <p:nvPicPr>
          <p:cNvPr id="34" name="圖片 33"/>
          <p:cNvPicPr>
            <a:picLocks noChangeAspect="1"/>
          </p:cNvPicPr>
          <p:nvPr/>
        </p:nvPicPr>
        <p:blipFill>
          <a:blip r:embed="rId9"/>
          <a:stretch>
            <a:fillRect/>
          </a:stretch>
        </p:blipFill>
        <p:spPr>
          <a:xfrm>
            <a:off x="5501902" y="2532543"/>
            <a:ext cx="1494397" cy="1173832"/>
          </a:xfrm>
          <a:prstGeom prst="rect">
            <a:avLst/>
          </a:prstGeom>
        </p:spPr>
      </p:pic>
      <p:sp>
        <p:nvSpPr>
          <p:cNvPr id="35" name="文字方塊 34"/>
          <p:cNvSpPr txBox="1"/>
          <p:nvPr/>
        </p:nvSpPr>
        <p:spPr>
          <a:xfrm>
            <a:off x="4316240" y="602292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sp>
        <p:nvSpPr>
          <p:cNvPr id="36" name="文字方塊 35"/>
          <p:cNvSpPr txBox="1"/>
          <p:nvPr/>
        </p:nvSpPr>
        <p:spPr>
          <a:xfrm>
            <a:off x="1380967" y="2105304"/>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37" name="文字方塊 36"/>
          <p:cNvSpPr txBox="1"/>
          <p:nvPr/>
        </p:nvSpPr>
        <p:spPr>
          <a:xfrm>
            <a:off x="9151620" y="4041775"/>
            <a:ext cx="1395730" cy="460375"/>
          </a:xfrm>
          <a:prstGeom prst="rect">
            <a:avLst/>
          </a:prstGeom>
          <a:noFill/>
        </p:spPr>
        <p:txBody>
          <a:bodyPr wrap="square" rtlCol="0">
            <a:spAutoFit/>
          </a:bodyPr>
          <a:lstStyle/>
          <a:p>
            <a:r>
              <a:rPr lang="en-US" altLang="zh-TW" sz="2400" dirty="0"/>
              <a:t>scalar</a:t>
            </a:r>
            <a:endParaRPr lang="zh-TW" altLang="en-US" sz="2400" dirty="0"/>
          </a:p>
        </p:txBody>
      </p:sp>
      <p:sp>
        <p:nvSpPr>
          <p:cNvPr id="38" name="箭號: 向右 37"/>
          <p:cNvSpPr/>
          <p:nvPr/>
        </p:nvSpPr>
        <p:spPr>
          <a:xfrm>
            <a:off x="8722683" y="4088558"/>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1874375">
            <a:off x="7190733" y="348569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p:cNvSpPr/>
          <p:nvPr/>
        </p:nvSpPr>
        <p:spPr>
          <a:xfrm rot="18957067">
            <a:off x="7190732" y="4805327"/>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文字方塊 40"/>
          <p:cNvSpPr txBox="1"/>
          <p:nvPr/>
        </p:nvSpPr>
        <p:spPr>
          <a:xfrm>
            <a:off x="7768945" y="4766178"/>
            <a:ext cx="2362469" cy="1198880"/>
          </a:xfrm>
          <a:prstGeom prst="rect">
            <a:avLst/>
          </a:prstGeom>
          <a:noFill/>
        </p:spPr>
        <p:txBody>
          <a:bodyPr wrap="square" rtlCol="0">
            <a:spAutoFit/>
          </a:bodyPr>
          <a:lstStyle/>
          <a:p>
            <a:r>
              <a:rPr lang="en-US" altLang="zh-TW" sz="2400" dirty="0"/>
              <a:t>Input image belongs to domain Y or not</a:t>
            </a:r>
            <a:endParaRPr lang="zh-TW" altLang="en-US" sz="2400" dirty="0"/>
          </a:p>
        </p:txBody>
      </p:sp>
      <p:sp>
        <p:nvSpPr>
          <p:cNvPr id="42" name="文字方塊 41"/>
          <p:cNvSpPr txBox="1"/>
          <p:nvPr/>
        </p:nvSpPr>
        <p:spPr>
          <a:xfrm>
            <a:off x="5414156" y="1752193"/>
            <a:ext cx="2354789" cy="829945"/>
          </a:xfrm>
          <a:prstGeom prst="rect">
            <a:avLst/>
          </a:prstGeom>
          <a:noFill/>
        </p:spPr>
        <p:txBody>
          <a:bodyPr wrap="square" rtlCol="0">
            <a:spAutoFit/>
          </a:bodyPr>
          <a:lstStyle/>
          <a:p>
            <a:r>
              <a:rPr lang="en-US" altLang="zh-TW" sz="2400" dirty="0">
                <a:solidFill>
                  <a:srgbClr val="0000FF"/>
                </a:solidFill>
              </a:rPr>
              <a:t>Become similar to domain Y</a:t>
            </a:r>
            <a:endParaRPr lang="zh-TW" altLang="en-US" sz="2400" dirty="0">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5" grpId="0"/>
      <p:bldP spid="37" grpId="0"/>
      <p:bldP spid="38" grpId="0" bldLvl="0" animBg="1"/>
      <p:bldP spid="39" grpId="0" bldLvl="0" animBg="1"/>
      <p:bldP spid="40" grpId="0" bldLvl="0" animBg="1"/>
      <p:bldP spid="41" grpId="0"/>
      <p:bldP spid="4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ym typeface="+mn-ea"/>
              </a:rPr>
              <a:t>Direct Transformation</a:t>
            </a:r>
            <a:endParaRPr lang="zh-TW" altLang="en-US" dirty="0"/>
          </a:p>
        </p:txBody>
      </p:sp>
      <mc:AlternateContent xmlns:mc="http://schemas.openxmlformats.org/markup-compatibility/2006">
        <mc:Choice xmlns:a14="http://schemas.microsoft.com/office/drawing/2010/main" Requires="a14">
          <p:sp>
            <p:nvSpPr>
              <p:cNvPr id="5" name="矩形 4"/>
              <p:cNvSpPr/>
              <p:nvPr/>
            </p:nvSpPr>
            <p:spPr>
              <a:xfrm>
                <a:off x="2423220" y="2651591"/>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3947220" y="2651591"/>
                <a:ext cx="135685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grpSp>
        <p:nvGrpSpPr>
          <p:cNvPr id="15" name="群組 14"/>
          <p:cNvGrpSpPr/>
          <p:nvPr/>
        </p:nvGrpSpPr>
        <p:grpSpPr>
          <a:xfrm>
            <a:off x="9332158" y="703953"/>
            <a:ext cx="2536616" cy="610226"/>
            <a:chOff x="4250491" y="2646474"/>
            <a:chExt cx="2536616" cy="610226"/>
          </a:xfrm>
        </p:grpSpPr>
        <p:pic>
          <p:nvPicPr>
            <p:cNvPr id="16" name="圖片 15"/>
            <p:cNvPicPr>
              <a:picLocks noChangeAspect="1"/>
            </p:cNvPicPr>
            <p:nvPr/>
          </p:nvPicPr>
          <p:blipFill>
            <a:blip r:embed="rId2"/>
            <a:stretch>
              <a:fillRect/>
            </a:stretch>
          </p:blipFill>
          <p:spPr>
            <a:xfrm>
              <a:off x="4250491" y="2653163"/>
              <a:ext cx="867210" cy="588364"/>
            </a:xfrm>
            <a:prstGeom prst="rect">
              <a:avLst/>
            </a:prstGeom>
          </p:spPr>
        </p:pic>
        <p:pic>
          <p:nvPicPr>
            <p:cNvPr id="17" name="圖片 16"/>
            <p:cNvPicPr>
              <a:picLocks noChangeAspect="1"/>
            </p:cNvPicPr>
            <p:nvPr/>
          </p:nvPicPr>
          <p:blipFill>
            <a:blip r:embed="rId3"/>
            <a:stretch>
              <a:fillRect/>
            </a:stretch>
          </p:blipFill>
          <p:spPr>
            <a:xfrm>
              <a:off x="5117701" y="2651495"/>
              <a:ext cx="792769" cy="605205"/>
            </a:xfrm>
            <a:prstGeom prst="rect">
              <a:avLst/>
            </a:prstGeom>
          </p:spPr>
        </p:pic>
        <p:pic>
          <p:nvPicPr>
            <p:cNvPr id="18" name="圖片 17"/>
            <p:cNvPicPr>
              <a:picLocks noChangeAspect="1"/>
            </p:cNvPicPr>
            <p:nvPr/>
          </p:nvPicPr>
          <p:blipFill>
            <a:blip r:embed="rId4"/>
            <a:stretch>
              <a:fillRect/>
            </a:stretch>
          </p:blipFill>
          <p:spPr>
            <a:xfrm>
              <a:off x="5910470" y="2646474"/>
              <a:ext cx="876637" cy="604093"/>
            </a:xfrm>
            <a:prstGeom prst="rect">
              <a:avLst/>
            </a:prstGeom>
          </p:spPr>
        </p:pic>
      </p:grpSp>
      <p:sp>
        <p:nvSpPr>
          <p:cNvPr id="19" name="文字方塊 18"/>
          <p:cNvSpPr txBox="1"/>
          <p:nvPr/>
        </p:nvSpPr>
        <p:spPr>
          <a:xfrm>
            <a:off x="9705164" y="307400"/>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grpSp>
        <p:nvGrpSpPr>
          <p:cNvPr id="3" name="群組 2"/>
          <p:cNvGrpSpPr/>
          <p:nvPr/>
        </p:nvGrpSpPr>
        <p:grpSpPr>
          <a:xfrm>
            <a:off x="9623356" y="1386079"/>
            <a:ext cx="1942862" cy="1110152"/>
            <a:chOff x="9123040" y="134547"/>
            <a:chExt cx="1942862" cy="1110152"/>
          </a:xfrm>
        </p:grpSpPr>
        <p:sp>
          <p:nvSpPr>
            <p:cNvPr id="20" name="文字方塊 19"/>
            <p:cNvSpPr txBox="1"/>
            <p:nvPr/>
          </p:nvSpPr>
          <p:spPr>
            <a:xfrm>
              <a:off x="9176966" y="13454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21" name="圖片 20"/>
            <p:cNvPicPr>
              <a:picLocks noChangeAspect="1"/>
            </p:cNvPicPr>
            <p:nvPr/>
          </p:nvPicPr>
          <p:blipFill>
            <a:blip r:embed="rId5"/>
            <a:stretch>
              <a:fillRect/>
            </a:stretch>
          </p:blipFill>
          <p:spPr>
            <a:xfrm>
              <a:off x="9123040" y="564393"/>
              <a:ext cx="728892" cy="573318"/>
            </a:xfrm>
            <a:prstGeom prst="rect">
              <a:avLst/>
            </a:prstGeom>
          </p:spPr>
        </p:pic>
        <p:pic>
          <p:nvPicPr>
            <p:cNvPr id="2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5809" y="567350"/>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22"/>
            <p:cNvPicPr>
              <a:picLocks noChangeAspect="1"/>
            </p:cNvPicPr>
            <p:nvPr/>
          </p:nvPicPr>
          <p:blipFill>
            <a:blip r:embed="rId7"/>
            <a:stretch>
              <a:fillRect/>
            </a:stretch>
          </p:blipFill>
          <p:spPr>
            <a:xfrm>
              <a:off x="10540343" y="537144"/>
              <a:ext cx="525559" cy="701648"/>
            </a:xfrm>
            <a:prstGeom prst="rect">
              <a:avLst/>
            </a:prstGeom>
          </p:spPr>
        </p:pic>
      </p:grpSp>
      <p:sp>
        <p:nvSpPr>
          <p:cNvPr id="25" name="箭號: 向右 24"/>
          <p:cNvSpPr/>
          <p:nvPr/>
        </p:nvSpPr>
        <p:spPr>
          <a:xfrm>
            <a:off x="3430665"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a:off x="5348679"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8" name="圖片 27"/>
          <p:cNvPicPr>
            <a:picLocks noChangeAspect="1"/>
          </p:cNvPicPr>
          <p:nvPr/>
        </p:nvPicPr>
        <p:blipFill>
          <a:blip r:embed="rId3"/>
          <a:stretch>
            <a:fillRect/>
          </a:stretch>
        </p:blipFill>
        <p:spPr>
          <a:xfrm>
            <a:off x="1916938" y="2538181"/>
            <a:ext cx="1464885" cy="1118303"/>
          </a:xfrm>
          <a:prstGeom prst="rect">
            <a:avLst/>
          </a:prstGeom>
        </p:spPr>
      </p:pic>
      <mc:AlternateContent xmlns:mc="http://schemas.openxmlformats.org/markup-compatibility/2006">
        <mc:Choice xmlns:a14="http://schemas.microsoft.com/office/drawing/2010/main" Requires="a14">
          <p:sp>
            <p:nvSpPr>
              <p:cNvPr id="30" name="矩形 29"/>
              <p:cNvSpPr/>
              <p:nvPr/>
            </p:nvSpPr>
            <p:spPr>
              <a:xfrm>
                <a:off x="6622770" y="3885359"/>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30" name="矩形 29"/>
              <p:cNvSpPr>
                <a:spLocks noRot="1" noChangeAspect="1" noMove="1" noResize="1" noEditPoints="1" noAdjustHandles="1" noChangeArrowheads="1" noChangeShapeType="1" noTextEdit="1"/>
              </p:cNvSpPr>
              <p:nvPr/>
            </p:nvSpPr>
            <p:spPr>
              <a:xfrm>
                <a:off x="8146770" y="3885359"/>
                <a:ext cx="859865" cy="829578"/>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pic>
        <p:nvPicPr>
          <p:cNvPr id="31" name="圖片 30"/>
          <p:cNvPicPr>
            <a:picLocks noChangeAspect="1"/>
          </p:cNvPicPr>
          <p:nvPr/>
        </p:nvPicPr>
        <p:blipFill>
          <a:blip r:embed="rId5"/>
          <a:stretch>
            <a:fillRect/>
          </a:stretch>
        </p:blipFill>
        <p:spPr>
          <a:xfrm>
            <a:off x="3610991" y="4658241"/>
            <a:ext cx="1590893" cy="1251334"/>
          </a:xfrm>
          <a:prstGeom prst="rect">
            <a:avLst/>
          </a:prstGeom>
        </p:spPr>
      </p:pic>
      <p:pic>
        <p:nvPicPr>
          <p:cNvPr id="3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5828" y="4665317"/>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p:cNvPicPr>
            <a:picLocks noChangeAspect="1"/>
          </p:cNvPicPr>
          <p:nvPr/>
        </p:nvPicPr>
        <p:blipFill>
          <a:blip r:embed="rId7"/>
          <a:stretch>
            <a:fillRect/>
          </a:stretch>
        </p:blipFill>
        <p:spPr>
          <a:xfrm>
            <a:off x="6442131" y="4665317"/>
            <a:ext cx="931993" cy="1244258"/>
          </a:xfrm>
          <a:prstGeom prst="rect">
            <a:avLst/>
          </a:prstGeom>
        </p:spPr>
      </p:pic>
      <p:pic>
        <p:nvPicPr>
          <p:cNvPr id="34" name="圖片 33"/>
          <p:cNvPicPr>
            <a:picLocks noChangeAspect="1"/>
          </p:cNvPicPr>
          <p:nvPr/>
        </p:nvPicPr>
        <p:blipFill>
          <a:blip r:embed="rId9"/>
          <a:stretch>
            <a:fillRect/>
          </a:stretch>
        </p:blipFill>
        <p:spPr>
          <a:xfrm>
            <a:off x="5879727" y="2532543"/>
            <a:ext cx="1494397" cy="1173832"/>
          </a:xfrm>
          <a:prstGeom prst="rect">
            <a:avLst/>
          </a:prstGeom>
        </p:spPr>
      </p:pic>
      <p:sp>
        <p:nvSpPr>
          <p:cNvPr id="35" name="文字方塊 34"/>
          <p:cNvSpPr txBox="1"/>
          <p:nvPr/>
        </p:nvSpPr>
        <p:spPr>
          <a:xfrm>
            <a:off x="4694065" y="602292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sp>
        <p:nvSpPr>
          <p:cNvPr id="36" name="文字方塊 35"/>
          <p:cNvSpPr txBox="1"/>
          <p:nvPr/>
        </p:nvSpPr>
        <p:spPr>
          <a:xfrm>
            <a:off x="1758792" y="2105304"/>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37" name="文字方塊 36"/>
          <p:cNvSpPr txBox="1"/>
          <p:nvPr/>
        </p:nvSpPr>
        <p:spPr>
          <a:xfrm>
            <a:off x="9529445" y="4041775"/>
            <a:ext cx="1441450" cy="460375"/>
          </a:xfrm>
          <a:prstGeom prst="rect">
            <a:avLst/>
          </a:prstGeom>
          <a:noFill/>
        </p:spPr>
        <p:txBody>
          <a:bodyPr wrap="square" rtlCol="0">
            <a:spAutoFit/>
          </a:bodyPr>
          <a:lstStyle/>
          <a:p>
            <a:r>
              <a:rPr lang="en-US" altLang="zh-TW" sz="2400" dirty="0"/>
              <a:t>scalar</a:t>
            </a:r>
            <a:endParaRPr lang="zh-TW" altLang="en-US" sz="2400" dirty="0"/>
          </a:p>
        </p:txBody>
      </p:sp>
      <p:sp>
        <p:nvSpPr>
          <p:cNvPr id="38" name="箭號: 向右 37"/>
          <p:cNvSpPr/>
          <p:nvPr/>
        </p:nvSpPr>
        <p:spPr>
          <a:xfrm>
            <a:off x="9100508" y="4088558"/>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1874375">
            <a:off x="7568558" y="348569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p:cNvSpPr/>
          <p:nvPr/>
        </p:nvSpPr>
        <p:spPr>
          <a:xfrm rot="18957067">
            <a:off x="7568557" y="4805327"/>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文字方塊 40"/>
          <p:cNvSpPr txBox="1"/>
          <p:nvPr/>
        </p:nvSpPr>
        <p:spPr>
          <a:xfrm>
            <a:off x="8146770" y="4766178"/>
            <a:ext cx="2362469" cy="1198880"/>
          </a:xfrm>
          <a:prstGeom prst="rect">
            <a:avLst/>
          </a:prstGeom>
          <a:noFill/>
        </p:spPr>
        <p:txBody>
          <a:bodyPr wrap="square" rtlCol="0">
            <a:spAutoFit/>
          </a:bodyPr>
          <a:lstStyle/>
          <a:p>
            <a:r>
              <a:rPr lang="en-US" altLang="zh-TW" sz="2400" dirty="0"/>
              <a:t>Input image belongs to domain Y or not</a:t>
            </a:r>
            <a:endParaRPr lang="zh-TW" altLang="en-US" sz="2400" dirty="0"/>
          </a:p>
        </p:txBody>
      </p:sp>
      <p:sp>
        <p:nvSpPr>
          <p:cNvPr id="42" name="文字方塊 41"/>
          <p:cNvSpPr txBox="1"/>
          <p:nvPr/>
        </p:nvSpPr>
        <p:spPr>
          <a:xfrm>
            <a:off x="5791981" y="1752193"/>
            <a:ext cx="2354789" cy="829945"/>
          </a:xfrm>
          <a:prstGeom prst="rect">
            <a:avLst/>
          </a:prstGeom>
          <a:noFill/>
        </p:spPr>
        <p:txBody>
          <a:bodyPr wrap="square" rtlCol="0">
            <a:spAutoFit/>
          </a:bodyPr>
          <a:lstStyle/>
          <a:p>
            <a:r>
              <a:rPr lang="en-US" altLang="zh-TW" sz="2400" dirty="0">
                <a:solidFill>
                  <a:srgbClr val="0000FF"/>
                </a:solidFill>
              </a:rPr>
              <a:t>Become similar to domain Y</a:t>
            </a:r>
            <a:endParaRPr lang="zh-TW" altLang="en-US" sz="2400" dirty="0">
              <a:solidFill>
                <a:srgbClr val="0000FF"/>
              </a:solidFill>
            </a:endParaRPr>
          </a:p>
        </p:txBody>
      </p:sp>
      <p:pic>
        <p:nvPicPr>
          <p:cNvPr id="43"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117" y="2533669"/>
            <a:ext cx="1027930" cy="1252565"/>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p:cNvSpPr txBox="1"/>
          <p:nvPr/>
        </p:nvSpPr>
        <p:spPr>
          <a:xfrm>
            <a:off x="7519020" y="2877143"/>
            <a:ext cx="2785846" cy="460375"/>
          </a:xfrm>
          <a:prstGeom prst="rect">
            <a:avLst/>
          </a:prstGeom>
          <a:noFill/>
        </p:spPr>
        <p:txBody>
          <a:bodyPr wrap="square" rtlCol="0">
            <a:spAutoFit/>
          </a:bodyPr>
          <a:lstStyle/>
          <a:p>
            <a:r>
              <a:rPr lang="en-US" altLang="zh-TW" sz="2400" dirty="0">
                <a:solidFill>
                  <a:srgbClr val="FF0000"/>
                </a:solidFill>
              </a:rPr>
              <a:t>Not what we want!</a:t>
            </a:r>
            <a:endParaRPr lang="zh-TW" altLang="en-US" sz="2400" dirty="0">
              <a:solidFill>
                <a:srgbClr val="FF0000"/>
              </a:solidFill>
            </a:endParaRPr>
          </a:p>
        </p:txBody>
      </p:sp>
      <p:sp>
        <p:nvSpPr>
          <p:cNvPr id="45" name="文字方塊 44"/>
          <p:cNvSpPr txBox="1"/>
          <p:nvPr/>
        </p:nvSpPr>
        <p:spPr>
          <a:xfrm>
            <a:off x="1831217" y="3654526"/>
            <a:ext cx="1708750" cy="829945"/>
          </a:xfrm>
          <a:prstGeom prst="rect">
            <a:avLst/>
          </a:prstGeom>
          <a:noFill/>
        </p:spPr>
        <p:txBody>
          <a:bodyPr wrap="square" rtlCol="0">
            <a:spAutoFit/>
          </a:bodyPr>
          <a:lstStyle/>
          <a:p>
            <a:r>
              <a:rPr lang="en-US" altLang="zh-TW" sz="2400" dirty="0">
                <a:solidFill>
                  <a:srgbClr val="FF0000"/>
                </a:solidFill>
              </a:rPr>
              <a:t>ignore input</a:t>
            </a:r>
            <a:endParaRPr lang="zh-TW" altLang="en-US" sz="24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Direct Transformation</a:t>
            </a:r>
            <a:endParaRPr lang="zh-TW" altLang="en-US" dirty="0"/>
          </a:p>
        </p:txBody>
      </p:sp>
      <mc:AlternateContent xmlns:mc="http://schemas.openxmlformats.org/markup-compatibility/2006">
        <mc:Choice xmlns:a14="http://schemas.microsoft.com/office/drawing/2010/main" Requires="a14">
          <p:sp>
            <p:nvSpPr>
              <p:cNvPr id="5" name="矩形 4"/>
              <p:cNvSpPr/>
              <p:nvPr/>
            </p:nvSpPr>
            <p:spPr>
              <a:xfrm>
                <a:off x="2423220" y="2651591"/>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3947220" y="2651591"/>
                <a:ext cx="135685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grpSp>
        <p:nvGrpSpPr>
          <p:cNvPr id="15" name="群組 14"/>
          <p:cNvGrpSpPr/>
          <p:nvPr/>
        </p:nvGrpSpPr>
        <p:grpSpPr>
          <a:xfrm>
            <a:off x="9256593" y="552823"/>
            <a:ext cx="2536616" cy="610226"/>
            <a:chOff x="4250491" y="2646474"/>
            <a:chExt cx="2536616" cy="610226"/>
          </a:xfrm>
        </p:grpSpPr>
        <p:pic>
          <p:nvPicPr>
            <p:cNvPr id="16" name="圖片 15"/>
            <p:cNvPicPr>
              <a:picLocks noChangeAspect="1"/>
            </p:cNvPicPr>
            <p:nvPr/>
          </p:nvPicPr>
          <p:blipFill>
            <a:blip r:embed="rId2"/>
            <a:stretch>
              <a:fillRect/>
            </a:stretch>
          </p:blipFill>
          <p:spPr>
            <a:xfrm>
              <a:off x="4250491" y="2653163"/>
              <a:ext cx="867210" cy="588364"/>
            </a:xfrm>
            <a:prstGeom prst="rect">
              <a:avLst/>
            </a:prstGeom>
          </p:spPr>
        </p:pic>
        <p:pic>
          <p:nvPicPr>
            <p:cNvPr id="17" name="圖片 16"/>
            <p:cNvPicPr>
              <a:picLocks noChangeAspect="1"/>
            </p:cNvPicPr>
            <p:nvPr/>
          </p:nvPicPr>
          <p:blipFill>
            <a:blip r:embed="rId3"/>
            <a:stretch>
              <a:fillRect/>
            </a:stretch>
          </p:blipFill>
          <p:spPr>
            <a:xfrm>
              <a:off x="5117701" y="2651495"/>
              <a:ext cx="792769" cy="605205"/>
            </a:xfrm>
            <a:prstGeom prst="rect">
              <a:avLst/>
            </a:prstGeom>
          </p:spPr>
        </p:pic>
        <p:pic>
          <p:nvPicPr>
            <p:cNvPr id="18" name="圖片 17"/>
            <p:cNvPicPr>
              <a:picLocks noChangeAspect="1"/>
            </p:cNvPicPr>
            <p:nvPr/>
          </p:nvPicPr>
          <p:blipFill>
            <a:blip r:embed="rId4"/>
            <a:stretch>
              <a:fillRect/>
            </a:stretch>
          </p:blipFill>
          <p:spPr>
            <a:xfrm>
              <a:off x="5910470" y="2646474"/>
              <a:ext cx="876637" cy="604093"/>
            </a:xfrm>
            <a:prstGeom prst="rect">
              <a:avLst/>
            </a:prstGeom>
          </p:spPr>
        </p:pic>
      </p:grpSp>
      <p:sp>
        <p:nvSpPr>
          <p:cNvPr id="19" name="文字方塊 18"/>
          <p:cNvSpPr txBox="1"/>
          <p:nvPr/>
        </p:nvSpPr>
        <p:spPr>
          <a:xfrm>
            <a:off x="9629599" y="156270"/>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grpSp>
        <p:nvGrpSpPr>
          <p:cNvPr id="3" name="群組 2"/>
          <p:cNvGrpSpPr/>
          <p:nvPr/>
        </p:nvGrpSpPr>
        <p:grpSpPr>
          <a:xfrm>
            <a:off x="9547791" y="1234949"/>
            <a:ext cx="1942862" cy="1110152"/>
            <a:chOff x="9123040" y="134547"/>
            <a:chExt cx="1942862" cy="1110152"/>
          </a:xfrm>
        </p:grpSpPr>
        <p:sp>
          <p:nvSpPr>
            <p:cNvPr id="20" name="文字方塊 19"/>
            <p:cNvSpPr txBox="1"/>
            <p:nvPr/>
          </p:nvSpPr>
          <p:spPr>
            <a:xfrm>
              <a:off x="9176966" y="13454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21" name="圖片 20"/>
            <p:cNvPicPr>
              <a:picLocks noChangeAspect="1"/>
            </p:cNvPicPr>
            <p:nvPr/>
          </p:nvPicPr>
          <p:blipFill>
            <a:blip r:embed="rId5"/>
            <a:stretch>
              <a:fillRect/>
            </a:stretch>
          </p:blipFill>
          <p:spPr>
            <a:xfrm>
              <a:off x="9123040" y="564393"/>
              <a:ext cx="728892" cy="573318"/>
            </a:xfrm>
            <a:prstGeom prst="rect">
              <a:avLst/>
            </a:prstGeom>
          </p:spPr>
        </p:pic>
        <p:pic>
          <p:nvPicPr>
            <p:cNvPr id="2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5809" y="567350"/>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22"/>
            <p:cNvPicPr>
              <a:picLocks noChangeAspect="1"/>
            </p:cNvPicPr>
            <p:nvPr/>
          </p:nvPicPr>
          <p:blipFill>
            <a:blip r:embed="rId7"/>
            <a:stretch>
              <a:fillRect/>
            </a:stretch>
          </p:blipFill>
          <p:spPr>
            <a:xfrm>
              <a:off x="10540343" y="537144"/>
              <a:ext cx="525559" cy="701648"/>
            </a:xfrm>
            <a:prstGeom prst="rect">
              <a:avLst/>
            </a:prstGeom>
          </p:spPr>
        </p:pic>
      </p:grpSp>
      <p:sp>
        <p:nvSpPr>
          <p:cNvPr id="25" name="箭號: 向右 24"/>
          <p:cNvSpPr/>
          <p:nvPr/>
        </p:nvSpPr>
        <p:spPr>
          <a:xfrm>
            <a:off x="3430665"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a:off x="5348679"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8" name="圖片 27"/>
          <p:cNvPicPr>
            <a:picLocks noChangeAspect="1"/>
          </p:cNvPicPr>
          <p:nvPr/>
        </p:nvPicPr>
        <p:blipFill>
          <a:blip r:embed="rId3"/>
          <a:stretch>
            <a:fillRect/>
          </a:stretch>
        </p:blipFill>
        <p:spPr>
          <a:xfrm>
            <a:off x="1916938" y="2538181"/>
            <a:ext cx="1464885" cy="1118303"/>
          </a:xfrm>
          <a:prstGeom prst="rect">
            <a:avLst/>
          </a:prstGeom>
        </p:spPr>
      </p:pic>
      <mc:AlternateContent xmlns:mc="http://schemas.openxmlformats.org/markup-compatibility/2006">
        <mc:Choice xmlns:a14="http://schemas.microsoft.com/office/drawing/2010/main" Requires="a14">
          <p:sp>
            <p:nvSpPr>
              <p:cNvPr id="30" name="矩形 29"/>
              <p:cNvSpPr/>
              <p:nvPr/>
            </p:nvSpPr>
            <p:spPr>
              <a:xfrm>
                <a:off x="6622770" y="3885359"/>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30" name="矩形 29"/>
              <p:cNvSpPr>
                <a:spLocks noRot="1" noChangeAspect="1" noMove="1" noResize="1" noEditPoints="1" noAdjustHandles="1" noChangeArrowheads="1" noChangeShapeType="1" noTextEdit="1"/>
              </p:cNvSpPr>
              <p:nvPr/>
            </p:nvSpPr>
            <p:spPr>
              <a:xfrm>
                <a:off x="8146770" y="3885359"/>
                <a:ext cx="859865" cy="829578"/>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pic>
        <p:nvPicPr>
          <p:cNvPr id="34" name="圖片 33"/>
          <p:cNvPicPr>
            <a:picLocks noChangeAspect="1"/>
          </p:cNvPicPr>
          <p:nvPr/>
        </p:nvPicPr>
        <p:blipFill>
          <a:blip r:embed="rId9"/>
          <a:stretch>
            <a:fillRect/>
          </a:stretch>
        </p:blipFill>
        <p:spPr>
          <a:xfrm>
            <a:off x="5879727" y="2532543"/>
            <a:ext cx="1494397" cy="1173832"/>
          </a:xfrm>
          <a:prstGeom prst="rect">
            <a:avLst/>
          </a:prstGeom>
        </p:spPr>
      </p:pic>
      <p:sp>
        <p:nvSpPr>
          <p:cNvPr id="36" name="文字方塊 35"/>
          <p:cNvSpPr txBox="1"/>
          <p:nvPr/>
        </p:nvSpPr>
        <p:spPr>
          <a:xfrm>
            <a:off x="1758792" y="2105304"/>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37" name="文字方塊 36"/>
          <p:cNvSpPr txBox="1"/>
          <p:nvPr/>
        </p:nvSpPr>
        <p:spPr>
          <a:xfrm>
            <a:off x="9529445" y="4041775"/>
            <a:ext cx="1366520" cy="460375"/>
          </a:xfrm>
          <a:prstGeom prst="rect">
            <a:avLst/>
          </a:prstGeom>
          <a:noFill/>
        </p:spPr>
        <p:txBody>
          <a:bodyPr wrap="square" rtlCol="0">
            <a:spAutoFit/>
          </a:bodyPr>
          <a:lstStyle/>
          <a:p>
            <a:r>
              <a:rPr lang="en-US" altLang="zh-TW" sz="2400" dirty="0"/>
              <a:t>scalar</a:t>
            </a:r>
            <a:endParaRPr lang="zh-TW" altLang="en-US" sz="2400" dirty="0"/>
          </a:p>
        </p:txBody>
      </p:sp>
      <p:sp>
        <p:nvSpPr>
          <p:cNvPr id="38" name="箭號: 向右 37"/>
          <p:cNvSpPr/>
          <p:nvPr/>
        </p:nvSpPr>
        <p:spPr>
          <a:xfrm>
            <a:off x="9100508" y="4088558"/>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1874375">
            <a:off x="7568558" y="348569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文字方塊 40"/>
          <p:cNvSpPr txBox="1"/>
          <p:nvPr/>
        </p:nvSpPr>
        <p:spPr>
          <a:xfrm>
            <a:off x="8146770" y="4766178"/>
            <a:ext cx="2362469" cy="1198880"/>
          </a:xfrm>
          <a:prstGeom prst="rect">
            <a:avLst/>
          </a:prstGeom>
          <a:noFill/>
        </p:spPr>
        <p:txBody>
          <a:bodyPr wrap="square" rtlCol="0">
            <a:spAutoFit/>
          </a:bodyPr>
          <a:lstStyle/>
          <a:p>
            <a:r>
              <a:rPr lang="en-US" altLang="zh-TW" sz="2400" dirty="0"/>
              <a:t>Input image belongs to domain Y or not</a:t>
            </a:r>
            <a:endParaRPr lang="zh-TW" altLang="en-US" sz="2400" dirty="0"/>
          </a:p>
        </p:txBody>
      </p:sp>
      <p:sp>
        <p:nvSpPr>
          <p:cNvPr id="42" name="文字方塊 41"/>
          <p:cNvSpPr txBox="1"/>
          <p:nvPr/>
        </p:nvSpPr>
        <p:spPr>
          <a:xfrm>
            <a:off x="5791981" y="1752193"/>
            <a:ext cx="2354789" cy="829945"/>
          </a:xfrm>
          <a:prstGeom prst="rect">
            <a:avLst/>
          </a:prstGeom>
          <a:noFill/>
        </p:spPr>
        <p:txBody>
          <a:bodyPr wrap="square" rtlCol="0">
            <a:spAutoFit/>
          </a:bodyPr>
          <a:lstStyle/>
          <a:p>
            <a:r>
              <a:rPr lang="en-US" altLang="zh-TW" sz="2400" dirty="0">
                <a:solidFill>
                  <a:srgbClr val="0000FF"/>
                </a:solidFill>
              </a:rPr>
              <a:t>Become similar to domain Y</a:t>
            </a:r>
            <a:endParaRPr lang="zh-TW" altLang="en-US" sz="2400" dirty="0">
              <a:solidFill>
                <a:srgbClr val="0000FF"/>
              </a:solidFill>
            </a:endParaRPr>
          </a:p>
        </p:txBody>
      </p:sp>
      <p:pic>
        <p:nvPicPr>
          <p:cNvPr id="43"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117" y="2533669"/>
            <a:ext cx="1027930" cy="1252565"/>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p:cNvSpPr txBox="1"/>
          <p:nvPr/>
        </p:nvSpPr>
        <p:spPr>
          <a:xfrm>
            <a:off x="7519020" y="2877143"/>
            <a:ext cx="2785846" cy="460375"/>
          </a:xfrm>
          <a:prstGeom prst="rect">
            <a:avLst/>
          </a:prstGeom>
          <a:noFill/>
        </p:spPr>
        <p:txBody>
          <a:bodyPr wrap="square" rtlCol="0">
            <a:spAutoFit/>
          </a:bodyPr>
          <a:lstStyle/>
          <a:p>
            <a:r>
              <a:rPr lang="en-US" altLang="zh-TW" sz="2400" dirty="0">
                <a:solidFill>
                  <a:srgbClr val="FF0000"/>
                </a:solidFill>
              </a:rPr>
              <a:t>Not what we want!</a:t>
            </a:r>
            <a:endParaRPr lang="zh-TW" altLang="en-US" sz="2400" dirty="0">
              <a:solidFill>
                <a:srgbClr val="FF0000"/>
              </a:solidFill>
            </a:endParaRPr>
          </a:p>
        </p:txBody>
      </p:sp>
      <p:sp>
        <p:nvSpPr>
          <p:cNvPr id="45" name="文字方塊 44"/>
          <p:cNvSpPr txBox="1"/>
          <p:nvPr/>
        </p:nvSpPr>
        <p:spPr>
          <a:xfrm>
            <a:off x="1831217" y="3654526"/>
            <a:ext cx="1708750" cy="829945"/>
          </a:xfrm>
          <a:prstGeom prst="rect">
            <a:avLst/>
          </a:prstGeom>
          <a:noFill/>
        </p:spPr>
        <p:txBody>
          <a:bodyPr wrap="square" rtlCol="0">
            <a:spAutoFit/>
          </a:bodyPr>
          <a:lstStyle/>
          <a:p>
            <a:r>
              <a:rPr lang="en-US" altLang="zh-TW" sz="2400" dirty="0">
                <a:solidFill>
                  <a:srgbClr val="FF0000"/>
                </a:solidFill>
              </a:rPr>
              <a:t>ignore input</a:t>
            </a:r>
            <a:endParaRPr lang="zh-TW" altLang="en-US" sz="2400" dirty="0">
              <a:solidFill>
                <a:srgbClr val="FF0000"/>
              </a:solidFill>
            </a:endParaRPr>
          </a:p>
        </p:txBody>
      </p:sp>
      <p:sp>
        <p:nvSpPr>
          <p:cNvPr id="46" name="矩形 45"/>
          <p:cNvSpPr/>
          <p:nvPr/>
        </p:nvSpPr>
        <p:spPr>
          <a:xfrm>
            <a:off x="288290" y="6369050"/>
            <a:ext cx="4326255" cy="368300"/>
          </a:xfrm>
          <a:prstGeom prst="rect">
            <a:avLst/>
          </a:prstGeom>
        </p:spPr>
        <p:txBody>
          <a:bodyPr wrap="square">
            <a:spAutoFit/>
          </a:bodyPr>
          <a:lstStyle/>
          <a:p>
            <a:r>
              <a:rPr lang="de-DE" altLang="zh-TW" dirty="0">
                <a:solidFill>
                  <a:srgbClr val="0000FF"/>
                </a:solidFill>
              </a:rPr>
              <a:t>[Tomer Galanti, et al. ICLR, 2018]</a:t>
            </a:r>
            <a:endParaRPr lang="zh-TW" altLang="en-US" dirty="0">
              <a:solidFill>
                <a:srgbClr val="0000FF"/>
              </a:solidFill>
            </a:endParaRPr>
          </a:p>
        </p:txBody>
      </p:sp>
      <p:sp>
        <p:nvSpPr>
          <p:cNvPr id="4" name="文字方塊 3"/>
          <p:cNvSpPr txBox="1"/>
          <p:nvPr/>
        </p:nvSpPr>
        <p:spPr>
          <a:xfrm>
            <a:off x="1344930" y="4592955"/>
            <a:ext cx="6388735" cy="460375"/>
          </a:xfrm>
          <a:prstGeom prst="rect">
            <a:avLst/>
          </a:prstGeom>
          <a:noFill/>
        </p:spPr>
        <p:txBody>
          <a:bodyPr wrap="square" rtlCol="0">
            <a:spAutoFit/>
          </a:bodyPr>
          <a:lstStyle/>
          <a:p>
            <a:r>
              <a:rPr lang="en-US" altLang="zh-TW" sz="2400" dirty="0"/>
              <a:t>The issue can be avoided by network design.</a:t>
            </a:r>
            <a:endParaRPr lang="zh-TW" altLang="en-US" sz="2400" dirty="0"/>
          </a:p>
        </p:txBody>
      </p:sp>
      <p:sp>
        <p:nvSpPr>
          <p:cNvPr id="47" name="文字方塊 46"/>
          <p:cNvSpPr txBox="1"/>
          <p:nvPr/>
        </p:nvSpPr>
        <p:spPr>
          <a:xfrm>
            <a:off x="1344930" y="5053330"/>
            <a:ext cx="6174740" cy="829945"/>
          </a:xfrm>
          <a:prstGeom prst="rect">
            <a:avLst/>
          </a:prstGeom>
          <a:noFill/>
        </p:spPr>
        <p:txBody>
          <a:bodyPr wrap="square" rtlCol="0">
            <a:spAutoFit/>
          </a:bodyPr>
          <a:lstStyle/>
          <a:p>
            <a:r>
              <a:rPr lang="en-US" altLang="zh-TW" sz="2400" dirty="0"/>
              <a:t>Simpler generator makes the input and output more closely related.</a:t>
            </a:r>
            <a:endParaRPr lang="zh-TW"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 grpId="0"/>
      <p:bldP spid="4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箭號: 向右 50"/>
          <p:cNvSpPr/>
          <p:nvPr/>
        </p:nvSpPr>
        <p:spPr>
          <a:xfrm rot="5400000">
            <a:off x="6411028" y="3757994"/>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Direct Transformation</a:t>
            </a:r>
            <a:endParaRPr lang="zh-TW" altLang="en-US" dirty="0"/>
          </a:p>
        </p:txBody>
      </p:sp>
      <mc:AlternateContent xmlns:mc="http://schemas.openxmlformats.org/markup-compatibility/2006">
        <mc:Choice xmlns:a14="http://schemas.microsoft.com/office/drawing/2010/main" Requires="a14">
          <p:sp>
            <p:nvSpPr>
              <p:cNvPr id="5" name="矩形 4"/>
              <p:cNvSpPr/>
              <p:nvPr/>
            </p:nvSpPr>
            <p:spPr>
              <a:xfrm>
                <a:off x="2423220" y="2651591"/>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3947220" y="2651591"/>
                <a:ext cx="135685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grpSp>
        <p:nvGrpSpPr>
          <p:cNvPr id="15" name="群組 14"/>
          <p:cNvGrpSpPr/>
          <p:nvPr/>
        </p:nvGrpSpPr>
        <p:grpSpPr>
          <a:xfrm>
            <a:off x="9181028" y="552823"/>
            <a:ext cx="2536616" cy="610226"/>
            <a:chOff x="4250491" y="2646474"/>
            <a:chExt cx="2536616" cy="610226"/>
          </a:xfrm>
        </p:grpSpPr>
        <p:pic>
          <p:nvPicPr>
            <p:cNvPr id="16" name="圖片 15"/>
            <p:cNvPicPr>
              <a:picLocks noChangeAspect="1"/>
            </p:cNvPicPr>
            <p:nvPr/>
          </p:nvPicPr>
          <p:blipFill>
            <a:blip r:embed="rId2"/>
            <a:stretch>
              <a:fillRect/>
            </a:stretch>
          </p:blipFill>
          <p:spPr>
            <a:xfrm>
              <a:off x="4250491" y="2653163"/>
              <a:ext cx="867210" cy="588364"/>
            </a:xfrm>
            <a:prstGeom prst="rect">
              <a:avLst/>
            </a:prstGeom>
          </p:spPr>
        </p:pic>
        <p:pic>
          <p:nvPicPr>
            <p:cNvPr id="17" name="圖片 16"/>
            <p:cNvPicPr>
              <a:picLocks noChangeAspect="1"/>
            </p:cNvPicPr>
            <p:nvPr/>
          </p:nvPicPr>
          <p:blipFill>
            <a:blip r:embed="rId3"/>
            <a:stretch>
              <a:fillRect/>
            </a:stretch>
          </p:blipFill>
          <p:spPr>
            <a:xfrm>
              <a:off x="5117701" y="2651495"/>
              <a:ext cx="792769" cy="605205"/>
            </a:xfrm>
            <a:prstGeom prst="rect">
              <a:avLst/>
            </a:prstGeom>
          </p:spPr>
        </p:pic>
        <p:pic>
          <p:nvPicPr>
            <p:cNvPr id="18" name="圖片 17"/>
            <p:cNvPicPr>
              <a:picLocks noChangeAspect="1"/>
            </p:cNvPicPr>
            <p:nvPr/>
          </p:nvPicPr>
          <p:blipFill>
            <a:blip r:embed="rId4"/>
            <a:stretch>
              <a:fillRect/>
            </a:stretch>
          </p:blipFill>
          <p:spPr>
            <a:xfrm>
              <a:off x="5910470" y="2646474"/>
              <a:ext cx="876637" cy="604093"/>
            </a:xfrm>
            <a:prstGeom prst="rect">
              <a:avLst/>
            </a:prstGeom>
          </p:spPr>
        </p:pic>
      </p:grpSp>
      <p:sp>
        <p:nvSpPr>
          <p:cNvPr id="19" name="文字方塊 18"/>
          <p:cNvSpPr txBox="1"/>
          <p:nvPr/>
        </p:nvSpPr>
        <p:spPr>
          <a:xfrm>
            <a:off x="9554034" y="156270"/>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grpSp>
        <p:nvGrpSpPr>
          <p:cNvPr id="3" name="群組 2"/>
          <p:cNvGrpSpPr/>
          <p:nvPr/>
        </p:nvGrpSpPr>
        <p:grpSpPr>
          <a:xfrm>
            <a:off x="9472226" y="1234949"/>
            <a:ext cx="1942862" cy="1110152"/>
            <a:chOff x="9123040" y="134547"/>
            <a:chExt cx="1942862" cy="1110152"/>
          </a:xfrm>
        </p:grpSpPr>
        <p:sp>
          <p:nvSpPr>
            <p:cNvPr id="20" name="文字方塊 19"/>
            <p:cNvSpPr txBox="1"/>
            <p:nvPr/>
          </p:nvSpPr>
          <p:spPr>
            <a:xfrm>
              <a:off x="9176966" y="13454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21" name="圖片 20"/>
            <p:cNvPicPr>
              <a:picLocks noChangeAspect="1"/>
            </p:cNvPicPr>
            <p:nvPr/>
          </p:nvPicPr>
          <p:blipFill>
            <a:blip r:embed="rId5"/>
            <a:stretch>
              <a:fillRect/>
            </a:stretch>
          </p:blipFill>
          <p:spPr>
            <a:xfrm>
              <a:off x="9123040" y="564393"/>
              <a:ext cx="728892" cy="573318"/>
            </a:xfrm>
            <a:prstGeom prst="rect">
              <a:avLst/>
            </a:prstGeom>
          </p:spPr>
        </p:pic>
        <p:pic>
          <p:nvPicPr>
            <p:cNvPr id="22"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5809" y="567350"/>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22"/>
            <p:cNvPicPr>
              <a:picLocks noChangeAspect="1"/>
            </p:cNvPicPr>
            <p:nvPr/>
          </p:nvPicPr>
          <p:blipFill>
            <a:blip r:embed="rId7"/>
            <a:stretch>
              <a:fillRect/>
            </a:stretch>
          </p:blipFill>
          <p:spPr>
            <a:xfrm>
              <a:off x="10540343" y="537144"/>
              <a:ext cx="525559" cy="701648"/>
            </a:xfrm>
            <a:prstGeom prst="rect">
              <a:avLst/>
            </a:prstGeom>
          </p:spPr>
        </p:pic>
      </p:grpSp>
      <p:sp>
        <p:nvSpPr>
          <p:cNvPr id="25" name="箭號: 向右 24"/>
          <p:cNvSpPr/>
          <p:nvPr/>
        </p:nvSpPr>
        <p:spPr>
          <a:xfrm>
            <a:off x="3430665"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a:off x="5348679"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8" name="圖片 27"/>
          <p:cNvPicPr>
            <a:picLocks noChangeAspect="1"/>
          </p:cNvPicPr>
          <p:nvPr/>
        </p:nvPicPr>
        <p:blipFill>
          <a:blip r:embed="rId3"/>
          <a:stretch>
            <a:fillRect/>
          </a:stretch>
        </p:blipFill>
        <p:spPr>
          <a:xfrm>
            <a:off x="1916938" y="2538181"/>
            <a:ext cx="1464885" cy="1118303"/>
          </a:xfrm>
          <a:prstGeom prst="rect">
            <a:avLst/>
          </a:prstGeom>
        </p:spPr>
      </p:pic>
      <mc:AlternateContent xmlns:mc="http://schemas.openxmlformats.org/markup-compatibility/2006">
        <mc:Choice xmlns:a14="http://schemas.microsoft.com/office/drawing/2010/main" Requires="a14">
          <p:sp>
            <p:nvSpPr>
              <p:cNvPr id="30" name="矩形 29"/>
              <p:cNvSpPr/>
              <p:nvPr/>
            </p:nvSpPr>
            <p:spPr>
              <a:xfrm>
                <a:off x="6622770" y="3885359"/>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30" name="矩形 29"/>
              <p:cNvSpPr>
                <a:spLocks noRot="1" noChangeAspect="1" noMove="1" noResize="1" noEditPoints="1" noAdjustHandles="1" noChangeArrowheads="1" noChangeShapeType="1" noTextEdit="1"/>
              </p:cNvSpPr>
              <p:nvPr/>
            </p:nvSpPr>
            <p:spPr>
              <a:xfrm>
                <a:off x="8146770" y="3885359"/>
                <a:ext cx="859865" cy="829578"/>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pic>
        <p:nvPicPr>
          <p:cNvPr id="34" name="圖片 33"/>
          <p:cNvPicPr>
            <a:picLocks noChangeAspect="1"/>
          </p:cNvPicPr>
          <p:nvPr/>
        </p:nvPicPr>
        <p:blipFill>
          <a:blip r:embed="rId9"/>
          <a:stretch>
            <a:fillRect/>
          </a:stretch>
        </p:blipFill>
        <p:spPr>
          <a:xfrm>
            <a:off x="5879727" y="2532543"/>
            <a:ext cx="1494397" cy="1173832"/>
          </a:xfrm>
          <a:prstGeom prst="rect">
            <a:avLst/>
          </a:prstGeom>
        </p:spPr>
      </p:pic>
      <p:sp>
        <p:nvSpPr>
          <p:cNvPr id="36" name="文字方塊 35"/>
          <p:cNvSpPr txBox="1"/>
          <p:nvPr/>
        </p:nvSpPr>
        <p:spPr>
          <a:xfrm>
            <a:off x="1758792" y="2105304"/>
            <a:ext cx="1781175" cy="46037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37" name="文字方塊 36"/>
          <p:cNvSpPr txBox="1"/>
          <p:nvPr/>
        </p:nvSpPr>
        <p:spPr>
          <a:xfrm>
            <a:off x="9529321" y="4042080"/>
            <a:ext cx="903718" cy="829945"/>
          </a:xfrm>
          <a:prstGeom prst="rect">
            <a:avLst/>
          </a:prstGeom>
          <a:noFill/>
        </p:spPr>
        <p:txBody>
          <a:bodyPr wrap="square" rtlCol="0">
            <a:spAutoFit/>
          </a:bodyPr>
          <a:lstStyle/>
          <a:p>
            <a:r>
              <a:rPr lang="en-US" altLang="zh-TW" sz="2400" dirty="0"/>
              <a:t>scalar</a:t>
            </a:r>
            <a:endParaRPr lang="zh-TW" altLang="en-US" sz="2400" dirty="0"/>
          </a:p>
        </p:txBody>
      </p:sp>
      <p:sp>
        <p:nvSpPr>
          <p:cNvPr id="38" name="箭號: 向右 37"/>
          <p:cNvSpPr/>
          <p:nvPr/>
        </p:nvSpPr>
        <p:spPr>
          <a:xfrm>
            <a:off x="9100508" y="4088558"/>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1874375">
            <a:off x="7568558" y="348569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文字方塊 40"/>
          <p:cNvSpPr txBox="1"/>
          <p:nvPr/>
        </p:nvSpPr>
        <p:spPr>
          <a:xfrm>
            <a:off x="8146770" y="4766178"/>
            <a:ext cx="2362469" cy="1198880"/>
          </a:xfrm>
          <a:prstGeom prst="rect">
            <a:avLst/>
          </a:prstGeom>
          <a:noFill/>
        </p:spPr>
        <p:txBody>
          <a:bodyPr wrap="square" rtlCol="0">
            <a:spAutoFit/>
          </a:bodyPr>
          <a:lstStyle/>
          <a:p>
            <a:r>
              <a:rPr lang="en-US" altLang="zh-TW" sz="2400" dirty="0"/>
              <a:t>Input image belongs to domain Y or not</a:t>
            </a:r>
            <a:endParaRPr lang="zh-TW" altLang="en-US" sz="2400" dirty="0"/>
          </a:p>
        </p:txBody>
      </p:sp>
      <p:sp>
        <p:nvSpPr>
          <p:cNvPr id="42" name="文字方塊 41"/>
          <p:cNvSpPr txBox="1"/>
          <p:nvPr/>
        </p:nvSpPr>
        <p:spPr>
          <a:xfrm>
            <a:off x="5791981" y="1752193"/>
            <a:ext cx="2354789" cy="829945"/>
          </a:xfrm>
          <a:prstGeom prst="rect">
            <a:avLst/>
          </a:prstGeom>
          <a:noFill/>
        </p:spPr>
        <p:txBody>
          <a:bodyPr wrap="square" rtlCol="0">
            <a:spAutoFit/>
          </a:bodyPr>
          <a:lstStyle/>
          <a:p>
            <a:r>
              <a:rPr lang="en-US" altLang="zh-TW" sz="2400" dirty="0">
                <a:solidFill>
                  <a:srgbClr val="0000FF"/>
                </a:solidFill>
              </a:rPr>
              <a:t>Become similar to domain Y</a:t>
            </a:r>
            <a:endParaRPr lang="zh-TW" altLang="en-US" sz="2400" dirty="0">
              <a:solidFill>
                <a:srgbClr val="0000FF"/>
              </a:solidFill>
            </a:endParaRPr>
          </a:p>
        </p:txBody>
      </p:sp>
      <p:sp>
        <p:nvSpPr>
          <p:cNvPr id="4" name="矩形 3"/>
          <p:cNvSpPr/>
          <p:nvPr/>
        </p:nvSpPr>
        <p:spPr>
          <a:xfrm>
            <a:off x="1916938" y="4218122"/>
            <a:ext cx="1439869" cy="11183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Encoder</a:t>
            </a:r>
            <a:endParaRPr lang="en-US" altLang="zh-TW" sz="2400" dirty="0"/>
          </a:p>
          <a:p>
            <a:pPr algn="ctr"/>
            <a:r>
              <a:rPr lang="en-US" altLang="zh-TW" sz="2400" dirty="0"/>
              <a:t>Network</a:t>
            </a:r>
            <a:endParaRPr lang="zh-TW" altLang="en-US" sz="2400" dirty="0"/>
          </a:p>
        </p:txBody>
      </p:sp>
      <p:sp>
        <p:nvSpPr>
          <p:cNvPr id="46" name="矩形 45"/>
          <p:cNvSpPr/>
          <p:nvPr/>
        </p:nvSpPr>
        <p:spPr>
          <a:xfrm>
            <a:off x="5922259" y="4207026"/>
            <a:ext cx="1439869" cy="11183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Encoder</a:t>
            </a:r>
            <a:endParaRPr lang="en-US" altLang="zh-TW" sz="2400" dirty="0"/>
          </a:p>
          <a:p>
            <a:pPr algn="ctr"/>
            <a:r>
              <a:rPr lang="en-US" altLang="zh-TW" sz="2400" dirty="0"/>
              <a:t>Network</a:t>
            </a:r>
            <a:endParaRPr lang="zh-TW" altLang="en-US" sz="2400" dirty="0"/>
          </a:p>
        </p:txBody>
      </p:sp>
      <p:sp>
        <p:nvSpPr>
          <p:cNvPr id="6" name="文字方塊 5"/>
          <p:cNvSpPr txBox="1"/>
          <p:nvPr/>
        </p:nvSpPr>
        <p:spPr>
          <a:xfrm>
            <a:off x="3720993" y="4558178"/>
            <a:ext cx="1865897" cy="460375"/>
          </a:xfrm>
          <a:prstGeom prst="rect">
            <a:avLst/>
          </a:prstGeom>
          <a:noFill/>
        </p:spPr>
        <p:txBody>
          <a:bodyPr wrap="square" rtlCol="0">
            <a:spAutoFit/>
          </a:bodyPr>
          <a:lstStyle/>
          <a:p>
            <a:pPr algn="ctr"/>
            <a:r>
              <a:rPr lang="en-US" altLang="zh-TW" sz="2400" dirty="0"/>
              <a:t>pre-trained</a:t>
            </a:r>
            <a:endParaRPr lang="zh-TW" altLang="en-US" sz="2400" dirty="0"/>
          </a:p>
        </p:txBody>
      </p:sp>
      <p:cxnSp>
        <p:nvCxnSpPr>
          <p:cNvPr id="8" name="直線單箭頭接點 7"/>
          <p:cNvCxnSpPr/>
          <p:nvPr/>
        </p:nvCxnSpPr>
        <p:spPr>
          <a:xfrm flipH="1">
            <a:off x="3381823" y="4803524"/>
            <a:ext cx="4719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5450311" y="4803524"/>
            <a:ext cx="4719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群組 8"/>
          <p:cNvGrpSpPr/>
          <p:nvPr/>
        </p:nvGrpSpPr>
        <p:grpSpPr>
          <a:xfrm>
            <a:off x="6683519" y="2726659"/>
            <a:ext cx="1009446" cy="1230042"/>
            <a:chOff x="3692084" y="3411785"/>
            <a:chExt cx="1009446" cy="1230042"/>
          </a:xfrm>
        </p:grpSpPr>
        <p:pic>
          <p:nvPicPr>
            <p:cNvPr id="48"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2084" y="3411785"/>
              <a:ext cx="1009446" cy="123004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打叉 png」的圖片搜尋結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7918" y="3652184"/>
              <a:ext cx="857938" cy="857938"/>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箭號: 向右 49"/>
          <p:cNvSpPr/>
          <p:nvPr/>
        </p:nvSpPr>
        <p:spPr>
          <a:xfrm rot="5400000">
            <a:off x="2383570" y="3721673"/>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箭號: 向右 51"/>
          <p:cNvSpPr/>
          <p:nvPr/>
        </p:nvSpPr>
        <p:spPr>
          <a:xfrm rot="5400000">
            <a:off x="2383570" y="5459693"/>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3" name="箭號: 向右 52"/>
          <p:cNvSpPr/>
          <p:nvPr/>
        </p:nvSpPr>
        <p:spPr>
          <a:xfrm rot="5400000">
            <a:off x="6411028" y="5459693"/>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矩形 9"/>
          <p:cNvSpPr/>
          <p:nvPr/>
        </p:nvSpPr>
        <p:spPr>
          <a:xfrm>
            <a:off x="1916938" y="5952807"/>
            <a:ext cx="1439869" cy="2159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4" name="矩形 53"/>
          <p:cNvSpPr/>
          <p:nvPr/>
        </p:nvSpPr>
        <p:spPr>
          <a:xfrm>
            <a:off x="5922258" y="5982263"/>
            <a:ext cx="1439869" cy="2159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55" name="直線單箭頭接點 54"/>
          <p:cNvCxnSpPr/>
          <p:nvPr/>
        </p:nvCxnSpPr>
        <p:spPr>
          <a:xfrm flipH="1">
            <a:off x="3442489" y="6060796"/>
            <a:ext cx="2437238" cy="655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3706212" y="5228549"/>
            <a:ext cx="1865897" cy="829945"/>
          </a:xfrm>
          <a:prstGeom prst="rect">
            <a:avLst/>
          </a:prstGeom>
          <a:noFill/>
        </p:spPr>
        <p:txBody>
          <a:bodyPr wrap="square" rtlCol="0">
            <a:spAutoFit/>
          </a:bodyPr>
          <a:lstStyle/>
          <a:p>
            <a:pPr algn="ctr"/>
            <a:r>
              <a:rPr lang="en-US" altLang="zh-TW" sz="2400" dirty="0"/>
              <a:t>as close as possible</a:t>
            </a:r>
            <a:endParaRPr lang="zh-TW" altLang="en-US" sz="2400" dirty="0"/>
          </a:p>
        </p:txBody>
      </p:sp>
      <p:sp>
        <p:nvSpPr>
          <p:cNvPr id="12" name="文字方塊 11"/>
          <p:cNvSpPr txBox="1"/>
          <p:nvPr/>
        </p:nvSpPr>
        <p:spPr>
          <a:xfrm>
            <a:off x="49" y="6375131"/>
            <a:ext cx="6086357" cy="460375"/>
          </a:xfrm>
          <a:prstGeom prst="rect">
            <a:avLst/>
          </a:prstGeom>
          <a:noFill/>
        </p:spPr>
        <p:txBody>
          <a:bodyPr wrap="square" rtlCol="0">
            <a:spAutoFit/>
          </a:bodyPr>
          <a:lstStyle/>
          <a:p>
            <a:r>
              <a:rPr lang="en-US" altLang="zh-TW" sz="2400" dirty="0"/>
              <a:t> </a:t>
            </a:r>
            <a:r>
              <a:rPr lang="en-US" altLang="zh-TW" dirty="0">
                <a:solidFill>
                  <a:srgbClr val="0000FF"/>
                </a:solidFill>
              </a:rPr>
              <a:t>[Yaniv </a:t>
            </a:r>
            <a:r>
              <a:rPr lang="en-US" altLang="zh-TW" dirty="0" err="1">
                <a:solidFill>
                  <a:srgbClr val="0000FF"/>
                </a:solidFill>
              </a:rPr>
              <a:t>Taigman</a:t>
            </a:r>
            <a:r>
              <a:rPr lang="en-US" altLang="zh-TW" dirty="0">
                <a:solidFill>
                  <a:srgbClr val="0000FF"/>
                </a:solidFill>
              </a:rPr>
              <a:t>, et al., ICLR, 2017] </a:t>
            </a:r>
            <a:endParaRPr lang="zh-TW" altLang="en-US" dirty="0">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4" grpId="0" bldLvl="0" animBg="1"/>
      <p:bldP spid="46" grpId="0" bldLvl="0" animBg="1"/>
      <p:bldP spid="6" grpId="0"/>
      <p:bldP spid="50" grpId="0" bldLvl="0" animBg="1"/>
      <p:bldP spid="52" grpId="0" bldLvl="0" animBg="1"/>
      <p:bldP spid="53" grpId="0" bldLvl="0" animBg="1"/>
      <p:bldP spid="10" grpId="0" bldLvl="0" animBg="1"/>
      <p:bldP spid="54" grpId="0" bldLvl="0" animBg="1"/>
      <p:bldP spid="5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Direct Transformation(Cycle GAN) </a:t>
            </a:r>
            <a:endParaRPr lang="zh-TW" altLang="en-US" dirty="0"/>
          </a:p>
        </p:txBody>
      </p:sp>
      <p:sp>
        <p:nvSpPr>
          <p:cNvPr id="3" name="內容版面配置區 2"/>
          <p:cNvSpPr>
            <a:spLocks noGrp="1"/>
          </p:cNvSpPr>
          <p:nvPr>
            <p:ph idx="1"/>
          </p:nvPr>
        </p:nvSpPr>
        <p:spPr/>
        <p:txBody>
          <a:bodyPr/>
          <a:lstStyle/>
          <a:p>
            <a:endParaRPr lang="zh-TW" altLang="en-US" dirty="0"/>
          </a:p>
        </p:txBody>
      </p:sp>
      <mc:AlternateContent xmlns:mc="http://schemas.openxmlformats.org/markup-compatibility/2006">
        <mc:Choice xmlns:a14="http://schemas.microsoft.com/office/drawing/2010/main" Requires="a14">
          <p:sp>
            <p:nvSpPr>
              <p:cNvPr id="14" name="矩形 13"/>
              <p:cNvSpPr/>
              <p:nvPr/>
            </p:nvSpPr>
            <p:spPr>
              <a:xfrm>
                <a:off x="2146746" y="2558245"/>
                <a:ext cx="113138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3670746" y="2558245"/>
                <a:ext cx="113138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15" name="箭號: 向右 14"/>
          <p:cNvSpPr/>
          <p:nvPr/>
        </p:nvSpPr>
        <p:spPr>
          <a:xfrm>
            <a:off x="3154191"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箭號: 向右 15"/>
          <p:cNvSpPr/>
          <p:nvPr/>
        </p:nvSpPr>
        <p:spPr>
          <a:xfrm>
            <a:off x="4897390"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a:blip r:embed="rId2"/>
          <a:stretch>
            <a:fillRect/>
          </a:stretch>
        </p:blipFill>
        <p:spPr>
          <a:xfrm>
            <a:off x="1640464" y="2502217"/>
            <a:ext cx="1464885" cy="1118303"/>
          </a:xfrm>
          <a:prstGeom prst="rect">
            <a:avLst/>
          </a:prstGeom>
        </p:spPr>
      </p:pic>
      <mc:AlternateContent xmlns:mc="http://schemas.openxmlformats.org/markup-compatibility/2006">
        <mc:Choice xmlns:a14="http://schemas.microsoft.com/office/drawing/2010/main" Requires="a14">
          <p:sp>
            <p:nvSpPr>
              <p:cNvPr id="18" name="矩形 17"/>
              <p:cNvSpPr/>
              <p:nvPr/>
            </p:nvSpPr>
            <p:spPr>
              <a:xfrm>
                <a:off x="6039642" y="4101021"/>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18" name="矩形 17"/>
              <p:cNvSpPr>
                <a:spLocks noRot="1" noChangeAspect="1" noMove="1" noResize="1" noEditPoints="1" noAdjustHandles="1" noChangeArrowheads="1" noChangeShapeType="1" noTextEdit="1"/>
              </p:cNvSpPr>
              <p:nvPr/>
            </p:nvSpPr>
            <p:spPr>
              <a:xfrm>
                <a:off x="7563642" y="4101021"/>
                <a:ext cx="859865" cy="829578"/>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pic>
        <p:nvPicPr>
          <p:cNvPr id="19" name="圖片 18"/>
          <p:cNvPicPr>
            <a:picLocks noChangeAspect="1"/>
          </p:cNvPicPr>
          <p:nvPr/>
        </p:nvPicPr>
        <p:blipFill>
          <a:blip r:embed="rId4"/>
          <a:stretch>
            <a:fillRect/>
          </a:stretch>
        </p:blipFill>
        <p:spPr>
          <a:xfrm>
            <a:off x="3027863" y="4873903"/>
            <a:ext cx="1590893" cy="1251334"/>
          </a:xfrm>
          <a:prstGeom prst="rect">
            <a:avLst/>
          </a:prstGeom>
        </p:spPr>
      </p:pic>
      <p:pic>
        <p:nvPicPr>
          <p:cNvPr id="20" name="Picture 6" descr="「梵谷」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2700" y="4880979"/>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p:cNvPicPr>
            <a:picLocks noChangeAspect="1"/>
          </p:cNvPicPr>
          <p:nvPr/>
        </p:nvPicPr>
        <p:blipFill>
          <a:blip r:embed="rId6"/>
          <a:stretch>
            <a:fillRect/>
          </a:stretch>
        </p:blipFill>
        <p:spPr>
          <a:xfrm>
            <a:off x="5859003" y="4880979"/>
            <a:ext cx="931993" cy="1244258"/>
          </a:xfrm>
          <a:prstGeom prst="rect">
            <a:avLst/>
          </a:prstGeom>
        </p:spPr>
      </p:pic>
      <p:pic>
        <p:nvPicPr>
          <p:cNvPr id="22" name="圖片 21"/>
          <p:cNvPicPr>
            <a:picLocks noChangeAspect="1"/>
          </p:cNvPicPr>
          <p:nvPr/>
        </p:nvPicPr>
        <p:blipFill>
          <a:blip r:embed="rId7"/>
          <a:stretch>
            <a:fillRect/>
          </a:stretch>
        </p:blipFill>
        <p:spPr>
          <a:xfrm>
            <a:off x="5413495" y="2438763"/>
            <a:ext cx="1494397" cy="1173832"/>
          </a:xfrm>
          <a:prstGeom prst="rect">
            <a:avLst/>
          </a:prstGeom>
        </p:spPr>
      </p:pic>
      <p:sp>
        <p:nvSpPr>
          <p:cNvPr id="23" name="文字方塊 22"/>
          <p:cNvSpPr txBox="1"/>
          <p:nvPr/>
        </p:nvSpPr>
        <p:spPr>
          <a:xfrm>
            <a:off x="4236437" y="6147427"/>
            <a:ext cx="1781175" cy="460375"/>
          </a:xfrm>
          <a:prstGeom prst="rect">
            <a:avLst/>
          </a:prstGeom>
          <a:noFill/>
        </p:spPr>
        <p:txBody>
          <a:bodyPr wrap="square" rtlCol="0">
            <a:spAutoFit/>
          </a:bodyPr>
          <a:lstStyle/>
          <a:p>
            <a:pPr algn="ctr"/>
            <a:r>
              <a:rPr lang="en-US" altLang="zh-TW" sz="2400" dirty="0"/>
              <a:t>Domain Y</a:t>
            </a:r>
            <a:endParaRPr lang="zh-TW" altLang="en-US" sz="2400" dirty="0"/>
          </a:p>
        </p:txBody>
      </p:sp>
      <p:sp>
        <p:nvSpPr>
          <p:cNvPr id="24" name="文字方塊 23"/>
          <p:cNvSpPr txBox="1"/>
          <p:nvPr/>
        </p:nvSpPr>
        <p:spPr>
          <a:xfrm>
            <a:off x="9022393" y="4257742"/>
            <a:ext cx="1187030" cy="460375"/>
          </a:xfrm>
          <a:prstGeom prst="rect">
            <a:avLst/>
          </a:prstGeom>
          <a:noFill/>
        </p:spPr>
        <p:txBody>
          <a:bodyPr wrap="square" rtlCol="0">
            <a:spAutoFit/>
          </a:bodyPr>
          <a:lstStyle/>
          <a:p>
            <a:r>
              <a:rPr lang="en-US" altLang="zh-TW" sz="2400" dirty="0"/>
              <a:t>scalar</a:t>
            </a:r>
            <a:endParaRPr lang="zh-TW" altLang="en-US" sz="2400" dirty="0"/>
          </a:p>
        </p:txBody>
      </p:sp>
      <p:sp>
        <p:nvSpPr>
          <p:cNvPr id="25" name="箭號: 向右 24"/>
          <p:cNvSpPr/>
          <p:nvPr/>
        </p:nvSpPr>
        <p:spPr>
          <a:xfrm>
            <a:off x="8593580" y="430422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rot="1874375">
            <a:off x="6985430" y="37013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箭號: 向右 26"/>
          <p:cNvSpPr/>
          <p:nvPr/>
        </p:nvSpPr>
        <p:spPr>
          <a:xfrm rot="18957067">
            <a:off x="6985429" y="502098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8" name="文字方塊 27"/>
          <p:cNvSpPr txBox="1"/>
          <p:nvPr/>
        </p:nvSpPr>
        <p:spPr>
          <a:xfrm>
            <a:off x="7563642" y="4981840"/>
            <a:ext cx="2362469" cy="1198880"/>
          </a:xfrm>
          <a:prstGeom prst="rect">
            <a:avLst/>
          </a:prstGeom>
          <a:noFill/>
        </p:spPr>
        <p:txBody>
          <a:bodyPr wrap="square" rtlCol="0">
            <a:spAutoFit/>
          </a:bodyPr>
          <a:lstStyle/>
          <a:p>
            <a:r>
              <a:rPr lang="en-US" altLang="zh-TW" sz="2400" dirty="0"/>
              <a:t>Input image belongs to domain Y or not</a:t>
            </a:r>
            <a:endParaRPr lang="zh-TW" altLang="en-US" sz="2400" dirty="0"/>
          </a:p>
        </p:txBody>
      </p:sp>
      <p:pic>
        <p:nvPicPr>
          <p:cNvPr id="29" name="Picture 6" descr="「梵谷」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6084" y="3411785"/>
            <a:ext cx="1009446" cy="1230042"/>
          </a:xfrm>
          <a:prstGeom prst="rect">
            <a:avLst/>
          </a:prstGeom>
          <a:noFill/>
          <a:extLst>
            <a:ext uri="{909E8E84-426E-40DD-AFC4-6F175D3DCCD1}">
              <a14:hiddenFill xmlns:a14="http://schemas.microsoft.com/office/drawing/2010/main">
                <a:solidFill>
                  <a:srgbClr val="FFFFFF"/>
                </a:solidFill>
              </a14:hiddenFill>
            </a:ext>
          </a:extLst>
        </p:spPr>
      </p:pic>
      <p:pic>
        <p:nvPicPr>
          <p:cNvPr id="32" name="圖片 31"/>
          <p:cNvPicPr>
            <a:picLocks noChangeAspect="1"/>
          </p:cNvPicPr>
          <p:nvPr/>
        </p:nvPicPr>
        <p:blipFill>
          <a:blip r:embed="rId2"/>
          <a:stretch>
            <a:fillRect/>
          </a:stretch>
        </p:blipFill>
        <p:spPr>
          <a:xfrm>
            <a:off x="9203115" y="2447353"/>
            <a:ext cx="1464885" cy="1118303"/>
          </a:xfrm>
          <a:prstGeom prst="rect">
            <a:avLst/>
          </a:prstGeom>
        </p:spPr>
      </p:pic>
      <mc:AlternateContent xmlns:mc="http://schemas.openxmlformats.org/markup-compatibility/2006">
        <mc:Choice xmlns:a14="http://schemas.microsoft.com/office/drawing/2010/main" Requires="a14">
          <p:sp>
            <p:nvSpPr>
              <p:cNvPr id="33" name="矩形 32"/>
              <p:cNvSpPr/>
              <p:nvPr/>
            </p:nvSpPr>
            <p:spPr>
              <a:xfrm>
                <a:off x="5943204" y="2552836"/>
                <a:ext cx="1131382" cy="945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b="0" i="1" smtClean="0">
                              <a:latin typeface="Cambria Math" panose="02040503050406030204" pitchFamily="18" charset="0"/>
                              <a:ea typeface="Cambria Math" panose="02040503050406030204" pitchFamily="18" charset="0"/>
                            </a:rPr>
                            <m:t>→</m:t>
                          </m:r>
                          <m:r>
                            <m:rPr>
                              <m:sty m:val="p"/>
                            </m:rPr>
                            <a:rPr lang="en-US" altLang="zh-TW" sz="2800" i="1">
                              <a:latin typeface="Cambria Math" panose="02040503050406030204" pitchFamily="18" charset="0"/>
                              <a:ea typeface="Cambria Math" panose="02040503050406030204" pitchFamily="18" charset="0"/>
                            </a:rPr>
                            <m:t>X</m:t>
                          </m:r>
                        </m:sub>
                      </m:sSub>
                    </m:oMath>
                  </m:oMathPara>
                </a14:m>
                <a:endParaRPr lang="zh-TW" altLang="en-US" sz="2800" dirty="0"/>
              </a:p>
            </p:txBody>
          </p:sp>
        </mc:Choice>
        <mc:Fallback>
          <p:sp>
            <p:nvSpPr>
              <p:cNvPr id="33" name="矩形 32"/>
              <p:cNvSpPr>
                <a:spLocks noRot="1" noChangeAspect="1" noMove="1" noResize="1" noEditPoints="1" noAdjustHandles="1" noChangeArrowheads="1" noChangeShapeType="1" noTextEdit="1"/>
              </p:cNvSpPr>
              <p:nvPr/>
            </p:nvSpPr>
            <p:spPr>
              <a:xfrm>
                <a:off x="7467204" y="2552836"/>
                <a:ext cx="1131382" cy="945685"/>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34" name="箭號: 向右 33"/>
          <p:cNvSpPr/>
          <p:nvPr/>
        </p:nvSpPr>
        <p:spPr>
          <a:xfrm>
            <a:off x="6951574"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34"/>
          <p:cNvSpPr/>
          <p:nvPr/>
        </p:nvSpPr>
        <p:spPr>
          <a:xfrm>
            <a:off x="8694773"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文字方塊 35"/>
          <p:cNvSpPr txBox="1"/>
          <p:nvPr/>
        </p:nvSpPr>
        <p:spPr>
          <a:xfrm>
            <a:off x="4777027" y="1486240"/>
            <a:ext cx="2785846" cy="398780"/>
          </a:xfrm>
          <a:prstGeom prst="rect">
            <a:avLst/>
          </a:prstGeom>
          <a:noFill/>
        </p:spPr>
        <p:txBody>
          <a:bodyPr wrap="square" rtlCol="0">
            <a:spAutoFit/>
          </a:bodyPr>
          <a:lstStyle/>
          <a:p>
            <a:pPr algn="ctr"/>
            <a:r>
              <a:rPr lang="en-US" altLang="zh-TW" sz="2000" dirty="0">
                <a:solidFill>
                  <a:srgbClr val="FF0000"/>
                </a:solidFill>
              </a:rPr>
              <a:t>as close as possible</a:t>
            </a:r>
            <a:endParaRPr lang="en-US" altLang="zh-TW" sz="2000" dirty="0">
              <a:solidFill>
                <a:srgbClr val="FF0000"/>
              </a:solidFill>
            </a:endParaRPr>
          </a:p>
        </p:txBody>
      </p:sp>
      <p:cxnSp>
        <p:nvCxnSpPr>
          <p:cNvPr id="38" name="直線接點 37"/>
          <p:cNvCxnSpPr/>
          <p:nvPr/>
        </p:nvCxnSpPr>
        <p:spPr>
          <a:xfrm>
            <a:off x="2372906" y="1940803"/>
            <a:ext cx="75626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2365469" y="1978494"/>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9947523" y="1948960"/>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0" name="Picture 2" descr="「打叉 png」的圖片搜尋結果"/>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1918" y="3652184"/>
            <a:ext cx="857938" cy="857938"/>
          </a:xfrm>
          <a:prstGeom prst="rect">
            <a:avLst/>
          </a:prstGeom>
          <a:noFill/>
          <a:extLst>
            <a:ext uri="{909E8E84-426E-40DD-AFC4-6F175D3DCCD1}">
              <a14:hiddenFill xmlns:a14="http://schemas.microsoft.com/office/drawing/2010/main">
                <a:solidFill>
                  <a:srgbClr val="FFFFFF"/>
                </a:solidFill>
              </a14:hiddenFill>
            </a:ext>
          </a:extLst>
        </p:spPr>
      </p:pic>
      <p:sp>
        <p:nvSpPr>
          <p:cNvPr id="46" name="文字方塊 45"/>
          <p:cNvSpPr txBox="1"/>
          <p:nvPr/>
        </p:nvSpPr>
        <p:spPr>
          <a:xfrm>
            <a:off x="2567966" y="3751224"/>
            <a:ext cx="2785846" cy="706755"/>
          </a:xfrm>
          <a:prstGeom prst="rect">
            <a:avLst/>
          </a:prstGeom>
          <a:noFill/>
        </p:spPr>
        <p:txBody>
          <a:bodyPr wrap="square" rtlCol="0">
            <a:spAutoFit/>
          </a:bodyPr>
          <a:lstStyle/>
          <a:p>
            <a:r>
              <a:rPr lang="en-US" altLang="zh-TW" sz="2000" dirty="0">
                <a:solidFill>
                  <a:srgbClr val="FF0000"/>
                </a:solidFill>
              </a:rPr>
              <a:t>Lack of information for reconstruction </a:t>
            </a:r>
            <a:endParaRPr lang="en-US" altLang="zh-TW" sz="2000" dirty="0">
              <a:solidFill>
                <a:srgbClr val="FF0000"/>
              </a:solidFill>
            </a:endParaRPr>
          </a:p>
        </p:txBody>
      </p:sp>
      <p:sp>
        <p:nvSpPr>
          <p:cNvPr id="40" name="矩形 39"/>
          <p:cNvSpPr/>
          <p:nvPr/>
        </p:nvSpPr>
        <p:spPr>
          <a:xfrm>
            <a:off x="183" y="6408168"/>
            <a:ext cx="3954780" cy="368300"/>
          </a:xfrm>
          <a:prstGeom prst="rect">
            <a:avLst/>
          </a:prstGeom>
        </p:spPr>
        <p:txBody>
          <a:bodyPr wrap="none">
            <a:spAutoFit/>
          </a:bodyPr>
          <a:lstStyle/>
          <a:p>
            <a:r>
              <a:rPr lang="en-US" altLang="zh-TW" dirty="0">
                <a:solidFill>
                  <a:srgbClr val="0000FF"/>
                </a:solidFill>
                <a:latin typeface="Lucida Grande"/>
                <a:cs typeface="Times New Roman" panose="02020603050405020304" pitchFamily="2" charset="0"/>
              </a:rPr>
              <a:t>[Jun-Yan Zhu, et al., ICCV, 2017]</a:t>
            </a:r>
            <a:endParaRPr lang="zh-TW" altLang="en-US" dirty="0"/>
          </a:p>
        </p:txBody>
      </p:sp>
      <p:sp>
        <p:nvSpPr>
          <p:cNvPr id="41" name="文字方塊 40"/>
          <p:cNvSpPr txBox="1"/>
          <p:nvPr/>
        </p:nvSpPr>
        <p:spPr>
          <a:xfrm>
            <a:off x="4777027" y="1941792"/>
            <a:ext cx="2785846" cy="460375"/>
          </a:xfrm>
          <a:prstGeom prst="rect">
            <a:avLst/>
          </a:prstGeom>
          <a:noFill/>
        </p:spPr>
        <p:txBody>
          <a:bodyPr wrap="square" rtlCol="0">
            <a:spAutoFit/>
          </a:bodyPr>
          <a:lstStyle/>
          <a:p>
            <a:pPr algn="ctr"/>
            <a:r>
              <a:rPr lang="en-US" altLang="zh-TW" sz="2400" dirty="0">
                <a:solidFill>
                  <a:srgbClr val="FF0000"/>
                </a:solidFill>
              </a:rPr>
              <a:t>Cycle consistency</a:t>
            </a:r>
            <a:endParaRPr lang="zh-TW" altLang="en-US" sz="24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5" grpId="0" bldLvl="0" animBg="1"/>
      <p:bldP spid="36" grpId="0"/>
      <p:bldP spid="46"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生成模型</a:t>
            </a:r>
            <a:endParaRPr lang="zh-CN" altLang="en-US"/>
          </a:p>
        </p:txBody>
      </p:sp>
      <p:sp>
        <p:nvSpPr>
          <p:cNvPr id="3" name="内容占位符 2"/>
          <p:cNvSpPr>
            <a:spLocks noGrp="1"/>
          </p:cNvSpPr>
          <p:nvPr>
            <p:ph idx="1"/>
          </p:nvPr>
        </p:nvSpPr>
        <p:spPr/>
        <p:txBody>
          <a:bodyPr/>
          <a:p>
            <a:r>
              <a:rPr lang="zh-CN" altLang="en-US"/>
              <a:t>Maximum Likelihood</a:t>
            </a:r>
            <a:endParaRPr lang="zh-CN" altLang="en-US"/>
          </a:p>
        </p:txBody>
      </p:sp>
      <p:pic>
        <p:nvPicPr>
          <p:cNvPr id="4" name="图片 3"/>
          <p:cNvPicPr>
            <a:picLocks noChangeAspect="1"/>
          </p:cNvPicPr>
          <p:nvPr/>
        </p:nvPicPr>
        <p:blipFill>
          <a:blip r:embed="rId1"/>
          <a:stretch>
            <a:fillRect/>
          </a:stretch>
        </p:blipFill>
        <p:spPr>
          <a:xfrm>
            <a:off x="3006725" y="2071370"/>
            <a:ext cx="6859270" cy="455041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Direct Transformation </a:t>
            </a:r>
            <a:endParaRPr lang="zh-TW" altLang="en-US" dirty="0"/>
          </a:p>
        </p:txBody>
      </p:sp>
      <mc:AlternateContent xmlns:mc="http://schemas.openxmlformats.org/markup-compatibility/2006">
        <mc:Choice xmlns:a14="http://schemas.microsoft.com/office/drawing/2010/main" Requires="a14">
          <p:sp>
            <p:nvSpPr>
              <p:cNvPr id="14" name="矩形 13"/>
              <p:cNvSpPr/>
              <p:nvPr/>
            </p:nvSpPr>
            <p:spPr>
              <a:xfrm>
                <a:off x="2146746" y="2558245"/>
                <a:ext cx="113138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3670746" y="2558245"/>
                <a:ext cx="113138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15" name="箭號: 向右 14"/>
          <p:cNvSpPr/>
          <p:nvPr/>
        </p:nvSpPr>
        <p:spPr>
          <a:xfrm>
            <a:off x="3154191"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箭號: 向右 15"/>
          <p:cNvSpPr/>
          <p:nvPr/>
        </p:nvSpPr>
        <p:spPr>
          <a:xfrm>
            <a:off x="4897390"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a:blip r:embed="rId2"/>
          <a:stretch>
            <a:fillRect/>
          </a:stretch>
        </p:blipFill>
        <p:spPr>
          <a:xfrm>
            <a:off x="1640464" y="2502217"/>
            <a:ext cx="1464885" cy="1118303"/>
          </a:xfrm>
          <a:prstGeom prst="rect">
            <a:avLst/>
          </a:prstGeom>
        </p:spPr>
      </p:pic>
      <p:pic>
        <p:nvPicPr>
          <p:cNvPr id="18" name="圖片 17"/>
          <p:cNvPicPr>
            <a:picLocks noChangeAspect="1"/>
          </p:cNvPicPr>
          <p:nvPr/>
        </p:nvPicPr>
        <p:blipFill>
          <a:blip r:embed="rId3"/>
          <a:stretch>
            <a:fillRect/>
          </a:stretch>
        </p:blipFill>
        <p:spPr>
          <a:xfrm>
            <a:off x="5413495" y="2438763"/>
            <a:ext cx="1494397" cy="1173832"/>
          </a:xfrm>
          <a:prstGeom prst="rect">
            <a:avLst/>
          </a:prstGeom>
        </p:spPr>
      </p:pic>
      <p:pic>
        <p:nvPicPr>
          <p:cNvPr id="19" name="圖片 18"/>
          <p:cNvPicPr>
            <a:picLocks noChangeAspect="1"/>
          </p:cNvPicPr>
          <p:nvPr/>
        </p:nvPicPr>
        <p:blipFill>
          <a:blip r:embed="rId2"/>
          <a:stretch>
            <a:fillRect/>
          </a:stretch>
        </p:blipFill>
        <p:spPr>
          <a:xfrm>
            <a:off x="9203115" y="2447353"/>
            <a:ext cx="1464885" cy="1118303"/>
          </a:xfrm>
          <a:prstGeom prst="rect">
            <a:avLst/>
          </a:prstGeom>
        </p:spPr>
      </p:pic>
      <mc:AlternateContent xmlns:mc="http://schemas.openxmlformats.org/markup-compatibility/2006">
        <mc:Choice xmlns:a14="http://schemas.microsoft.com/office/drawing/2010/main" Requires="a14">
          <p:sp>
            <p:nvSpPr>
              <p:cNvPr id="20" name="矩形 19"/>
              <p:cNvSpPr/>
              <p:nvPr/>
            </p:nvSpPr>
            <p:spPr>
              <a:xfrm>
                <a:off x="5943204" y="2552836"/>
                <a:ext cx="1131382" cy="945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b="0" i="1" smtClean="0">
                              <a:latin typeface="Cambria Math" panose="02040503050406030204" pitchFamily="18" charset="0"/>
                              <a:ea typeface="Cambria Math" panose="02040503050406030204" pitchFamily="18" charset="0"/>
                            </a:rPr>
                            <m:t>→</m:t>
                          </m:r>
                          <m:r>
                            <m:rPr>
                              <m:sty m:val="p"/>
                            </m:rPr>
                            <a:rPr lang="en-US" altLang="zh-TW" sz="2800" i="1">
                              <a:latin typeface="Cambria Math" panose="02040503050406030204" pitchFamily="18" charset="0"/>
                              <a:ea typeface="Cambria Math" panose="02040503050406030204" pitchFamily="18" charset="0"/>
                            </a:rPr>
                            <m:t>X</m:t>
                          </m:r>
                        </m:sub>
                      </m:sSub>
                    </m:oMath>
                  </m:oMathPara>
                </a14:m>
                <a:endParaRPr lang="zh-TW" altLang="en-US" sz="2800" dirty="0"/>
              </a:p>
            </p:txBody>
          </p:sp>
        </mc:Choice>
        <mc:Fallback>
          <p:sp>
            <p:nvSpPr>
              <p:cNvPr id="20" name="矩形 19"/>
              <p:cNvSpPr>
                <a:spLocks noRot="1" noChangeAspect="1" noMove="1" noResize="1" noEditPoints="1" noAdjustHandles="1" noChangeArrowheads="1" noChangeShapeType="1" noTextEdit="1"/>
              </p:cNvSpPr>
              <p:nvPr/>
            </p:nvSpPr>
            <p:spPr>
              <a:xfrm>
                <a:off x="7467204" y="2552836"/>
                <a:ext cx="1131382" cy="94568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21" name="箭號: 向右 20"/>
          <p:cNvSpPr/>
          <p:nvPr/>
        </p:nvSpPr>
        <p:spPr>
          <a:xfrm>
            <a:off x="6951574"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箭號: 向右 21"/>
          <p:cNvSpPr/>
          <p:nvPr/>
        </p:nvSpPr>
        <p:spPr>
          <a:xfrm>
            <a:off x="8694773"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文字方塊 22"/>
          <p:cNvSpPr txBox="1"/>
          <p:nvPr/>
        </p:nvSpPr>
        <p:spPr>
          <a:xfrm>
            <a:off x="4776106" y="1455492"/>
            <a:ext cx="2785846" cy="829945"/>
          </a:xfrm>
          <a:prstGeom prst="rect">
            <a:avLst/>
          </a:prstGeom>
          <a:noFill/>
        </p:spPr>
        <p:txBody>
          <a:bodyPr wrap="square" rtlCol="0">
            <a:spAutoFit/>
          </a:bodyPr>
          <a:lstStyle/>
          <a:p>
            <a:pPr algn="ctr"/>
            <a:r>
              <a:rPr lang="en-US" altLang="zh-TW" sz="2400" dirty="0">
                <a:solidFill>
                  <a:srgbClr val="FF0000"/>
                </a:solidFill>
              </a:rPr>
              <a:t>as close as possible</a:t>
            </a:r>
            <a:endParaRPr lang="zh-TW" altLang="en-US" sz="2400" dirty="0">
              <a:solidFill>
                <a:srgbClr val="FF0000"/>
              </a:solidFill>
            </a:endParaRPr>
          </a:p>
        </p:txBody>
      </p:sp>
      <p:cxnSp>
        <p:nvCxnSpPr>
          <p:cNvPr id="24" name="直線接點 23"/>
          <p:cNvCxnSpPr/>
          <p:nvPr/>
        </p:nvCxnSpPr>
        <p:spPr>
          <a:xfrm>
            <a:off x="2372906" y="1940803"/>
            <a:ext cx="75626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2365469" y="1978494"/>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947523" y="1948960"/>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 name="Picture 6" descr="「梵谷」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205" y="4778555"/>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30" name="圖片 29"/>
          <p:cNvPicPr>
            <a:picLocks noChangeAspect="1"/>
          </p:cNvPicPr>
          <p:nvPr/>
        </p:nvPicPr>
        <p:blipFill>
          <a:blip r:embed="rId6"/>
          <a:stretch>
            <a:fillRect/>
          </a:stretch>
        </p:blipFill>
        <p:spPr>
          <a:xfrm>
            <a:off x="5511735" y="4812874"/>
            <a:ext cx="1211723" cy="1238851"/>
          </a:xfrm>
          <a:prstGeom prst="rect">
            <a:avLst/>
          </a:prstGeom>
        </p:spPr>
      </p:pic>
      <mc:AlternateContent xmlns:mc="http://schemas.openxmlformats.org/markup-compatibility/2006">
        <mc:Choice xmlns:a14="http://schemas.microsoft.com/office/drawing/2010/main" Requires="a14">
          <p:sp>
            <p:nvSpPr>
              <p:cNvPr id="31" name="矩形 30"/>
              <p:cNvSpPr/>
              <p:nvPr/>
            </p:nvSpPr>
            <p:spPr>
              <a:xfrm>
                <a:off x="2154396" y="4932484"/>
                <a:ext cx="1131382" cy="945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b="0" i="1" smtClean="0">
                              <a:latin typeface="Cambria Math" panose="02040503050406030204" pitchFamily="18" charset="0"/>
                              <a:ea typeface="Cambria Math" panose="02040503050406030204" pitchFamily="18" charset="0"/>
                            </a:rPr>
                            <m:t>→</m:t>
                          </m:r>
                          <m:r>
                            <m:rPr>
                              <m:sty m:val="p"/>
                            </m:rPr>
                            <a:rPr lang="en-US" altLang="zh-TW" sz="2800" i="1">
                              <a:latin typeface="Cambria Math" panose="02040503050406030204" pitchFamily="18" charset="0"/>
                              <a:ea typeface="Cambria Math" panose="02040503050406030204" pitchFamily="18" charset="0"/>
                            </a:rPr>
                            <m:t>X</m:t>
                          </m:r>
                        </m:sub>
                      </m:sSub>
                    </m:oMath>
                  </m:oMathPara>
                </a14:m>
                <a:endParaRPr lang="zh-TW" altLang="en-US" sz="2800" dirty="0"/>
              </a:p>
            </p:txBody>
          </p:sp>
        </mc:Choice>
        <mc:Fallback>
          <p:sp>
            <p:nvSpPr>
              <p:cNvPr id="31" name="矩形 30"/>
              <p:cNvSpPr>
                <a:spLocks noRot="1" noChangeAspect="1" noMove="1" noResize="1" noEditPoints="1" noAdjustHandles="1" noChangeArrowheads="1" noChangeShapeType="1" noTextEdit="1"/>
              </p:cNvSpPr>
              <p:nvPr/>
            </p:nvSpPr>
            <p:spPr>
              <a:xfrm>
                <a:off x="3678396" y="4932484"/>
                <a:ext cx="1131382" cy="945685"/>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32" name="箭號: 向右 31"/>
          <p:cNvSpPr/>
          <p:nvPr/>
        </p:nvSpPr>
        <p:spPr>
          <a:xfrm>
            <a:off x="3162766" y="525640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箭號: 向右 32"/>
          <p:cNvSpPr/>
          <p:nvPr/>
        </p:nvSpPr>
        <p:spPr>
          <a:xfrm>
            <a:off x="4905965" y="525640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4" name="矩形 33"/>
              <p:cNvSpPr/>
              <p:nvPr/>
            </p:nvSpPr>
            <p:spPr>
              <a:xfrm>
                <a:off x="5944129" y="5005440"/>
                <a:ext cx="113138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34" name="矩形 33"/>
              <p:cNvSpPr>
                <a:spLocks noRot="1" noChangeAspect="1" noMove="1" noResize="1" noEditPoints="1" noAdjustHandles="1" noChangeArrowheads="1" noChangeShapeType="1" noTextEdit="1"/>
              </p:cNvSpPr>
              <p:nvPr/>
            </p:nvSpPr>
            <p:spPr>
              <a:xfrm>
                <a:off x="7468129" y="5005440"/>
                <a:ext cx="1131382" cy="945685"/>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35" name="箭號: 向右 34"/>
          <p:cNvSpPr/>
          <p:nvPr/>
        </p:nvSpPr>
        <p:spPr>
          <a:xfrm>
            <a:off x="6951574" y="530031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8694773" y="530031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37" name="Picture 6" descr="「梵谷」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2562" y="4779353"/>
            <a:ext cx="1021113" cy="124425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線接點 37"/>
          <p:cNvCxnSpPr/>
          <p:nvPr/>
        </p:nvCxnSpPr>
        <p:spPr>
          <a:xfrm>
            <a:off x="2372905" y="6554523"/>
            <a:ext cx="75626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4726916" y="6092858"/>
            <a:ext cx="2785846" cy="829945"/>
          </a:xfrm>
          <a:prstGeom prst="rect">
            <a:avLst/>
          </a:prstGeom>
          <a:noFill/>
        </p:spPr>
        <p:txBody>
          <a:bodyPr wrap="square" rtlCol="0">
            <a:spAutoFit/>
          </a:bodyPr>
          <a:lstStyle/>
          <a:p>
            <a:pPr algn="ctr"/>
            <a:r>
              <a:rPr lang="en-US" altLang="zh-TW" sz="2400" dirty="0">
                <a:solidFill>
                  <a:srgbClr val="FF0000"/>
                </a:solidFill>
              </a:rPr>
              <a:t>as close as possible</a:t>
            </a:r>
            <a:endParaRPr lang="zh-TW" altLang="en-US" sz="2400" dirty="0">
              <a:solidFill>
                <a:srgbClr val="FF0000"/>
              </a:solidFill>
            </a:endParaRPr>
          </a:p>
        </p:txBody>
      </p:sp>
      <p:cxnSp>
        <p:nvCxnSpPr>
          <p:cNvPr id="40" name="直線接點 39"/>
          <p:cNvCxnSpPr/>
          <p:nvPr/>
        </p:nvCxnSpPr>
        <p:spPr>
          <a:xfrm flipV="1">
            <a:off x="2417138" y="6051725"/>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flipV="1">
            <a:off x="9878983" y="6051725"/>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5064627" y="3736233"/>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42" name="矩形 41"/>
              <p:cNvSpPr>
                <a:spLocks noRot="1" noChangeAspect="1" noMove="1" noResize="1" noEditPoints="1" noAdjustHandles="1" noChangeArrowheads="1" noChangeShapeType="1" noTextEdit="1"/>
              </p:cNvSpPr>
              <p:nvPr/>
            </p:nvSpPr>
            <p:spPr>
              <a:xfrm>
                <a:off x="6588627" y="3736233"/>
                <a:ext cx="859865" cy="829578"/>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45" name="箭號: 向右 44"/>
          <p:cNvSpPr/>
          <p:nvPr/>
        </p:nvSpPr>
        <p:spPr>
          <a:xfrm>
            <a:off x="7456406" y="399163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箭號: 向右 45"/>
          <p:cNvSpPr/>
          <p:nvPr/>
        </p:nvSpPr>
        <p:spPr>
          <a:xfrm rot="1874375">
            <a:off x="6119630" y="3406252"/>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8" name="矩形 47"/>
              <p:cNvSpPr/>
              <p:nvPr/>
            </p:nvSpPr>
            <p:spPr>
              <a:xfrm>
                <a:off x="3381965" y="3881320"/>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48" name="矩形 47"/>
              <p:cNvSpPr>
                <a:spLocks noRot="1" noChangeAspect="1" noMove="1" noResize="1" noEditPoints="1" noAdjustHandles="1" noChangeArrowheads="1" noChangeShapeType="1" noTextEdit="1"/>
              </p:cNvSpPr>
              <p:nvPr/>
            </p:nvSpPr>
            <p:spPr>
              <a:xfrm>
                <a:off x="4905965" y="3881320"/>
                <a:ext cx="859865" cy="829578"/>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49" name="箭號: 向右 48"/>
          <p:cNvSpPr/>
          <p:nvPr/>
        </p:nvSpPr>
        <p:spPr>
          <a:xfrm rot="13132344">
            <a:off x="5725662" y="450888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1" name="箭號: 向右 50"/>
          <p:cNvSpPr/>
          <p:nvPr/>
        </p:nvSpPr>
        <p:spPr>
          <a:xfrm flipH="1">
            <a:off x="4410743" y="409386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文字方塊 51"/>
          <p:cNvSpPr txBox="1"/>
          <p:nvPr/>
        </p:nvSpPr>
        <p:spPr>
          <a:xfrm>
            <a:off x="7857261" y="3798966"/>
            <a:ext cx="2836277" cy="706755"/>
          </a:xfrm>
          <a:prstGeom prst="rect">
            <a:avLst/>
          </a:prstGeom>
          <a:noFill/>
        </p:spPr>
        <p:txBody>
          <a:bodyPr wrap="square" rtlCol="0">
            <a:spAutoFit/>
          </a:bodyPr>
          <a:lstStyle/>
          <a:p>
            <a:r>
              <a:rPr lang="en-US" altLang="zh-TW" sz="2000" dirty="0"/>
              <a:t>scalar: belongs to domain Y or not</a:t>
            </a:r>
            <a:endParaRPr lang="en-US" altLang="zh-TW" sz="2000" dirty="0"/>
          </a:p>
        </p:txBody>
      </p:sp>
      <p:sp>
        <p:nvSpPr>
          <p:cNvPr id="53" name="文字方塊 52"/>
          <p:cNvSpPr txBox="1"/>
          <p:nvPr/>
        </p:nvSpPr>
        <p:spPr>
          <a:xfrm>
            <a:off x="2136203" y="3806814"/>
            <a:ext cx="2362469" cy="706755"/>
          </a:xfrm>
          <a:prstGeom prst="rect">
            <a:avLst/>
          </a:prstGeom>
          <a:noFill/>
        </p:spPr>
        <p:txBody>
          <a:bodyPr wrap="square" rtlCol="0">
            <a:spAutoFit/>
          </a:bodyPr>
          <a:lstStyle/>
          <a:p>
            <a:r>
              <a:rPr lang="en-US" altLang="zh-TW" sz="2000" dirty="0"/>
              <a:t>scalar: belongs to domain X or not</a:t>
            </a:r>
            <a:endParaRPr lang="en-US" altLang="zh-TW" sz="2000"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33" grpId="0" bldLvl="0" animBg="1"/>
      <p:bldP spid="34" grpId="0" bldLvl="0" animBg="1"/>
      <p:bldP spid="35" grpId="0" bldLvl="0" animBg="1"/>
      <p:bldP spid="36" grpId="0" bldLvl="0" animBg="1"/>
      <p:bldP spid="39" grpId="0"/>
      <p:bldP spid="48" grpId="0" bldLvl="0" animBg="1"/>
      <p:bldP spid="49" grpId="0" bldLvl="0" animBg="1"/>
      <p:bldP spid="51" grpId="0" bldLvl="0" animBg="1"/>
      <p:bldP spid="5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Unsupervised Conditional Generation</a:t>
            </a:r>
            <a:endParaRPr lang="zh-TW" altLang="en-US" dirty="0"/>
          </a:p>
        </p:txBody>
      </p:sp>
      <p:sp>
        <p:nvSpPr>
          <p:cNvPr id="3" name="內容版面配置區 2"/>
          <p:cNvSpPr>
            <a:spLocks noGrp="1"/>
          </p:cNvSpPr>
          <p:nvPr>
            <p:ph idx="1"/>
          </p:nvPr>
        </p:nvSpPr>
        <p:spPr/>
        <p:txBody>
          <a:bodyPr/>
          <a:lstStyle/>
          <a:p>
            <a:r>
              <a:rPr lang="en-US" altLang="zh-TW" dirty="0"/>
              <a:t>Approach 1: Direct Transformation</a:t>
            </a:r>
            <a:endParaRPr lang="en-US" altLang="zh-TW" dirty="0"/>
          </a:p>
          <a:p>
            <a:endParaRPr lang="en-US" altLang="zh-TW" dirty="0"/>
          </a:p>
          <a:p>
            <a:endParaRPr lang="en-US" altLang="zh-TW" dirty="0"/>
          </a:p>
          <a:p>
            <a:pPr lvl="1"/>
            <a:endParaRPr lang="en-US" altLang="zh-TW" dirty="0"/>
          </a:p>
          <a:p>
            <a:r>
              <a:rPr lang="en-US" altLang="zh-TW" dirty="0"/>
              <a:t>Approach 2: Projection to Common Space</a:t>
            </a:r>
            <a:endParaRPr lang="zh-TW" altLang="en-US" dirty="0"/>
          </a:p>
        </p:txBody>
      </p:sp>
      <p:sp>
        <p:nvSpPr>
          <p:cNvPr id="4" name="矩形 3"/>
          <p:cNvSpPr/>
          <p:nvPr/>
        </p:nvSpPr>
        <p:spPr>
          <a:xfrm>
            <a:off x="6455723" y="2174448"/>
            <a:ext cx="1473573" cy="106659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sz="2800" dirty="0">
                <a:solidFill>
                  <a:schemeClr val="tx1"/>
                </a:solidFill>
              </a:rPr>
              <a:t>?</a:t>
            </a:r>
            <a:endParaRPr lang="zh-TW" altLang="en-US" sz="2800" dirty="0">
              <a:solidFill>
                <a:schemeClr val="tx1"/>
              </a:solidFill>
            </a:endParaRPr>
          </a:p>
        </p:txBody>
      </p:sp>
      <mc:AlternateContent xmlns:mc="http://schemas.openxmlformats.org/markup-compatibility/2006">
        <mc:Choice xmlns:a14="http://schemas.microsoft.com/office/drawing/2010/main" Requires="a14">
          <p:sp>
            <p:nvSpPr>
              <p:cNvPr id="5" name="矩形 4">
                <a:extLst>
                  <a:ext uri="{FF2B5EF4-FFF2-40B4-BE49-F238E27FC236}">
                    <ele attr="{3D834A3E-B2C7-4782-A8CF-FF01230679EE}"/>
                  </a:ext>
                </a:extLst>
              </p:cNvPr>
              <p:cNvSpPr/>
              <p:nvPr/>
            </p:nvSpPr>
            <p:spPr>
              <a:xfrm>
                <a:off x="2978392" y="2542341"/>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4502392" y="2240081"/>
                <a:ext cx="1356852"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6" name="箭號: 向右 5"/>
          <p:cNvSpPr/>
          <p:nvPr/>
        </p:nvSpPr>
        <p:spPr>
          <a:xfrm>
            <a:off x="3985837" y="247756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箭號: 向右 6"/>
          <p:cNvSpPr/>
          <p:nvPr/>
        </p:nvSpPr>
        <p:spPr>
          <a:xfrm>
            <a:off x="5903851" y="247756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2"/>
          <a:stretch>
            <a:fillRect/>
          </a:stretch>
        </p:blipFill>
        <p:spPr>
          <a:xfrm>
            <a:off x="2472110" y="2126671"/>
            <a:ext cx="1464885" cy="1118303"/>
          </a:xfrm>
          <a:prstGeom prst="rect">
            <a:avLst/>
          </a:prstGeom>
        </p:spPr>
      </p:pic>
      <p:pic>
        <p:nvPicPr>
          <p:cNvPr id="9" name="圖片 8"/>
          <p:cNvPicPr>
            <a:picLocks noChangeAspect="1"/>
          </p:cNvPicPr>
          <p:nvPr/>
        </p:nvPicPr>
        <p:blipFill>
          <a:blip r:embed="rId3"/>
          <a:stretch>
            <a:fillRect/>
          </a:stretch>
        </p:blipFill>
        <p:spPr>
          <a:xfrm>
            <a:off x="6434899" y="2121033"/>
            <a:ext cx="1494397" cy="1173832"/>
          </a:xfrm>
          <a:prstGeom prst="rect">
            <a:avLst/>
          </a:prstGeom>
        </p:spPr>
      </p:pic>
      <p:sp>
        <p:nvSpPr>
          <p:cNvPr id="10" name="文字方塊 9"/>
          <p:cNvSpPr txBox="1"/>
          <p:nvPr/>
        </p:nvSpPr>
        <p:spPr>
          <a:xfrm>
            <a:off x="2313964" y="3159949"/>
            <a:ext cx="1781175" cy="368300"/>
          </a:xfrm>
          <a:prstGeom prst="rect">
            <a:avLst/>
          </a:prstGeom>
          <a:noFill/>
        </p:spPr>
        <p:txBody>
          <a:bodyPr wrap="square" rtlCol="0">
            <a:spAutoFit/>
          </a:bodyPr>
          <a:lstStyle/>
          <a:p>
            <a:pPr algn="ctr"/>
            <a:r>
              <a:rPr lang="en-US" altLang="zh-TW" dirty="0"/>
              <a:t>Domain X</a:t>
            </a:r>
            <a:endParaRPr lang="zh-TW" altLang="en-US" dirty="0"/>
          </a:p>
        </p:txBody>
      </p:sp>
      <p:sp>
        <p:nvSpPr>
          <p:cNvPr id="11" name="文字方塊 10"/>
          <p:cNvSpPr txBox="1"/>
          <p:nvPr/>
        </p:nvSpPr>
        <p:spPr>
          <a:xfrm>
            <a:off x="6291509" y="3194607"/>
            <a:ext cx="1781175" cy="368300"/>
          </a:xfrm>
          <a:prstGeom prst="rect">
            <a:avLst/>
          </a:prstGeom>
          <a:noFill/>
        </p:spPr>
        <p:txBody>
          <a:bodyPr wrap="square" rtlCol="0">
            <a:spAutoFit/>
          </a:bodyPr>
          <a:lstStyle/>
          <a:p>
            <a:pPr algn="ctr"/>
            <a:r>
              <a:rPr lang="en-US" altLang="zh-TW" dirty="0"/>
              <a:t>Domain Y</a:t>
            </a:r>
            <a:endParaRPr lang="zh-TW" altLang="en-US" dirty="0"/>
          </a:p>
        </p:txBody>
      </p:sp>
      <p:sp>
        <p:nvSpPr>
          <p:cNvPr id="12" name="文字方塊 11"/>
          <p:cNvSpPr txBox="1"/>
          <p:nvPr/>
        </p:nvSpPr>
        <p:spPr>
          <a:xfrm>
            <a:off x="8255007" y="2277120"/>
            <a:ext cx="2106386" cy="829945"/>
          </a:xfrm>
          <a:prstGeom prst="rect">
            <a:avLst/>
          </a:prstGeom>
          <a:noFill/>
        </p:spPr>
        <p:txBody>
          <a:bodyPr wrap="square" rtlCol="0">
            <a:spAutoFit/>
          </a:bodyPr>
          <a:lstStyle/>
          <a:p>
            <a:r>
              <a:rPr lang="en-US" altLang="zh-TW" sz="2400" dirty="0">
                <a:solidFill>
                  <a:srgbClr val="0000FF"/>
                </a:solidFill>
              </a:rPr>
              <a:t>For texture or color change</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13" name="矩形 12">
                <a:extLst>
                  <a:ext uri="{FF2B5EF4-FFF2-40B4-BE49-F238E27FC236}">
                    <ele attr="{27B12EB1-B555-4437-8DA0-0C7C84FB89E6}"/>
                  </a:ext>
                </a:extLst>
              </p:cNvPr>
              <p:cNvSpPr/>
              <p:nvPr/>
            </p:nvSpPr>
            <p:spPr>
              <a:xfrm>
                <a:off x="2027069" y="4492682"/>
                <a:ext cx="1356852"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13" name="矩形 12"/>
              <p:cNvSpPr>
                <a:spLocks noRot="1" noChangeAspect="1" noMove="1" noResize="1" noEditPoints="1" noAdjustHandles="1" noChangeArrowheads="1" noChangeShapeType="1" noTextEdit="1"/>
              </p:cNvSpPr>
              <p:nvPr/>
            </p:nvSpPr>
            <p:spPr>
              <a:xfrm>
                <a:off x="3551069" y="4492682"/>
                <a:ext cx="1356852" cy="94568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矩形 13">
                <a:extLst>
                  <a:ext uri="{FF2B5EF4-FFF2-40B4-BE49-F238E27FC236}">
                    <ele attr="{E8CCF557-16A1-407B-A6E2-4C6568728D9F}"/>
                  </a:ext>
                </a:extLst>
              </p:cNvPr>
              <p:cNvSpPr/>
              <p:nvPr/>
            </p:nvSpPr>
            <p:spPr>
              <a:xfrm>
                <a:off x="5191832" y="4463478"/>
                <a:ext cx="1356852"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6715832" y="4463478"/>
                <a:ext cx="1356852" cy="945685"/>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15" name="文字方塊 14"/>
          <p:cNvSpPr txBox="1"/>
          <p:nvPr/>
        </p:nvSpPr>
        <p:spPr>
          <a:xfrm>
            <a:off x="3249780" y="5414610"/>
            <a:ext cx="1959429" cy="706755"/>
          </a:xfrm>
          <a:prstGeom prst="rect">
            <a:avLst/>
          </a:prstGeom>
          <a:noFill/>
        </p:spPr>
        <p:txBody>
          <a:bodyPr wrap="square" rtlCol="0">
            <a:spAutoFit/>
          </a:bodyPr>
          <a:lstStyle/>
          <a:p>
            <a:pPr algn="ctr"/>
            <a:r>
              <a:rPr lang="en-US" altLang="zh-TW" sz="2000" dirty="0"/>
              <a:t>Encoder of domain X</a:t>
            </a:r>
            <a:endParaRPr lang="en-US" altLang="zh-TW" sz="2000" dirty="0"/>
          </a:p>
        </p:txBody>
      </p:sp>
      <p:sp>
        <p:nvSpPr>
          <p:cNvPr id="16" name="文字方塊 15"/>
          <p:cNvSpPr txBox="1"/>
          <p:nvPr/>
        </p:nvSpPr>
        <p:spPr>
          <a:xfrm>
            <a:off x="6414542" y="5399025"/>
            <a:ext cx="1959429" cy="706755"/>
          </a:xfrm>
          <a:prstGeom prst="rect">
            <a:avLst/>
          </a:prstGeom>
          <a:noFill/>
        </p:spPr>
        <p:txBody>
          <a:bodyPr wrap="square" rtlCol="0">
            <a:spAutoFit/>
          </a:bodyPr>
          <a:lstStyle/>
          <a:p>
            <a:pPr algn="ctr"/>
            <a:r>
              <a:rPr lang="en-US" altLang="zh-TW" sz="2000" dirty="0"/>
              <a:t>Decoder of domain Y</a:t>
            </a:r>
            <a:endParaRPr lang="en-US" altLang="zh-TW" sz="2000" dirty="0"/>
          </a:p>
        </p:txBody>
      </p:sp>
      <p:sp>
        <p:nvSpPr>
          <p:cNvPr id="17" name="文字方塊 16"/>
          <p:cNvSpPr txBox="1"/>
          <p:nvPr/>
        </p:nvSpPr>
        <p:spPr>
          <a:xfrm>
            <a:off x="5654675" y="6126480"/>
            <a:ext cx="5845810" cy="460375"/>
          </a:xfrm>
          <a:prstGeom prst="rect">
            <a:avLst/>
          </a:prstGeom>
          <a:noFill/>
        </p:spPr>
        <p:txBody>
          <a:bodyPr wrap="square" rtlCol="0">
            <a:spAutoFit/>
          </a:bodyPr>
          <a:lstStyle/>
          <a:p>
            <a:r>
              <a:rPr lang="en-US" altLang="zh-TW" sz="2400" dirty="0">
                <a:solidFill>
                  <a:srgbClr val="0000FF"/>
                </a:solidFill>
              </a:rPr>
              <a:t>Larger change, only keep the semantics</a:t>
            </a:r>
            <a:endParaRPr lang="zh-TW" altLang="en-US" sz="2400" dirty="0">
              <a:solidFill>
                <a:srgbClr val="0000FF"/>
              </a:solidFill>
            </a:endParaRPr>
          </a:p>
        </p:txBody>
      </p:sp>
      <p:pic>
        <p:nvPicPr>
          <p:cNvPr id="18" name="圖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614" y="4492682"/>
            <a:ext cx="943634" cy="93691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9" name="Picture 2" descr="「新八」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9927" y="4431831"/>
            <a:ext cx="868408" cy="1157877"/>
          </a:xfrm>
          <a:prstGeom prst="rect">
            <a:avLst/>
          </a:prstGeom>
          <a:noFill/>
          <a:extLst>
            <a:ext uri="{909E8E84-426E-40DD-AFC4-6F175D3DCCD1}">
              <a14:hiddenFill xmlns:a14="http://schemas.microsoft.com/office/drawing/2010/main">
                <a:solidFill>
                  <a:srgbClr val="FFFFFF"/>
                </a:solidFill>
              </a14:hiddenFill>
            </a:ext>
          </a:extLst>
        </p:spPr>
      </p:pic>
      <p:sp>
        <p:nvSpPr>
          <p:cNvPr id="22" name="箭號: 向右 21"/>
          <p:cNvSpPr/>
          <p:nvPr/>
        </p:nvSpPr>
        <p:spPr>
          <a:xfrm>
            <a:off x="3035429" y="4798767"/>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箭號: 向右 22"/>
          <p:cNvSpPr/>
          <p:nvPr/>
        </p:nvSpPr>
        <p:spPr>
          <a:xfrm>
            <a:off x="4926212" y="4819865"/>
            <a:ext cx="728555" cy="3476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箭號: 向右 23"/>
          <p:cNvSpPr/>
          <p:nvPr/>
        </p:nvSpPr>
        <p:spPr>
          <a:xfrm>
            <a:off x="6017233" y="4819781"/>
            <a:ext cx="710986" cy="3101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箭號: 向右 24"/>
          <p:cNvSpPr/>
          <p:nvPr/>
        </p:nvSpPr>
        <p:spPr>
          <a:xfrm>
            <a:off x="8111274" y="4790661"/>
            <a:ext cx="471948" cy="3459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文字方塊 25"/>
          <p:cNvSpPr txBox="1"/>
          <p:nvPr/>
        </p:nvSpPr>
        <p:spPr>
          <a:xfrm>
            <a:off x="8200277" y="5523065"/>
            <a:ext cx="1781175" cy="368300"/>
          </a:xfrm>
          <a:prstGeom prst="rect">
            <a:avLst/>
          </a:prstGeom>
          <a:noFill/>
        </p:spPr>
        <p:txBody>
          <a:bodyPr wrap="square" rtlCol="0">
            <a:spAutoFit/>
          </a:bodyPr>
          <a:lstStyle/>
          <a:p>
            <a:pPr algn="ctr"/>
            <a:r>
              <a:rPr lang="en-US" altLang="zh-TW" dirty="0"/>
              <a:t>Domain Y</a:t>
            </a:r>
            <a:endParaRPr lang="zh-TW" altLang="en-US" dirty="0"/>
          </a:p>
        </p:txBody>
      </p:sp>
      <p:sp>
        <p:nvSpPr>
          <p:cNvPr id="27" name="文字方塊 26"/>
          <p:cNvSpPr txBox="1"/>
          <p:nvPr/>
        </p:nvSpPr>
        <p:spPr>
          <a:xfrm>
            <a:off x="1595843" y="5442269"/>
            <a:ext cx="1781175" cy="368300"/>
          </a:xfrm>
          <a:prstGeom prst="rect">
            <a:avLst/>
          </a:prstGeom>
          <a:noFill/>
        </p:spPr>
        <p:txBody>
          <a:bodyPr wrap="square" rtlCol="0">
            <a:spAutoFit/>
          </a:bodyPr>
          <a:lstStyle/>
          <a:p>
            <a:pPr algn="ctr"/>
            <a:r>
              <a:rPr lang="en-US" altLang="zh-TW" dirty="0"/>
              <a:t>Domain X</a:t>
            </a:r>
            <a:endParaRPr lang="zh-TW" altLang="en-US" dirty="0"/>
          </a:p>
        </p:txBody>
      </p:sp>
      <p:sp>
        <p:nvSpPr>
          <p:cNvPr id="31" name="矩形 30"/>
          <p:cNvSpPr/>
          <p:nvPr/>
        </p:nvSpPr>
        <p:spPr>
          <a:xfrm>
            <a:off x="5721473" y="4508185"/>
            <a:ext cx="229055" cy="945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2" name="文字方塊 31"/>
          <p:cNvSpPr txBox="1"/>
          <p:nvPr/>
        </p:nvSpPr>
        <p:spPr>
          <a:xfrm>
            <a:off x="5162187" y="5402074"/>
            <a:ext cx="1356852" cy="706755"/>
          </a:xfrm>
          <a:prstGeom prst="rect">
            <a:avLst/>
          </a:prstGeom>
          <a:noFill/>
        </p:spPr>
        <p:txBody>
          <a:bodyPr wrap="square" rtlCol="0">
            <a:spAutoFit/>
          </a:bodyPr>
          <a:lstStyle/>
          <a:p>
            <a:pPr algn="ctr"/>
            <a:r>
              <a:rPr lang="en-US" altLang="zh-TW" sz="2000" dirty="0">
                <a:solidFill>
                  <a:srgbClr val="FF0000"/>
                </a:solidFill>
              </a:rPr>
              <a:t>Face</a:t>
            </a:r>
            <a:endParaRPr lang="en-US" altLang="zh-TW" sz="2000" dirty="0">
              <a:solidFill>
                <a:srgbClr val="FF0000"/>
              </a:solidFill>
            </a:endParaRPr>
          </a:p>
          <a:p>
            <a:pPr algn="ctr"/>
            <a:r>
              <a:rPr lang="en-US" altLang="zh-TW" sz="2000" dirty="0">
                <a:solidFill>
                  <a:srgbClr val="FF0000"/>
                </a:solidFill>
              </a:rPr>
              <a:t>Attribute</a:t>
            </a:r>
            <a:endParaRPr lang="en-US" altLang="zh-TW" sz="2000" dirty="0">
              <a:solidFill>
                <a:srgbClr val="FF0000"/>
              </a:solidFill>
            </a:endParaRPr>
          </a:p>
        </p:txBody>
      </p:sp>
      <p:sp>
        <p:nvSpPr>
          <p:cNvPr id="29" name="矩形 28"/>
          <p:cNvSpPr/>
          <p:nvPr/>
        </p:nvSpPr>
        <p:spPr>
          <a:xfrm>
            <a:off x="1595755" y="4177030"/>
            <a:ext cx="8658860" cy="19488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197359" y="6308208"/>
            <a:ext cx="1781175" cy="368300"/>
          </a:xfrm>
          <a:prstGeom prst="rect">
            <a:avLst/>
          </a:prstGeom>
          <a:noFill/>
        </p:spPr>
        <p:txBody>
          <a:bodyPr wrap="square" rtlCol="0">
            <a:spAutoFit/>
          </a:bodyPr>
          <a:lstStyle/>
          <a:p>
            <a:pPr algn="ctr"/>
            <a:r>
              <a:rPr lang="en-US" altLang="zh-TW" dirty="0"/>
              <a:t>Domain X</a:t>
            </a:r>
            <a:endParaRPr lang="zh-TW" altLang="en-US" dirty="0"/>
          </a:p>
        </p:txBody>
      </p:sp>
      <p:sp>
        <p:nvSpPr>
          <p:cNvPr id="7" name="文字方塊 6"/>
          <p:cNvSpPr txBox="1"/>
          <p:nvPr/>
        </p:nvSpPr>
        <p:spPr>
          <a:xfrm>
            <a:off x="7422290" y="6338025"/>
            <a:ext cx="1781175" cy="368300"/>
          </a:xfrm>
          <a:prstGeom prst="rect">
            <a:avLst/>
          </a:prstGeom>
          <a:noFill/>
        </p:spPr>
        <p:txBody>
          <a:bodyPr wrap="square" rtlCol="0">
            <a:spAutoFit/>
          </a:bodyPr>
          <a:lstStyle/>
          <a:p>
            <a:pPr algn="ctr"/>
            <a:r>
              <a:rPr lang="en-US" altLang="zh-TW" dirty="0"/>
              <a:t>Domain Y</a:t>
            </a:r>
            <a:endParaRPr lang="zh-TW" altLang="en-US" dirty="0"/>
          </a:p>
        </p:txBody>
      </p:sp>
      <p:grpSp>
        <p:nvGrpSpPr>
          <p:cNvPr id="25" name="群組 24"/>
          <p:cNvGrpSpPr/>
          <p:nvPr/>
        </p:nvGrpSpPr>
        <p:grpSpPr>
          <a:xfrm>
            <a:off x="2498693" y="4614654"/>
            <a:ext cx="3182604" cy="1629190"/>
            <a:chOff x="842174" y="4574733"/>
            <a:chExt cx="3255289" cy="1666398"/>
          </a:xfrm>
        </p:grpSpPr>
        <p:pic>
          <p:nvPicPr>
            <p:cNvPr id="8" name="圖片 7"/>
            <p:cNvPicPr>
              <a:picLocks noChangeAspect="1"/>
            </p:cNvPicPr>
            <p:nvPr/>
          </p:nvPicPr>
          <p:blipFill>
            <a:blip r:embed="rId1"/>
            <a:stretch>
              <a:fillRect/>
            </a:stretch>
          </p:blipFill>
          <p:spPr>
            <a:xfrm>
              <a:off x="842174" y="4574733"/>
              <a:ext cx="1019175" cy="10668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9" name="圖片 8"/>
            <p:cNvPicPr>
              <a:picLocks noChangeAspect="1"/>
            </p:cNvPicPr>
            <p:nvPr/>
          </p:nvPicPr>
          <p:blipFill>
            <a:blip r:embed="rId2"/>
            <a:stretch>
              <a:fillRect/>
            </a:stretch>
          </p:blipFill>
          <p:spPr>
            <a:xfrm>
              <a:off x="1429499" y="5174331"/>
              <a:ext cx="1038225" cy="10668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 name="圖片 9"/>
            <p:cNvPicPr>
              <a:picLocks noChangeAspect="1"/>
            </p:cNvPicPr>
            <p:nvPr/>
          </p:nvPicPr>
          <p:blipFill>
            <a:blip r:embed="rId3"/>
            <a:stretch>
              <a:fillRect/>
            </a:stretch>
          </p:blipFill>
          <p:spPr>
            <a:xfrm>
              <a:off x="2340473" y="4607593"/>
              <a:ext cx="1076325" cy="113347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1" name="圖片 10"/>
            <p:cNvPicPr>
              <a:picLocks noChangeAspect="1"/>
            </p:cNvPicPr>
            <p:nvPr/>
          </p:nvPicPr>
          <p:blipFill>
            <a:blip r:embed="rId4"/>
            <a:stretch>
              <a:fillRect/>
            </a:stretch>
          </p:blipFill>
          <p:spPr>
            <a:xfrm>
              <a:off x="3021138" y="5164806"/>
              <a:ext cx="1076325" cy="10763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pSp>
      <p:grpSp>
        <p:nvGrpSpPr>
          <p:cNvPr id="24" name="群組 23"/>
          <p:cNvGrpSpPr/>
          <p:nvPr/>
        </p:nvGrpSpPr>
        <p:grpSpPr>
          <a:xfrm>
            <a:off x="6510705" y="4476697"/>
            <a:ext cx="3346544" cy="1921107"/>
            <a:chOff x="4722927" y="4138477"/>
            <a:chExt cx="4230262" cy="2428411"/>
          </a:xfrm>
        </p:grpSpPr>
        <p:pic>
          <p:nvPicPr>
            <p:cNvPr id="16" name="圖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4959" y="4216979"/>
              <a:ext cx="1133072" cy="1133072"/>
            </a:xfrm>
            <a:prstGeom prst="rect">
              <a:avLst/>
            </a:prstGeom>
          </p:spPr>
        </p:pic>
        <p:pic>
          <p:nvPicPr>
            <p:cNvPr id="18" name="圖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3997" y="5136270"/>
              <a:ext cx="1133072" cy="1133072"/>
            </a:xfrm>
            <a:prstGeom prst="rect">
              <a:avLst/>
            </a:prstGeom>
          </p:spPr>
        </p:pic>
        <p:pic>
          <p:nvPicPr>
            <p:cNvPr id="19" name="圖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5942" y="4310264"/>
              <a:ext cx="1133072" cy="1133072"/>
            </a:xfrm>
            <a:prstGeom prst="rect">
              <a:avLst/>
            </a:prstGeom>
          </p:spPr>
        </p:pic>
        <p:pic>
          <p:nvPicPr>
            <p:cNvPr id="20" name="圖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6751" y="5433816"/>
              <a:ext cx="1133072" cy="1133072"/>
            </a:xfrm>
            <a:prstGeom prst="rect">
              <a:avLst/>
            </a:prstGeom>
          </p:spPr>
        </p:pic>
        <p:pic>
          <p:nvPicPr>
            <p:cNvPr id="23" name="圖片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2927" y="5017890"/>
              <a:ext cx="1133072" cy="1133072"/>
            </a:xfrm>
            <a:prstGeom prst="rect">
              <a:avLst/>
            </a:prstGeom>
          </p:spPr>
        </p:pic>
        <p:pic>
          <p:nvPicPr>
            <p:cNvPr id="6" name="Picture 2" descr="「新八」的圖片搜尋結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817" y="4138477"/>
              <a:ext cx="955400" cy="1273866"/>
            </a:xfrm>
            <a:prstGeom prst="rect">
              <a:avLst/>
            </a:prstGeom>
            <a:noFill/>
            <a:extLst>
              <a:ext uri="{909E8E84-426E-40DD-AFC4-6F175D3DCCD1}">
                <a14:hiddenFill xmlns:a14="http://schemas.microsoft.com/office/drawing/2010/main">
                  <a:solidFill>
                    <a:srgbClr val="FFFFFF"/>
                  </a:solidFill>
                </a14:hiddenFill>
              </a:ext>
            </a:extLst>
          </p:spPr>
        </p:pic>
        <p:pic>
          <p:nvPicPr>
            <p:cNvPr id="17" name="圖片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20117" y="4867280"/>
              <a:ext cx="1133072" cy="1133072"/>
            </a:xfrm>
            <a:prstGeom prst="rect">
              <a:avLst/>
            </a:prstGeom>
          </p:spPr>
        </p:pic>
      </p:grpSp>
      <mc:AlternateContent xmlns:mc="http://schemas.openxmlformats.org/markup-compatibility/2006">
        <mc:Choice xmlns:a14="http://schemas.microsoft.com/office/drawing/2010/main" Requires="a14">
          <p:sp>
            <p:nvSpPr>
              <p:cNvPr id="26" name="矩形 25">
                <a:extLst>
                  <a:ext uri="{FF2B5EF4-FFF2-40B4-BE49-F238E27FC236}">
                    <ele attr="{FEAA5B6E-668C-4BCC-9FB7-4237488BDDE7}"/>
                  </a:ext>
                </a:extLst>
              </p:cNvPr>
              <p:cNvSpPr/>
              <p:nvPr/>
            </p:nvSpPr>
            <p:spPr>
              <a:xfrm>
                <a:off x="2377343" y="1729496"/>
                <a:ext cx="1356852"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3901343" y="1729496"/>
                <a:ext cx="1356852" cy="945685"/>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ele attr="{E2B94C88-AE5A-4328-846B-824331EA4B6E}"/>
                  </a:ext>
                </a:extLst>
              </p:cNvPr>
              <p:cNvSpPr/>
              <p:nvPr/>
            </p:nvSpPr>
            <p:spPr>
              <a:xfrm>
                <a:off x="2377343" y="3097132"/>
                <a:ext cx="1356852"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3901343" y="3097132"/>
                <a:ext cx="1356852" cy="945685"/>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ele attr="{3C01867B-7917-44F5-A0D3-4F6A72085C24}"/>
                  </a:ext>
                </a:extLst>
              </p:cNvPr>
              <p:cNvSpPr/>
              <p:nvPr/>
            </p:nvSpPr>
            <p:spPr>
              <a:xfrm>
                <a:off x="5396918" y="3091763"/>
                <a:ext cx="1356852"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8" name="矩形 27"/>
              <p:cNvSpPr>
                <a:spLocks noRot="1" noChangeAspect="1" noMove="1" noResize="1" noEditPoints="1" noAdjustHandles="1" noChangeArrowheads="1" noChangeShapeType="1" noTextEdit="1"/>
              </p:cNvSpPr>
              <p:nvPr/>
            </p:nvSpPr>
            <p:spPr>
              <a:xfrm>
                <a:off x="6920918" y="3091763"/>
                <a:ext cx="1356852" cy="945685"/>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ele attr="{76312C0A-2E31-4BE0-9C10-BFB2F76C171F}"/>
                  </a:ext>
                </a:extLst>
              </p:cNvPr>
              <p:cNvSpPr/>
              <p:nvPr/>
            </p:nvSpPr>
            <p:spPr>
              <a:xfrm>
                <a:off x="5396918" y="1713817"/>
                <a:ext cx="1356852"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9" name="矩形 28"/>
              <p:cNvSpPr>
                <a:spLocks noRot="1" noChangeAspect="1" noMove="1" noResize="1" noEditPoints="1" noAdjustHandles="1" noChangeArrowheads="1" noChangeShapeType="1" noTextEdit="1"/>
              </p:cNvSpPr>
              <p:nvPr/>
            </p:nvSpPr>
            <p:spPr>
              <a:xfrm>
                <a:off x="6920918" y="1713817"/>
                <a:ext cx="1356852" cy="945685"/>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p:sp>
        <p:nvSpPr>
          <p:cNvPr id="30" name="矩形 29"/>
          <p:cNvSpPr/>
          <p:nvPr/>
        </p:nvSpPr>
        <p:spPr>
          <a:xfrm>
            <a:off x="5981067" y="2463599"/>
            <a:ext cx="229055" cy="945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矩形 30"/>
          <p:cNvSpPr/>
          <p:nvPr/>
        </p:nvSpPr>
        <p:spPr>
          <a:xfrm>
            <a:off x="2268600" y="1665169"/>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2" name="矩形 31"/>
          <p:cNvSpPr/>
          <p:nvPr/>
        </p:nvSpPr>
        <p:spPr>
          <a:xfrm>
            <a:off x="2268599" y="3062259"/>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3" name="矩形 32"/>
          <p:cNvSpPr/>
          <p:nvPr/>
        </p:nvSpPr>
        <p:spPr>
          <a:xfrm>
            <a:off x="8932840" y="1665169"/>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4" name="矩形 33"/>
          <p:cNvSpPr/>
          <p:nvPr/>
        </p:nvSpPr>
        <p:spPr>
          <a:xfrm>
            <a:off x="8932839" y="3062259"/>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5" name="箭號: 向右 34"/>
          <p:cNvSpPr/>
          <p:nvPr/>
        </p:nvSpPr>
        <p:spPr>
          <a:xfrm>
            <a:off x="3313768" y="1982864"/>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313768" y="3358211"/>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箭號: 向右 36"/>
          <p:cNvSpPr/>
          <p:nvPr/>
        </p:nvSpPr>
        <p:spPr>
          <a:xfrm>
            <a:off x="8360271" y="1990729"/>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箭號: 向右 37"/>
          <p:cNvSpPr/>
          <p:nvPr/>
        </p:nvSpPr>
        <p:spPr>
          <a:xfrm>
            <a:off x="8360271" y="336607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2701164">
            <a:off x="5340870" y="2276282"/>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p:cNvSpPr/>
          <p:nvPr/>
        </p:nvSpPr>
        <p:spPr>
          <a:xfrm rot="2701164">
            <a:off x="6394083" y="3172697"/>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箭號: 向右 40"/>
          <p:cNvSpPr/>
          <p:nvPr/>
        </p:nvSpPr>
        <p:spPr>
          <a:xfrm rot="18882259">
            <a:off x="5339272" y="3114064"/>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箭號: 向右 41"/>
          <p:cNvSpPr/>
          <p:nvPr/>
        </p:nvSpPr>
        <p:spPr>
          <a:xfrm rot="18882259">
            <a:off x="6338929" y="2254737"/>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43" name="圖片 42"/>
          <p:cNvPicPr>
            <a:picLocks noChangeAspect="1"/>
          </p:cNvPicPr>
          <p:nvPr/>
        </p:nvPicPr>
        <p:blipFill>
          <a:blip r:embed="rId2"/>
          <a:stretch>
            <a:fillRect/>
          </a:stretch>
        </p:blipFill>
        <p:spPr>
          <a:xfrm>
            <a:off x="2213398" y="1629135"/>
            <a:ext cx="1015043" cy="104298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44" name="Picture 2" descr="「新八」的圖片搜尋結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7229" y="2966461"/>
            <a:ext cx="946891" cy="126252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直線單箭頭接點 45"/>
          <p:cNvCxnSpPr/>
          <p:nvPr/>
        </p:nvCxnSpPr>
        <p:spPr>
          <a:xfrm>
            <a:off x="3313768" y="2463599"/>
            <a:ext cx="1944427"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7042802" y="3854369"/>
            <a:ext cx="194442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230880" y="2459226"/>
            <a:ext cx="663639" cy="59583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a:off x="6396735" y="3265399"/>
            <a:ext cx="663639" cy="595833"/>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文字方塊 52"/>
          <p:cNvSpPr txBox="1"/>
          <p:nvPr/>
        </p:nvSpPr>
        <p:spPr>
          <a:xfrm>
            <a:off x="5422347" y="3470575"/>
            <a:ext cx="1356852" cy="706755"/>
          </a:xfrm>
          <a:prstGeom prst="rect">
            <a:avLst/>
          </a:prstGeom>
          <a:noFill/>
        </p:spPr>
        <p:txBody>
          <a:bodyPr wrap="square" rtlCol="0">
            <a:spAutoFit/>
          </a:bodyPr>
          <a:lstStyle/>
          <a:p>
            <a:pPr algn="ctr"/>
            <a:r>
              <a:rPr lang="en-US" altLang="zh-TW" sz="2000" dirty="0">
                <a:solidFill>
                  <a:srgbClr val="FF0000"/>
                </a:solidFill>
              </a:rPr>
              <a:t>Face</a:t>
            </a:r>
            <a:endParaRPr lang="en-US" altLang="zh-TW" sz="2000" dirty="0">
              <a:solidFill>
                <a:srgbClr val="FF0000"/>
              </a:solidFill>
            </a:endParaRPr>
          </a:p>
          <a:p>
            <a:pPr algn="ctr"/>
            <a:r>
              <a:rPr lang="en-US" altLang="zh-TW" sz="2000" dirty="0">
                <a:solidFill>
                  <a:srgbClr val="FF0000"/>
                </a:solidFill>
              </a:rPr>
              <a:t>Attribute</a:t>
            </a:r>
            <a:endParaRPr lang="en-US" altLang="zh-TW" sz="2000" dirty="0">
              <a:solidFill>
                <a:srgbClr val="FF0000"/>
              </a:solidFill>
            </a:endParaRPr>
          </a:p>
        </p:txBody>
      </p:sp>
      <p:sp>
        <p:nvSpPr>
          <p:cNvPr id="54" name="矩形 53"/>
          <p:cNvSpPr/>
          <p:nvPr/>
        </p:nvSpPr>
        <p:spPr>
          <a:xfrm>
            <a:off x="1069507" y="287164"/>
            <a:ext cx="5851525" cy="583565"/>
          </a:xfrm>
          <a:prstGeom prst="rect">
            <a:avLst/>
          </a:prstGeom>
        </p:spPr>
        <p:txBody>
          <a:bodyPr wrap="none">
            <a:spAutoFit/>
          </a:bodyPr>
          <a:lstStyle/>
          <a:p>
            <a:r>
              <a:rPr lang="en-US" altLang="zh-TW" sz="3200" b="1" i="1" u="sng" dirty="0"/>
              <a:t>Projection to Common Space</a:t>
            </a:r>
            <a:endParaRPr lang="zh-TW" altLang="en-US" sz="3200" b="1" i="1" u="sng" dirty="0"/>
          </a:p>
        </p:txBody>
      </p:sp>
      <p:sp>
        <p:nvSpPr>
          <p:cNvPr id="55" name="矩形 54"/>
          <p:cNvSpPr/>
          <p:nvPr/>
        </p:nvSpPr>
        <p:spPr>
          <a:xfrm>
            <a:off x="573047" y="1468753"/>
            <a:ext cx="1176655" cy="521970"/>
          </a:xfrm>
          <a:prstGeom prst="rect">
            <a:avLst/>
          </a:prstGeom>
        </p:spPr>
        <p:txBody>
          <a:bodyPr wrap="none">
            <a:spAutoFit/>
          </a:bodyPr>
          <a:lstStyle/>
          <a:p>
            <a:r>
              <a:rPr lang="en-US" altLang="zh-TW" sz="2800" i="1" u="sng" dirty="0"/>
              <a:t>Target</a:t>
            </a:r>
            <a:endParaRPr lang="zh-TW" altLang="en-US" sz="2800" i="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197359" y="6308208"/>
            <a:ext cx="1781175" cy="368300"/>
          </a:xfrm>
          <a:prstGeom prst="rect">
            <a:avLst/>
          </a:prstGeom>
          <a:noFill/>
        </p:spPr>
        <p:txBody>
          <a:bodyPr wrap="square" rtlCol="0">
            <a:spAutoFit/>
          </a:bodyPr>
          <a:lstStyle/>
          <a:p>
            <a:pPr algn="ctr"/>
            <a:r>
              <a:rPr lang="en-US" altLang="zh-TW" dirty="0"/>
              <a:t>Domain X</a:t>
            </a:r>
            <a:endParaRPr lang="zh-TW" altLang="en-US" dirty="0"/>
          </a:p>
        </p:txBody>
      </p:sp>
      <p:sp>
        <p:nvSpPr>
          <p:cNvPr id="7" name="文字方塊 6"/>
          <p:cNvSpPr txBox="1"/>
          <p:nvPr/>
        </p:nvSpPr>
        <p:spPr>
          <a:xfrm>
            <a:off x="7422290" y="6338025"/>
            <a:ext cx="1781175" cy="368300"/>
          </a:xfrm>
          <a:prstGeom prst="rect">
            <a:avLst/>
          </a:prstGeom>
          <a:noFill/>
        </p:spPr>
        <p:txBody>
          <a:bodyPr wrap="square" rtlCol="0">
            <a:spAutoFit/>
          </a:bodyPr>
          <a:lstStyle/>
          <a:p>
            <a:pPr algn="ctr"/>
            <a:r>
              <a:rPr lang="en-US" altLang="zh-TW" dirty="0"/>
              <a:t>Domain Y</a:t>
            </a:r>
            <a:endParaRPr lang="zh-TW" altLang="en-US" dirty="0"/>
          </a:p>
        </p:txBody>
      </p:sp>
      <p:grpSp>
        <p:nvGrpSpPr>
          <p:cNvPr id="25" name="群組 24"/>
          <p:cNvGrpSpPr/>
          <p:nvPr/>
        </p:nvGrpSpPr>
        <p:grpSpPr>
          <a:xfrm>
            <a:off x="2498693" y="4614654"/>
            <a:ext cx="3182604" cy="1629190"/>
            <a:chOff x="842174" y="4574733"/>
            <a:chExt cx="3255289" cy="1666398"/>
          </a:xfrm>
        </p:grpSpPr>
        <p:pic>
          <p:nvPicPr>
            <p:cNvPr id="8" name="圖片 7"/>
            <p:cNvPicPr>
              <a:picLocks noChangeAspect="1"/>
            </p:cNvPicPr>
            <p:nvPr/>
          </p:nvPicPr>
          <p:blipFill>
            <a:blip r:embed="rId1"/>
            <a:stretch>
              <a:fillRect/>
            </a:stretch>
          </p:blipFill>
          <p:spPr>
            <a:xfrm>
              <a:off x="842174" y="4574733"/>
              <a:ext cx="1019175" cy="10668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9" name="圖片 8"/>
            <p:cNvPicPr>
              <a:picLocks noChangeAspect="1"/>
            </p:cNvPicPr>
            <p:nvPr/>
          </p:nvPicPr>
          <p:blipFill>
            <a:blip r:embed="rId2"/>
            <a:stretch>
              <a:fillRect/>
            </a:stretch>
          </p:blipFill>
          <p:spPr>
            <a:xfrm>
              <a:off x="1429499" y="5174331"/>
              <a:ext cx="1038225" cy="10668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 name="圖片 9"/>
            <p:cNvPicPr>
              <a:picLocks noChangeAspect="1"/>
            </p:cNvPicPr>
            <p:nvPr/>
          </p:nvPicPr>
          <p:blipFill>
            <a:blip r:embed="rId3"/>
            <a:stretch>
              <a:fillRect/>
            </a:stretch>
          </p:blipFill>
          <p:spPr>
            <a:xfrm>
              <a:off x="2340473" y="4607593"/>
              <a:ext cx="1076325" cy="113347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1" name="圖片 10"/>
            <p:cNvPicPr>
              <a:picLocks noChangeAspect="1"/>
            </p:cNvPicPr>
            <p:nvPr/>
          </p:nvPicPr>
          <p:blipFill>
            <a:blip r:embed="rId4"/>
            <a:stretch>
              <a:fillRect/>
            </a:stretch>
          </p:blipFill>
          <p:spPr>
            <a:xfrm>
              <a:off x="3021138" y="5164806"/>
              <a:ext cx="1076325" cy="10763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pSp>
      <p:grpSp>
        <p:nvGrpSpPr>
          <p:cNvPr id="24" name="群組 23"/>
          <p:cNvGrpSpPr/>
          <p:nvPr/>
        </p:nvGrpSpPr>
        <p:grpSpPr>
          <a:xfrm>
            <a:off x="6510705" y="4476697"/>
            <a:ext cx="3346544" cy="1921107"/>
            <a:chOff x="4722927" y="4138477"/>
            <a:chExt cx="4230262" cy="2428411"/>
          </a:xfrm>
        </p:grpSpPr>
        <p:pic>
          <p:nvPicPr>
            <p:cNvPr id="16" name="圖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4959" y="4216979"/>
              <a:ext cx="1133072" cy="1133072"/>
            </a:xfrm>
            <a:prstGeom prst="rect">
              <a:avLst/>
            </a:prstGeom>
          </p:spPr>
        </p:pic>
        <p:pic>
          <p:nvPicPr>
            <p:cNvPr id="18" name="圖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3997" y="5136270"/>
              <a:ext cx="1133072" cy="1133072"/>
            </a:xfrm>
            <a:prstGeom prst="rect">
              <a:avLst/>
            </a:prstGeom>
          </p:spPr>
        </p:pic>
        <p:pic>
          <p:nvPicPr>
            <p:cNvPr id="19" name="圖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5942" y="4310264"/>
              <a:ext cx="1133072" cy="1133072"/>
            </a:xfrm>
            <a:prstGeom prst="rect">
              <a:avLst/>
            </a:prstGeom>
          </p:spPr>
        </p:pic>
        <p:pic>
          <p:nvPicPr>
            <p:cNvPr id="20" name="圖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6751" y="5433816"/>
              <a:ext cx="1133072" cy="1133072"/>
            </a:xfrm>
            <a:prstGeom prst="rect">
              <a:avLst/>
            </a:prstGeom>
          </p:spPr>
        </p:pic>
        <p:pic>
          <p:nvPicPr>
            <p:cNvPr id="23" name="圖片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2927" y="5017890"/>
              <a:ext cx="1133072" cy="1133072"/>
            </a:xfrm>
            <a:prstGeom prst="rect">
              <a:avLst/>
            </a:prstGeom>
          </p:spPr>
        </p:pic>
        <p:pic>
          <p:nvPicPr>
            <p:cNvPr id="6" name="Picture 2" descr="「新八」的圖片搜尋結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7817" y="4138477"/>
              <a:ext cx="955400" cy="1273866"/>
            </a:xfrm>
            <a:prstGeom prst="rect">
              <a:avLst/>
            </a:prstGeom>
            <a:noFill/>
            <a:extLst>
              <a:ext uri="{909E8E84-426E-40DD-AFC4-6F175D3DCCD1}">
                <a14:hiddenFill xmlns:a14="http://schemas.microsoft.com/office/drawing/2010/main">
                  <a:solidFill>
                    <a:srgbClr val="FFFFFF"/>
                  </a:solidFill>
                </a14:hiddenFill>
              </a:ext>
            </a:extLst>
          </p:spPr>
        </p:pic>
        <p:pic>
          <p:nvPicPr>
            <p:cNvPr id="17" name="圖片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20117" y="4867280"/>
              <a:ext cx="1133072" cy="1133072"/>
            </a:xfrm>
            <a:prstGeom prst="rect">
              <a:avLst/>
            </a:prstGeom>
          </p:spPr>
        </p:pic>
      </p:grpSp>
      <mc:AlternateContent xmlns:mc="http://schemas.openxmlformats.org/markup-compatibility/2006">
        <mc:Choice xmlns:a14="http://schemas.microsoft.com/office/drawing/2010/main" Requires="a14">
          <p:sp>
            <p:nvSpPr>
              <p:cNvPr id="26" name="矩形 25">
                <a:extLst>
                  <a:ext uri="{FF2B5EF4-FFF2-40B4-BE49-F238E27FC236}">
                    <ele attr="{FEAA5B6E-668C-4BCC-9FB7-4237488BDDE7}"/>
                  </a:ext>
                </a:extLst>
              </p:cNvPr>
              <p:cNvSpPr/>
              <p:nvPr/>
            </p:nvSpPr>
            <p:spPr>
              <a:xfrm>
                <a:off x="2377343" y="1729496"/>
                <a:ext cx="1356852"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3901343" y="1956191"/>
                <a:ext cx="1356852" cy="945685"/>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ele attr="{E2B94C88-AE5A-4328-846B-824331EA4B6E}"/>
                  </a:ext>
                </a:extLst>
              </p:cNvPr>
              <p:cNvSpPr/>
              <p:nvPr/>
            </p:nvSpPr>
            <p:spPr>
              <a:xfrm>
                <a:off x="2377343" y="3097132"/>
                <a:ext cx="1356852"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3901343" y="3323827"/>
                <a:ext cx="1356852" cy="945685"/>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ele attr="{3C01867B-7917-44F5-A0D3-4F6A72085C24}"/>
                  </a:ext>
                </a:extLst>
              </p:cNvPr>
              <p:cNvSpPr/>
              <p:nvPr/>
            </p:nvSpPr>
            <p:spPr>
              <a:xfrm>
                <a:off x="5396918" y="3091763"/>
                <a:ext cx="1356852"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8" name="矩形 27"/>
              <p:cNvSpPr>
                <a:spLocks noRot="1" noChangeAspect="1" noMove="1" noResize="1" noEditPoints="1" noAdjustHandles="1" noChangeArrowheads="1" noChangeShapeType="1" noTextEdit="1"/>
              </p:cNvSpPr>
              <p:nvPr/>
            </p:nvSpPr>
            <p:spPr>
              <a:xfrm>
                <a:off x="6920918" y="3318458"/>
                <a:ext cx="1356852" cy="945685"/>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ele attr="{76312C0A-2E31-4BE0-9C10-BFB2F76C171F}"/>
                  </a:ext>
                </a:extLst>
              </p:cNvPr>
              <p:cNvSpPr/>
              <p:nvPr/>
            </p:nvSpPr>
            <p:spPr>
              <a:xfrm>
                <a:off x="5396918" y="1713817"/>
                <a:ext cx="1356852"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9" name="矩形 28"/>
              <p:cNvSpPr>
                <a:spLocks noRot="1" noChangeAspect="1" noMove="1" noResize="1" noEditPoints="1" noAdjustHandles="1" noChangeArrowheads="1" noChangeShapeType="1" noTextEdit="1"/>
              </p:cNvSpPr>
              <p:nvPr/>
            </p:nvSpPr>
            <p:spPr>
              <a:xfrm>
                <a:off x="6920918" y="1940512"/>
                <a:ext cx="1356852" cy="945685"/>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p:sp>
        <p:nvSpPr>
          <p:cNvPr id="30" name="矩形 29"/>
          <p:cNvSpPr/>
          <p:nvPr/>
        </p:nvSpPr>
        <p:spPr>
          <a:xfrm>
            <a:off x="5981067" y="2690294"/>
            <a:ext cx="229055" cy="945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矩形 30"/>
          <p:cNvSpPr/>
          <p:nvPr/>
        </p:nvSpPr>
        <p:spPr>
          <a:xfrm>
            <a:off x="2268600" y="1891864"/>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2" name="矩形 31"/>
          <p:cNvSpPr/>
          <p:nvPr/>
        </p:nvSpPr>
        <p:spPr>
          <a:xfrm>
            <a:off x="2268599" y="3288954"/>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3" name="矩形 32"/>
          <p:cNvSpPr/>
          <p:nvPr/>
        </p:nvSpPr>
        <p:spPr>
          <a:xfrm>
            <a:off x="8932840" y="1891864"/>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4" name="矩形 33"/>
          <p:cNvSpPr/>
          <p:nvPr/>
        </p:nvSpPr>
        <p:spPr>
          <a:xfrm>
            <a:off x="8932839" y="3288954"/>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5" name="箭號: 向右 34"/>
          <p:cNvSpPr/>
          <p:nvPr/>
        </p:nvSpPr>
        <p:spPr>
          <a:xfrm>
            <a:off x="3313768" y="2209559"/>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313768" y="358490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箭號: 向右 36"/>
          <p:cNvSpPr/>
          <p:nvPr/>
        </p:nvSpPr>
        <p:spPr>
          <a:xfrm>
            <a:off x="8360271" y="2217424"/>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箭號: 向右 37"/>
          <p:cNvSpPr/>
          <p:nvPr/>
        </p:nvSpPr>
        <p:spPr>
          <a:xfrm>
            <a:off x="8360271" y="3592771"/>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2701164">
            <a:off x="5340870" y="2502977"/>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p:cNvSpPr/>
          <p:nvPr/>
        </p:nvSpPr>
        <p:spPr>
          <a:xfrm rot="2701164">
            <a:off x="6394083" y="3399392"/>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箭號: 向右 40"/>
          <p:cNvSpPr/>
          <p:nvPr/>
        </p:nvSpPr>
        <p:spPr>
          <a:xfrm rot="18882259">
            <a:off x="5339272" y="3340759"/>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箭號: 向右 41"/>
          <p:cNvSpPr/>
          <p:nvPr/>
        </p:nvSpPr>
        <p:spPr>
          <a:xfrm rot="18882259">
            <a:off x="6338929" y="2481432"/>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43" name="圖片 42"/>
          <p:cNvPicPr>
            <a:picLocks noChangeAspect="1"/>
          </p:cNvPicPr>
          <p:nvPr/>
        </p:nvPicPr>
        <p:blipFill>
          <a:blip r:embed="rId2"/>
          <a:stretch>
            <a:fillRect/>
          </a:stretch>
        </p:blipFill>
        <p:spPr>
          <a:xfrm>
            <a:off x="2213398" y="1855830"/>
            <a:ext cx="1015043" cy="104298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cxnSp>
        <p:nvCxnSpPr>
          <p:cNvPr id="46" name="直線單箭頭接點 45"/>
          <p:cNvCxnSpPr/>
          <p:nvPr/>
        </p:nvCxnSpPr>
        <p:spPr>
          <a:xfrm>
            <a:off x="3364072" y="2574514"/>
            <a:ext cx="1944427"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6939016" y="2605065"/>
            <a:ext cx="194442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281184" y="2570141"/>
            <a:ext cx="663639" cy="59583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6300360" y="2604239"/>
            <a:ext cx="620558" cy="580845"/>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5" name="圖片 44"/>
          <p:cNvPicPr>
            <a:picLocks noChangeAspect="1"/>
          </p:cNvPicPr>
          <p:nvPr/>
        </p:nvPicPr>
        <p:blipFill>
          <a:blip r:embed="rId2"/>
          <a:stretch>
            <a:fillRect/>
          </a:stretch>
        </p:blipFill>
        <p:spPr>
          <a:xfrm>
            <a:off x="8947960" y="1907879"/>
            <a:ext cx="1015043" cy="104298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cxnSp>
        <p:nvCxnSpPr>
          <p:cNvPr id="51" name="直線單箭頭接點 50"/>
          <p:cNvCxnSpPr/>
          <p:nvPr/>
        </p:nvCxnSpPr>
        <p:spPr>
          <a:xfrm flipV="1">
            <a:off x="3386931" y="4000706"/>
            <a:ext cx="1944427" cy="0"/>
          </a:xfrm>
          <a:prstGeom prst="straightConnector1">
            <a:avLst/>
          </a:prstGeom>
          <a:ln w="571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6961875" y="3970155"/>
            <a:ext cx="1944427" cy="0"/>
          </a:xfrm>
          <a:prstGeom prst="straightConnector1">
            <a:avLst/>
          </a:prstGeom>
          <a:ln w="571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5304043" y="3409246"/>
            <a:ext cx="663639" cy="595833"/>
          </a:xfrm>
          <a:prstGeom prst="straightConnector1">
            <a:avLst/>
          </a:prstGeom>
          <a:ln w="571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a:off x="6323219" y="3390136"/>
            <a:ext cx="620558" cy="580845"/>
          </a:xfrm>
          <a:prstGeom prst="straightConnector1">
            <a:avLst/>
          </a:prstGeom>
          <a:ln w="571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4003818" y="1109846"/>
            <a:ext cx="4183552" cy="829945"/>
          </a:xfrm>
          <a:prstGeom prst="rect">
            <a:avLst/>
          </a:prstGeom>
          <a:noFill/>
        </p:spPr>
        <p:txBody>
          <a:bodyPr wrap="square" rtlCol="0">
            <a:spAutoFit/>
          </a:bodyPr>
          <a:lstStyle/>
          <a:p>
            <a:pPr algn="ctr"/>
            <a:r>
              <a:rPr lang="en-US" altLang="zh-TW" sz="2400" dirty="0">
                <a:solidFill>
                  <a:srgbClr val="FF0000"/>
                </a:solidFill>
              </a:rPr>
              <a:t>Minimizing reconstruction error</a:t>
            </a:r>
            <a:endParaRPr lang="zh-TW" altLang="en-US" sz="2400" dirty="0">
              <a:solidFill>
                <a:srgbClr val="FF0000"/>
              </a:solidFill>
            </a:endParaRPr>
          </a:p>
        </p:txBody>
      </p:sp>
      <p:cxnSp>
        <p:nvCxnSpPr>
          <p:cNvPr id="57" name="直線接點 56"/>
          <p:cNvCxnSpPr/>
          <p:nvPr/>
        </p:nvCxnSpPr>
        <p:spPr>
          <a:xfrm>
            <a:off x="2721942" y="1527697"/>
            <a:ext cx="67556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2721942" y="1527697"/>
            <a:ext cx="0" cy="29427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9477545" y="1527697"/>
            <a:ext cx="0" cy="32813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Picture 2" descr="「新八」的圖片搜尋結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7229" y="3193156"/>
            <a:ext cx="946891" cy="126252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新八」的圖片搜尋結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9085" y="3185084"/>
            <a:ext cx="946891" cy="1262522"/>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p:cNvSpPr/>
          <p:nvPr/>
        </p:nvSpPr>
        <p:spPr>
          <a:xfrm>
            <a:off x="482132" y="299864"/>
            <a:ext cx="5851525" cy="583565"/>
          </a:xfrm>
          <a:prstGeom prst="rect">
            <a:avLst/>
          </a:prstGeom>
        </p:spPr>
        <p:txBody>
          <a:bodyPr wrap="none">
            <a:spAutoFit/>
          </a:bodyPr>
          <a:lstStyle/>
          <a:p>
            <a:r>
              <a:rPr lang="en-US" altLang="zh-TW" sz="3200" b="1" i="1" u="sng" dirty="0"/>
              <a:t>Projection to Common Space</a:t>
            </a:r>
            <a:endParaRPr lang="zh-TW" altLang="en-US" sz="3200" b="1" i="1" u="sng" dirty="0"/>
          </a:p>
        </p:txBody>
      </p:sp>
      <p:sp>
        <p:nvSpPr>
          <p:cNvPr id="63" name="矩形 62"/>
          <p:cNvSpPr/>
          <p:nvPr/>
        </p:nvSpPr>
        <p:spPr>
          <a:xfrm>
            <a:off x="317032" y="1527686"/>
            <a:ext cx="1438910" cy="521970"/>
          </a:xfrm>
          <a:prstGeom prst="rect">
            <a:avLst/>
          </a:prstGeom>
        </p:spPr>
        <p:txBody>
          <a:bodyPr wrap="none">
            <a:spAutoFit/>
          </a:bodyPr>
          <a:lstStyle/>
          <a:p>
            <a:r>
              <a:rPr lang="en-US" altLang="zh-TW" sz="2800" i="1" u="sng" dirty="0"/>
              <a:t>Training</a:t>
            </a:r>
            <a:endParaRPr lang="zh-TW" altLang="en-US" sz="2800" i="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6" name="矩形 25">
                <a:extLst>
                  <a:ext uri="{FF2B5EF4-FFF2-40B4-BE49-F238E27FC236}">
                    <ele attr="{FEAA5B6E-668C-4BCC-9FB7-4237488BDDE7}"/>
                  </a:ext>
                </a:extLst>
              </p:cNvPr>
              <p:cNvSpPr/>
              <p:nvPr/>
            </p:nvSpPr>
            <p:spPr>
              <a:xfrm>
                <a:off x="1888053" y="1762153"/>
                <a:ext cx="996419"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3941008" y="2291108"/>
                <a:ext cx="996419"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ele attr="{E2B94C88-AE5A-4328-846B-824331EA4B6E}"/>
                  </a:ext>
                </a:extLst>
              </p:cNvPr>
              <p:cNvSpPr/>
              <p:nvPr/>
            </p:nvSpPr>
            <p:spPr>
              <a:xfrm>
                <a:off x="1888053" y="3129789"/>
                <a:ext cx="996419"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3941008" y="3658744"/>
                <a:ext cx="996419" cy="945685"/>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ele attr="{3C01867B-7917-44F5-A0D3-4F6A72085C24}"/>
                  </a:ext>
                </a:extLst>
              </p:cNvPr>
              <p:cNvSpPr/>
              <p:nvPr/>
            </p:nvSpPr>
            <p:spPr>
              <a:xfrm>
                <a:off x="4460501" y="3090017"/>
                <a:ext cx="939972"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8" name="矩形 27"/>
              <p:cNvSpPr>
                <a:spLocks noRot="1" noChangeAspect="1" noMove="1" noResize="1" noEditPoints="1" noAdjustHandles="1" noChangeArrowheads="1" noChangeShapeType="1" noTextEdit="1"/>
              </p:cNvSpPr>
              <p:nvPr/>
            </p:nvSpPr>
            <p:spPr>
              <a:xfrm>
                <a:off x="6513456" y="3618972"/>
                <a:ext cx="939972" cy="945685"/>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ele attr="{76312C0A-2E31-4BE0-9C10-BFB2F76C171F}"/>
                  </a:ext>
                </a:extLst>
              </p:cNvPr>
              <p:cNvSpPr/>
              <p:nvPr/>
            </p:nvSpPr>
            <p:spPr>
              <a:xfrm>
                <a:off x="4460501" y="1712071"/>
                <a:ext cx="950876"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9" name="矩形 28"/>
              <p:cNvSpPr>
                <a:spLocks noRot="1" noChangeAspect="1" noMove="1" noResize="1" noEditPoints="1" noAdjustHandles="1" noChangeArrowheads="1" noChangeShapeType="1" noTextEdit="1"/>
              </p:cNvSpPr>
              <p:nvPr/>
            </p:nvSpPr>
            <p:spPr>
              <a:xfrm>
                <a:off x="6513456" y="2241026"/>
                <a:ext cx="950876" cy="94568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30" name="矩形 29"/>
          <p:cNvSpPr/>
          <p:nvPr/>
        </p:nvSpPr>
        <p:spPr>
          <a:xfrm>
            <a:off x="5573605" y="2990808"/>
            <a:ext cx="229055" cy="945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矩形 30"/>
          <p:cNvSpPr/>
          <p:nvPr/>
        </p:nvSpPr>
        <p:spPr>
          <a:xfrm>
            <a:off x="2308265" y="2226781"/>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2" name="矩形 31"/>
          <p:cNvSpPr/>
          <p:nvPr/>
        </p:nvSpPr>
        <p:spPr>
          <a:xfrm>
            <a:off x="2308264" y="3623871"/>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3" name="矩形 32"/>
          <p:cNvSpPr/>
          <p:nvPr/>
        </p:nvSpPr>
        <p:spPr>
          <a:xfrm>
            <a:off x="8086195" y="2210766"/>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4" name="矩形 33"/>
          <p:cNvSpPr/>
          <p:nvPr/>
        </p:nvSpPr>
        <p:spPr>
          <a:xfrm>
            <a:off x="8086194" y="3607856"/>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5" name="箭號: 向右 34"/>
          <p:cNvSpPr/>
          <p:nvPr/>
        </p:nvSpPr>
        <p:spPr>
          <a:xfrm>
            <a:off x="3353433" y="254447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353433" y="391982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箭號: 向右 36"/>
          <p:cNvSpPr/>
          <p:nvPr/>
        </p:nvSpPr>
        <p:spPr>
          <a:xfrm>
            <a:off x="7513626" y="253632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箭號: 向右 37"/>
          <p:cNvSpPr/>
          <p:nvPr/>
        </p:nvSpPr>
        <p:spPr>
          <a:xfrm>
            <a:off x="7513626" y="391167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2701164">
            <a:off x="4933408" y="2803491"/>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p:cNvSpPr/>
          <p:nvPr/>
        </p:nvSpPr>
        <p:spPr>
          <a:xfrm rot="2701164">
            <a:off x="5986621" y="369990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箭號: 向右 40"/>
          <p:cNvSpPr/>
          <p:nvPr/>
        </p:nvSpPr>
        <p:spPr>
          <a:xfrm rot="18882259">
            <a:off x="4931810" y="364127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箭號: 向右 41"/>
          <p:cNvSpPr/>
          <p:nvPr/>
        </p:nvSpPr>
        <p:spPr>
          <a:xfrm rot="18882259">
            <a:off x="5931467" y="278194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43" name="圖片 42"/>
          <p:cNvPicPr>
            <a:picLocks noChangeAspect="1"/>
          </p:cNvPicPr>
          <p:nvPr/>
        </p:nvPicPr>
        <p:blipFill>
          <a:blip r:embed="rId5"/>
          <a:stretch>
            <a:fillRect/>
          </a:stretch>
        </p:blipFill>
        <p:spPr>
          <a:xfrm>
            <a:off x="2253063" y="2190747"/>
            <a:ext cx="1015043" cy="104298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cxnSp>
        <p:nvCxnSpPr>
          <p:cNvPr id="46" name="直線單箭頭接點 45"/>
          <p:cNvCxnSpPr/>
          <p:nvPr/>
        </p:nvCxnSpPr>
        <p:spPr>
          <a:xfrm>
            <a:off x="3448743" y="2904753"/>
            <a:ext cx="1438897"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4873722" y="2870655"/>
            <a:ext cx="663639" cy="59583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群組 12"/>
          <p:cNvGrpSpPr/>
          <p:nvPr/>
        </p:nvGrpSpPr>
        <p:grpSpPr>
          <a:xfrm flipV="1">
            <a:off x="5884419" y="3754367"/>
            <a:ext cx="2216896" cy="580845"/>
            <a:chOff x="4299604" y="3250621"/>
            <a:chExt cx="2216896" cy="580845"/>
          </a:xfrm>
        </p:grpSpPr>
        <p:cxnSp>
          <p:nvCxnSpPr>
            <p:cNvPr id="53" name="直線單箭頭接點 52"/>
            <p:cNvCxnSpPr/>
            <p:nvPr/>
          </p:nvCxnSpPr>
          <p:spPr>
            <a:xfrm flipV="1">
              <a:off x="4836377" y="3278633"/>
              <a:ext cx="1680123" cy="0"/>
            </a:xfrm>
            <a:prstGeom prst="straightConnector1">
              <a:avLst/>
            </a:prstGeom>
            <a:ln w="571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4299604" y="3250621"/>
              <a:ext cx="620558" cy="580845"/>
            </a:xfrm>
            <a:prstGeom prst="straightConnector1">
              <a:avLst/>
            </a:prstGeom>
            <a:ln w="571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文字方塊 55"/>
          <p:cNvSpPr txBox="1"/>
          <p:nvPr/>
        </p:nvSpPr>
        <p:spPr>
          <a:xfrm>
            <a:off x="3710884" y="1430768"/>
            <a:ext cx="4183552" cy="829945"/>
          </a:xfrm>
          <a:prstGeom prst="rect">
            <a:avLst/>
          </a:prstGeom>
          <a:noFill/>
        </p:spPr>
        <p:txBody>
          <a:bodyPr wrap="square" rtlCol="0">
            <a:spAutoFit/>
          </a:bodyPr>
          <a:lstStyle/>
          <a:p>
            <a:pPr algn="ctr"/>
            <a:r>
              <a:rPr lang="en-US" altLang="zh-TW" sz="2400" dirty="0">
                <a:solidFill>
                  <a:srgbClr val="FF0000"/>
                </a:solidFill>
              </a:rPr>
              <a:t>Minimizing reconstruction error</a:t>
            </a:r>
            <a:endParaRPr lang="zh-TW" altLang="en-US" sz="2400" dirty="0">
              <a:solidFill>
                <a:srgbClr val="FF0000"/>
              </a:solidFill>
            </a:endParaRPr>
          </a:p>
        </p:txBody>
      </p:sp>
      <p:cxnSp>
        <p:nvCxnSpPr>
          <p:cNvPr id="57" name="直線接點 56"/>
          <p:cNvCxnSpPr/>
          <p:nvPr/>
        </p:nvCxnSpPr>
        <p:spPr>
          <a:xfrm>
            <a:off x="2761607" y="1862614"/>
            <a:ext cx="58575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2761607" y="1862614"/>
            <a:ext cx="0" cy="29427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8619139" y="1828760"/>
            <a:ext cx="0" cy="32813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2939187" y="5782321"/>
            <a:ext cx="7247277" cy="460375"/>
          </a:xfrm>
          <a:prstGeom prst="rect">
            <a:avLst/>
          </a:prstGeom>
          <a:noFill/>
        </p:spPr>
        <p:txBody>
          <a:bodyPr wrap="square" rtlCol="0">
            <a:spAutoFit/>
          </a:bodyPr>
          <a:lstStyle/>
          <a:p>
            <a:r>
              <a:rPr lang="en-US" altLang="zh-TW" sz="2400" dirty="0"/>
              <a:t>Because we train two auto-encoders separately …</a:t>
            </a:r>
            <a:endParaRPr lang="zh-TW" altLang="en-US" sz="2400" dirty="0"/>
          </a:p>
        </p:txBody>
      </p:sp>
      <mc:AlternateContent xmlns:mc="http://schemas.openxmlformats.org/markup-compatibility/2006">
        <mc:Choice xmlns:a14="http://schemas.microsoft.com/office/drawing/2010/main" Requires="a14">
          <p:sp>
            <p:nvSpPr>
              <p:cNvPr id="67" name="矩形 66">
                <a:extLst>
                  <a:ext uri="{FF2B5EF4-FFF2-40B4-BE49-F238E27FC236}">
                    <ele attr="{7C6A5A81-AFA2-4073-AA9D-835D47A61AFF}"/>
                  </a:ext>
                </a:extLst>
              </p:cNvPr>
              <p:cNvSpPr/>
              <p:nvPr/>
            </p:nvSpPr>
            <p:spPr>
              <a:xfrm>
                <a:off x="7609268" y="1906790"/>
                <a:ext cx="620558" cy="6927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67" name="矩形 66"/>
              <p:cNvSpPr>
                <a:spLocks noRot="1" noChangeAspect="1" noMove="1" noResize="1" noEditPoints="1" noAdjustHandles="1" noChangeArrowheads="1" noChangeShapeType="1" noTextEdit="1"/>
              </p:cNvSpPr>
              <p:nvPr/>
            </p:nvSpPr>
            <p:spPr>
              <a:xfrm>
                <a:off x="9662223" y="2435745"/>
                <a:ext cx="620558" cy="692756"/>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8" name="矩形 67">
                <a:extLst>
                  <a:ext uri="{FF2B5EF4-FFF2-40B4-BE49-F238E27FC236}">
                    <ele attr="{6F94E706-C695-45D2-82FE-3973BB337C93}"/>
                  </a:ext>
                </a:extLst>
              </p:cNvPr>
              <p:cNvSpPr/>
              <p:nvPr/>
            </p:nvSpPr>
            <p:spPr>
              <a:xfrm>
                <a:off x="7625772" y="3265315"/>
                <a:ext cx="620558" cy="6927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68" name="矩形 67"/>
              <p:cNvSpPr>
                <a:spLocks noRot="1" noChangeAspect="1" noMove="1" noResize="1" noEditPoints="1" noAdjustHandles="1" noChangeArrowheads="1" noChangeShapeType="1" noTextEdit="1"/>
              </p:cNvSpPr>
              <p:nvPr/>
            </p:nvSpPr>
            <p:spPr>
              <a:xfrm>
                <a:off x="9678727" y="3794270"/>
                <a:ext cx="620558" cy="692756"/>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69" name="箭號: 向右 68"/>
          <p:cNvSpPr/>
          <p:nvPr/>
        </p:nvSpPr>
        <p:spPr>
          <a:xfrm>
            <a:off x="9139902" y="253797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0" name="箭號: 向右 69"/>
          <p:cNvSpPr/>
          <p:nvPr/>
        </p:nvSpPr>
        <p:spPr>
          <a:xfrm>
            <a:off x="9116356" y="3907115"/>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2" name="文字方塊 71"/>
          <p:cNvSpPr txBox="1"/>
          <p:nvPr/>
        </p:nvSpPr>
        <p:spPr>
          <a:xfrm>
            <a:off x="9234204" y="1577327"/>
            <a:ext cx="2025898" cy="706755"/>
          </a:xfrm>
          <a:prstGeom prst="rect">
            <a:avLst/>
          </a:prstGeom>
          <a:noFill/>
        </p:spPr>
        <p:txBody>
          <a:bodyPr wrap="square" rtlCol="0">
            <a:spAutoFit/>
          </a:bodyPr>
          <a:lstStyle/>
          <a:p>
            <a:r>
              <a:rPr lang="en-US" altLang="zh-TW" sz="2000" dirty="0"/>
              <a:t>Discriminator of X domain</a:t>
            </a:r>
            <a:endParaRPr lang="en-US" altLang="zh-TW" sz="2000" dirty="0"/>
          </a:p>
        </p:txBody>
      </p:sp>
      <p:sp>
        <p:nvSpPr>
          <p:cNvPr id="73" name="文字方塊 72"/>
          <p:cNvSpPr txBox="1"/>
          <p:nvPr/>
        </p:nvSpPr>
        <p:spPr>
          <a:xfrm>
            <a:off x="9234204" y="4502315"/>
            <a:ext cx="2025898" cy="706755"/>
          </a:xfrm>
          <a:prstGeom prst="rect">
            <a:avLst/>
          </a:prstGeom>
          <a:noFill/>
        </p:spPr>
        <p:txBody>
          <a:bodyPr wrap="square" rtlCol="0">
            <a:spAutoFit/>
          </a:bodyPr>
          <a:lstStyle/>
          <a:p>
            <a:r>
              <a:rPr lang="en-US" altLang="zh-TW" sz="2000" dirty="0"/>
              <a:t>Discriminator of Y domain</a:t>
            </a:r>
            <a:endParaRPr lang="en-US" altLang="zh-TW" sz="2000" dirty="0"/>
          </a:p>
        </p:txBody>
      </p:sp>
      <p:sp>
        <p:nvSpPr>
          <p:cNvPr id="74" name="文字方塊 73"/>
          <p:cNvSpPr txBox="1"/>
          <p:nvPr/>
        </p:nvSpPr>
        <p:spPr>
          <a:xfrm>
            <a:off x="3746059" y="4675136"/>
            <a:ext cx="4183552" cy="829945"/>
          </a:xfrm>
          <a:prstGeom prst="rect">
            <a:avLst/>
          </a:prstGeom>
          <a:noFill/>
        </p:spPr>
        <p:txBody>
          <a:bodyPr wrap="square" rtlCol="0">
            <a:spAutoFit/>
          </a:bodyPr>
          <a:lstStyle/>
          <a:p>
            <a:pPr algn="ctr"/>
            <a:r>
              <a:rPr lang="en-US" altLang="zh-TW" sz="2400" dirty="0">
                <a:solidFill>
                  <a:srgbClr val="FF0000"/>
                </a:solidFill>
              </a:rPr>
              <a:t>Minimizing reconstruction error</a:t>
            </a:r>
            <a:endParaRPr lang="zh-TW" altLang="en-US" sz="2400" dirty="0">
              <a:solidFill>
                <a:srgbClr val="FF0000"/>
              </a:solidFill>
            </a:endParaRPr>
          </a:p>
        </p:txBody>
      </p:sp>
      <p:cxnSp>
        <p:nvCxnSpPr>
          <p:cNvPr id="75" name="直線接點 74"/>
          <p:cNvCxnSpPr/>
          <p:nvPr/>
        </p:nvCxnSpPr>
        <p:spPr>
          <a:xfrm>
            <a:off x="2796782" y="5106982"/>
            <a:ext cx="58575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線接點 75"/>
          <p:cNvCxnSpPr/>
          <p:nvPr/>
        </p:nvCxnSpPr>
        <p:spPr>
          <a:xfrm flipV="1">
            <a:off x="2796782" y="4782523"/>
            <a:ext cx="0" cy="32446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線接點 76"/>
          <p:cNvCxnSpPr/>
          <p:nvPr/>
        </p:nvCxnSpPr>
        <p:spPr>
          <a:xfrm flipH="1" flipV="1">
            <a:off x="8614030" y="4774580"/>
            <a:ext cx="0" cy="2985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25642" y="318279"/>
            <a:ext cx="5851525" cy="583565"/>
          </a:xfrm>
          <a:prstGeom prst="rect">
            <a:avLst/>
          </a:prstGeom>
        </p:spPr>
        <p:txBody>
          <a:bodyPr wrap="none">
            <a:spAutoFit/>
          </a:bodyPr>
          <a:lstStyle/>
          <a:p>
            <a:r>
              <a:rPr lang="en-US" altLang="zh-TW" sz="3200" b="1" i="1" u="sng" dirty="0"/>
              <a:t>Projection to Common Space</a:t>
            </a:r>
            <a:endParaRPr lang="zh-TW" altLang="en-US" sz="3200" b="1" i="1" u="sng" dirty="0"/>
          </a:p>
        </p:txBody>
      </p:sp>
      <p:sp>
        <p:nvSpPr>
          <p:cNvPr id="80" name="矩形 79"/>
          <p:cNvSpPr/>
          <p:nvPr/>
        </p:nvSpPr>
        <p:spPr>
          <a:xfrm>
            <a:off x="242737" y="1384811"/>
            <a:ext cx="1438910" cy="521970"/>
          </a:xfrm>
          <a:prstGeom prst="rect">
            <a:avLst/>
          </a:prstGeom>
        </p:spPr>
        <p:txBody>
          <a:bodyPr wrap="none">
            <a:spAutoFit/>
          </a:bodyPr>
          <a:lstStyle/>
          <a:p>
            <a:r>
              <a:rPr lang="en-US" altLang="zh-TW" sz="2800" i="1" u="sng" dirty="0"/>
              <a:t>Training</a:t>
            </a:r>
            <a:endParaRPr lang="zh-TW" altLang="en-US" sz="2800" i="1" u="sng" dirty="0"/>
          </a:p>
        </p:txBody>
      </p:sp>
      <p:pic>
        <p:nvPicPr>
          <p:cNvPr id="81" name="圖片 8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2911" y="3627330"/>
            <a:ext cx="1113396" cy="11133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7" grpId="0" bldLvl="0" animBg="1"/>
      <p:bldP spid="68" grpId="0" bldLvl="0" animBg="1"/>
      <p:bldP spid="69" grpId="0" bldLvl="0" animBg="1"/>
      <p:bldP spid="70" grpId="0" bldLvl="0" animBg="1"/>
      <p:bldP spid="72" grpId="0"/>
      <p:bldP spid="7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7097265" y="2113207"/>
            <a:ext cx="2485966" cy="1154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800" dirty="0"/>
          </a:p>
        </p:txBody>
      </p:sp>
      <p:sp>
        <p:nvSpPr>
          <p:cNvPr id="66" name="文字方塊 65"/>
          <p:cNvSpPr txBox="1"/>
          <p:nvPr/>
        </p:nvSpPr>
        <p:spPr>
          <a:xfrm>
            <a:off x="2236470" y="5422265"/>
            <a:ext cx="8467090" cy="521970"/>
          </a:xfrm>
          <a:prstGeom prst="rect">
            <a:avLst/>
          </a:prstGeom>
          <a:noFill/>
        </p:spPr>
        <p:txBody>
          <a:bodyPr wrap="square" rtlCol="0">
            <a:spAutoFit/>
          </a:bodyPr>
          <a:lstStyle/>
          <a:p>
            <a:r>
              <a:rPr lang="en-US" altLang="zh-TW" sz="2800" dirty="0"/>
              <a:t>Sharing the parameters of encoders and decoders</a:t>
            </a:r>
            <a:endParaRPr lang="zh-TW" altLang="en-US" sz="2800" dirty="0"/>
          </a:p>
        </p:txBody>
      </p:sp>
      <p:sp>
        <p:nvSpPr>
          <p:cNvPr id="79" name="矩形 78"/>
          <p:cNvSpPr/>
          <p:nvPr/>
        </p:nvSpPr>
        <p:spPr>
          <a:xfrm>
            <a:off x="781217" y="330344"/>
            <a:ext cx="5851525" cy="583565"/>
          </a:xfrm>
          <a:prstGeom prst="rect">
            <a:avLst/>
          </a:prstGeom>
        </p:spPr>
        <p:txBody>
          <a:bodyPr wrap="none">
            <a:spAutoFit/>
          </a:bodyPr>
          <a:lstStyle/>
          <a:p>
            <a:r>
              <a:rPr lang="en-US" altLang="zh-TW" sz="3200" b="1" i="1" u="sng" dirty="0"/>
              <a:t>Projection to Common Space</a:t>
            </a:r>
            <a:endParaRPr lang="zh-TW" altLang="en-US" sz="3200" b="1" i="1" u="sng" dirty="0"/>
          </a:p>
        </p:txBody>
      </p:sp>
      <p:sp>
        <p:nvSpPr>
          <p:cNvPr id="80" name="矩形 79"/>
          <p:cNvSpPr/>
          <p:nvPr/>
        </p:nvSpPr>
        <p:spPr>
          <a:xfrm>
            <a:off x="646597" y="1506731"/>
            <a:ext cx="1438910" cy="521970"/>
          </a:xfrm>
          <a:prstGeom prst="rect">
            <a:avLst/>
          </a:prstGeom>
        </p:spPr>
        <p:txBody>
          <a:bodyPr wrap="none">
            <a:spAutoFit/>
          </a:bodyPr>
          <a:lstStyle/>
          <a:p>
            <a:r>
              <a:rPr lang="en-US" altLang="zh-TW" sz="2800" i="1" u="sng" dirty="0"/>
              <a:t>Training</a:t>
            </a:r>
            <a:endParaRPr lang="zh-TW" altLang="en-US" sz="2800" i="1" u="sng" dirty="0"/>
          </a:p>
        </p:txBody>
      </p:sp>
      <p:sp>
        <p:nvSpPr>
          <p:cNvPr id="62" name="矩形 61"/>
          <p:cNvSpPr/>
          <p:nvPr/>
        </p:nvSpPr>
        <p:spPr>
          <a:xfrm>
            <a:off x="2961459" y="2150361"/>
            <a:ext cx="2485966" cy="1154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800" dirty="0"/>
          </a:p>
        </p:txBody>
      </p:sp>
      <p:sp>
        <p:nvSpPr>
          <p:cNvPr id="63" name="矩形 62"/>
          <p:cNvSpPr/>
          <p:nvPr/>
        </p:nvSpPr>
        <p:spPr>
          <a:xfrm>
            <a:off x="2980805" y="3508033"/>
            <a:ext cx="2485966" cy="11500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800" dirty="0"/>
          </a:p>
        </p:txBody>
      </p:sp>
      <p:sp>
        <p:nvSpPr>
          <p:cNvPr id="71" name="矩形 70"/>
          <p:cNvSpPr/>
          <p:nvPr/>
        </p:nvSpPr>
        <p:spPr>
          <a:xfrm>
            <a:off x="6170297" y="2884464"/>
            <a:ext cx="229055" cy="945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8" name="箭號: 向右 77"/>
          <p:cNvSpPr/>
          <p:nvPr/>
        </p:nvSpPr>
        <p:spPr>
          <a:xfrm rot="2701164">
            <a:off x="5530100" y="2697147"/>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1" name="箭號: 向右 80"/>
          <p:cNvSpPr/>
          <p:nvPr/>
        </p:nvSpPr>
        <p:spPr>
          <a:xfrm rot="2701164">
            <a:off x="6583313" y="3593562"/>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2" name="箭號: 向右 81"/>
          <p:cNvSpPr/>
          <p:nvPr/>
        </p:nvSpPr>
        <p:spPr>
          <a:xfrm rot="18882259">
            <a:off x="5528502" y="3534929"/>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3" name="箭號: 向右 82"/>
          <p:cNvSpPr/>
          <p:nvPr/>
        </p:nvSpPr>
        <p:spPr>
          <a:xfrm rot="18882259">
            <a:off x="6528159" y="2675602"/>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 name="矩形 1">
                <a:extLst>
                  <a:ext uri="{FF2B5EF4-FFF2-40B4-BE49-F238E27FC236}">
                    <ele attr="{DB9E6418-23ED-4A4A-9301-42BD45CAE7E7}"/>
                  </a:ext>
                </a:extLst>
              </p:cNvPr>
              <p:cNvSpPr/>
              <p:nvPr/>
            </p:nvSpPr>
            <p:spPr>
              <a:xfrm>
                <a:off x="2109657" y="1403101"/>
                <a:ext cx="9176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𝐸𝑁</m:t>
                          </m:r>
                        </m:e>
                        <m:sub>
                          <m:r>
                            <a:rPr lang="en-US" altLang="zh-TW" sz="2800" i="1">
                              <a:latin typeface="Cambria Math" panose="02040503050406030204" pitchFamily="18" charset="0"/>
                            </a:rPr>
                            <m:t>𝑋</m:t>
                          </m:r>
                        </m:sub>
                      </m:sSub>
                    </m:oMath>
                  </m:oMathPara>
                </a14:m>
                <a:endParaRPr lang="zh-TW" altLang="en-US" sz="2800" dirty="0"/>
              </a:p>
            </p:txBody>
          </p:sp>
        </mc:Choice>
        <mc:Fallback>
          <p:sp>
            <p:nvSpPr>
              <p:cNvPr id="2" name="矩形 1"/>
              <p:cNvSpPr>
                <a:spLocks noRot="1" noChangeAspect="1" noMove="1" noResize="1" noEditPoints="1" noAdjustHandles="1" noChangeArrowheads="1" noChangeShapeType="1" noTextEdit="1"/>
              </p:cNvSpPr>
              <p:nvPr/>
            </p:nvSpPr>
            <p:spPr>
              <a:xfrm>
                <a:off x="3784787" y="1629796"/>
                <a:ext cx="917687" cy="523220"/>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6" name="矩形 85">
                <a:extLst>
                  <a:ext uri="{FF2B5EF4-FFF2-40B4-BE49-F238E27FC236}">
                    <ele attr="{407BD84E-BBAB-4EAD-B5BA-D221FB784B2A}"/>
                  </a:ext>
                </a:extLst>
              </p:cNvPr>
              <p:cNvSpPr/>
              <p:nvPr/>
            </p:nvSpPr>
            <p:spPr>
              <a:xfrm>
                <a:off x="2122106" y="4458403"/>
                <a:ext cx="9080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𝐸𝑁</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86" name="矩形 85"/>
              <p:cNvSpPr>
                <a:spLocks noRot="1" noChangeAspect="1" noMove="1" noResize="1" noEditPoints="1" noAdjustHandles="1" noChangeArrowheads="1" noChangeShapeType="1" noTextEdit="1"/>
              </p:cNvSpPr>
              <p:nvPr/>
            </p:nvSpPr>
            <p:spPr>
              <a:xfrm>
                <a:off x="3797236" y="4685098"/>
                <a:ext cx="908069" cy="52322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7" name="矩形 86">
                <a:extLst>
                  <a:ext uri="{FF2B5EF4-FFF2-40B4-BE49-F238E27FC236}">
                    <ele attr="{E79AC67D-6E93-49FB-9AC1-E7286D37AD29}"/>
                  </a:ext>
                </a:extLst>
              </p:cNvPr>
              <p:cNvSpPr/>
              <p:nvPr/>
            </p:nvSpPr>
            <p:spPr>
              <a:xfrm>
                <a:off x="6169765" y="1391597"/>
                <a:ext cx="91377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i="1">
                              <a:latin typeface="Cambria Math" panose="02040503050406030204" pitchFamily="18" charset="0"/>
                            </a:rPr>
                            <m:t>𝑋</m:t>
                          </m:r>
                        </m:sub>
                      </m:sSub>
                    </m:oMath>
                  </m:oMathPara>
                </a14:m>
                <a:endParaRPr lang="zh-TW" altLang="en-US" sz="2800" dirty="0"/>
              </a:p>
            </p:txBody>
          </p:sp>
        </mc:Choice>
        <mc:Fallback>
          <p:sp>
            <p:nvSpPr>
              <p:cNvPr id="87" name="矩形 86"/>
              <p:cNvSpPr>
                <a:spLocks noRot="1" noChangeAspect="1" noMove="1" noResize="1" noEditPoints="1" noAdjustHandles="1" noChangeArrowheads="1" noChangeShapeType="1" noTextEdit="1"/>
              </p:cNvSpPr>
              <p:nvPr/>
            </p:nvSpPr>
            <p:spPr>
              <a:xfrm>
                <a:off x="7844895" y="1618292"/>
                <a:ext cx="913776" cy="523220"/>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8" name="矩形 87">
                <a:extLst>
                  <a:ext uri="{FF2B5EF4-FFF2-40B4-BE49-F238E27FC236}">
                    <ele attr="{CB0F8D02-3844-4447-8E8A-0B3CDBEFC27E}"/>
                  </a:ext>
                </a:extLst>
              </p:cNvPr>
              <p:cNvSpPr/>
              <p:nvPr/>
            </p:nvSpPr>
            <p:spPr>
              <a:xfrm>
                <a:off x="6169765" y="4434780"/>
                <a:ext cx="9041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88" name="矩形 87"/>
              <p:cNvSpPr>
                <a:spLocks noRot="1" noChangeAspect="1" noMove="1" noResize="1" noEditPoints="1" noAdjustHandles="1" noChangeArrowheads="1" noChangeShapeType="1" noTextEdit="1"/>
              </p:cNvSpPr>
              <p:nvPr/>
            </p:nvSpPr>
            <p:spPr>
              <a:xfrm>
                <a:off x="7844895" y="4661475"/>
                <a:ext cx="904157" cy="52322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3" name="矩形 2"/>
          <p:cNvSpPr/>
          <p:nvPr/>
        </p:nvSpPr>
        <p:spPr>
          <a:xfrm>
            <a:off x="5121676" y="2310080"/>
            <a:ext cx="147881"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p:nvSpPr>
        <p:spPr>
          <a:xfrm>
            <a:off x="4447091" y="2310080"/>
            <a:ext cx="147881"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p:nvSpPr>
        <p:spPr>
          <a:xfrm>
            <a:off x="3783695" y="2303449"/>
            <a:ext cx="147881"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p:nvSpPr>
        <p:spPr>
          <a:xfrm>
            <a:off x="3126073" y="2310080"/>
            <a:ext cx="147881"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2636020" y="2729180"/>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a:off x="4631623" y="2722549"/>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a:off x="3959415" y="2732366"/>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a:off x="3286121" y="2722549"/>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3126073" y="3668011"/>
            <a:ext cx="147881"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103" name="直線單箭頭接點 102"/>
          <p:cNvCxnSpPr/>
          <p:nvPr/>
        </p:nvCxnSpPr>
        <p:spPr>
          <a:xfrm>
            <a:off x="2636020" y="4087111"/>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631623" y="4080480"/>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a:off x="3959415" y="4090297"/>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3286121" y="4080480"/>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121676" y="3686420"/>
            <a:ext cx="147881"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8" name="矩形 107"/>
          <p:cNvSpPr/>
          <p:nvPr/>
        </p:nvSpPr>
        <p:spPr>
          <a:xfrm>
            <a:off x="4447091" y="3686420"/>
            <a:ext cx="147881"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9" name="矩形 108"/>
          <p:cNvSpPr/>
          <p:nvPr/>
        </p:nvSpPr>
        <p:spPr>
          <a:xfrm>
            <a:off x="3783695" y="3679789"/>
            <a:ext cx="147881"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110" name="直線單箭頭接點 109"/>
          <p:cNvCxnSpPr/>
          <p:nvPr/>
        </p:nvCxnSpPr>
        <p:spPr>
          <a:xfrm>
            <a:off x="4849798" y="2814388"/>
            <a:ext cx="0" cy="1171084"/>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a:off x="4200102" y="2814388"/>
            <a:ext cx="0" cy="1171084"/>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9210398" y="2262390"/>
            <a:ext cx="147881"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p:cNvSpPr/>
          <p:nvPr/>
        </p:nvSpPr>
        <p:spPr>
          <a:xfrm>
            <a:off x="8535813" y="2262390"/>
            <a:ext cx="147881"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114"/>
          <p:cNvSpPr/>
          <p:nvPr/>
        </p:nvSpPr>
        <p:spPr>
          <a:xfrm>
            <a:off x="7872417" y="2255759"/>
            <a:ext cx="147881"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115"/>
          <p:cNvSpPr/>
          <p:nvPr/>
        </p:nvSpPr>
        <p:spPr>
          <a:xfrm>
            <a:off x="7214795" y="2262390"/>
            <a:ext cx="147881"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7" name="直線單箭頭接點 116"/>
          <p:cNvCxnSpPr/>
          <p:nvPr/>
        </p:nvCxnSpPr>
        <p:spPr>
          <a:xfrm>
            <a:off x="8720345" y="2674859"/>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8048137" y="2684676"/>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7374843" y="2674859"/>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a:off x="9367521" y="2681490"/>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7107235" y="3508033"/>
            <a:ext cx="2485966" cy="11500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800" dirty="0"/>
          </a:p>
        </p:txBody>
      </p:sp>
      <p:sp>
        <p:nvSpPr>
          <p:cNvPr id="124" name="矩形 123"/>
          <p:cNvSpPr/>
          <p:nvPr/>
        </p:nvSpPr>
        <p:spPr>
          <a:xfrm>
            <a:off x="7225936" y="3642971"/>
            <a:ext cx="147881"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125" name="直線單箭頭接點 124"/>
          <p:cNvCxnSpPr/>
          <p:nvPr/>
        </p:nvCxnSpPr>
        <p:spPr>
          <a:xfrm>
            <a:off x="8731486" y="4055440"/>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p:nvPr/>
        </p:nvCxnSpPr>
        <p:spPr>
          <a:xfrm>
            <a:off x="8059278" y="4065257"/>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p:nvPr/>
        </p:nvCxnSpPr>
        <p:spPr>
          <a:xfrm>
            <a:off x="7385984" y="4055440"/>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9221539" y="3661380"/>
            <a:ext cx="147881"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29" name="矩形 128"/>
          <p:cNvSpPr/>
          <p:nvPr/>
        </p:nvSpPr>
        <p:spPr>
          <a:xfrm>
            <a:off x="8546954" y="3661380"/>
            <a:ext cx="147881"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0" name="矩形 129"/>
          <p:cNvSpPr/>
          <p:nvPr/>
        </p:nvSpPr>
        <p:spPr>
          <a:xfrm>
            <a:off x="7883558" y="3654749"/>
            <a:ext cx="147881"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131" name="直線單箭頭接點 130"/>
          <p:cNvCxnSpPr/>
          <p:nvPr/>
        </p:nvCxnSpPr>
        <p:spPr>
          <a:xfrm>
            <a:off x="9380221" y="4067805"/>
            <a:ext cx="490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p:nvPr/>
        </p:nvCxnSpPr>
        <p:spPr>
          <a:xfrm>
            <a:off x="7605278" y="2771765"/>
            <a:ext cx="0" cy="1171084"/>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p:nvPr/>
        </p:nvCxnSpPr>
        <p:spPr>
          <a:xfrm>
            <a:off x="8287120" y="2814388"/>
            <a:ext cx="0" cy="1171084"/>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7883525" y="6080125"/>
            <a:ext cx="4137025" cy="706755"/>
          </a:xfrm>
          <a:prstGeom prst="rect">
            <a:avLst/>
          </a:prstGeom>
          <a:noFill/>
        </p:spPr>
        <p:txBody>
          <a:bodyPr wrap="square" rtlCol="0">
            <a:spAutoFit/>
          </a:bodyPr>
          <a:lstStyle/>
          <a:p>
            <a:r>
              <a:rPr lang="en-US" altLang="zh-TW" sz="2000" dirty="0"/>
              <a:t>Couple GAN</a:t>
            </a:r>
            <a:r>
              <a:rPr lang="en-US" altLang="zh-TW" sz="1400" dirty="0">
                <a:solidFill>
                  <a:srgbClr val="0000FF"/>
                </a:solidFill>
              </a:rPr>
              <a:t>[</a:t>
            </a:r>
            <a:r>
              <a:rPr lang="zh-TW" altLang="zh-TW" sz="1400" dirty="0">
                <a:solidFill>
                  <a:srgbClr val="0000FF"/>
                </a:solidFill>
              </a:rPr>
              <a:t>Ming-Yu Liu, </a:t>
            </a:r>
            <a:r>
              <a:rPr lang="en-US" altLang="zh-TW" sz="1400" dirty="0">
                <a:solidFill>
                  <a:srgbClr val="0000FF"/>
                </a:solidFill>
              </a:rPr>
              <a:t>et al., NIPS, 2016]</a:t>
            </a:r>
            <a:endParaRPr lang="en-US" altLang="zh-TW" sz="1400" dirty="0">
              <a:solidFill>
                <a:srgbClr val="0000FF"/>
              </a:solidFill>
            </a:endParaRPr>
          </a:p>
          <a:p>
            <a:r>
              <a:rPr lang="en-US" altLang="zh-TW" sz="2000" dirty="0"/>
              <a:t>UNIT</a:t>
            </a:r>
            <a:r>
              <a:rPr lang="en-US" altLang="zh-TW" sz="1400" dirty="0">
                <a:solidFill>
                  <a:srgbClr val="0000FF"/>
                </a:solidFill>
                <a:latin typeface="Lucida Grande"/>
                <a:cs typeface="Times New Roman" panose="02020603050405020304" pitchFamily="2" charset="0"/>
              </a:rPr>
              <a:t>[Ming-Yu Liu, et al., NIPS, 2017]</a:t>
            </a:r>
            <a:endParaRPr lang="en-US" altLang="zh-TW" sz="1400" dirty="0">
              <a:solidFill>
                <a:srgbClr val="0000FF"/>
              </a:solidFill>
              <a:latin typeface="Lucida Grande"/>
              <a:cs typeface="Times New Roman" panose="02020603050405020304" pitchFamily="2"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6" name="矩形 25">
                <a:extLst>
                  <a:ext uri="{FF2B5EF4-FFF2-40B4-BE49-F238E27FC236}">
                    <ele attr="{FEAA5B6E-668C-4BCC-9FB7-4237488BDDE7}"/>
                  </a:ext>
                </a:extLst>
              </p:cNvPr>
              <p:cNvSpPr/>
              <p:nvPr/>
            </p:nvSpPr>
            <p:spPr>
              <a:xfrm>
                <a:off x="1888053" y="1762153"/>
                <a:ext cx="996419"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4016573" y="1988848"/>
                <a:ext cx="996419"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ele attr="{E2B94C88-AE5A-4328-846B-824331EA4B6E}"/>
                  </a:ext>
                </a:extLst>
              </p:cNvPr>
              <p:cNvSpPr/>
              <p:nvPr/>
            </p:nvSpPr>
            <p:spPr>
              <a:xfrm>
                <a:off x="1888053" y="3129789"/>
                <a:ext cx="996419"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4016573" y="3356484"/>
                <a:ext cx="996419" cy="945685"/>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ele attr="{3C01867B-7917-44F5-A0D3-4F6A72085C24}"/>
                  </a:ext>
                </a:extLst>
              </p:cNvPr>
              <p:cNvSpPr/>
              <p:nvPr/>
            </p:nvSpPr>
            <p:spPr>
              <a:xfrm>
                <a:off x="4460501" y="3090017"/>
                <a:ext cx="939972"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8" name="矩形 27"/>
              <p:cNvSpPr>
                <a:spLocks noRot="1" noChangeAspect="1" noMove="1" noResize="1" noEditPoints="1" noAdjustHandles="1" noChangeArrowheads="1" noChangeShapeType="1" noTextEdit="1"/>
              </p:cNvSpPr>
              <p:nvPr/>
            </p:nvSpPr>
            <p:spPr>
              <a:xfrm>
                <a:off x="6589021" y="3316712"/>
                <a:ext cx="939972" cy="945685"/>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ele attr="{76312C0A-2E31-4BE0-9C10-BFB2F76C171F}"/>
                  </a:ext>
                </a:extLst>
              </p:cNvPr>
              <p:cNvSpPr/>
              <p:nvPr/>
            </p:nvSpPr>
            <p:spPr>
              <a:xfrm>
                <a:off x="4460501" y="1712071"/>
                <a:ext cx="950876"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9" name="矩形 28"/>
              <p:cNvSpPr>
                <a:spLocks noRot="1" noChangeAspect="1" noMove="1" noResize="1" noEditPoints="1" noAdjustHandles="1" noChangeArrowheads="1" noChangeShapeType="1" noTextEdit="1"/>
              </p:cNvSpPr>
              <p:nvPr/>
            </p:nvSpPr>
            <p:spPr>
              <a:xfrm>
                <a:off x="6589021" y="1938766"/>
                <a:ext cx="950876" cy="94568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30" name="矩形 29"/>
          <p:cNvSpPr/>
          <p:nvPr/>
        </p:nvSpPr>
        <p:spPr>
          <a:xfrm>
            <a:off x="5649170" y="2688548"/>
            <a:ext cx="229055" cy="945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矩形 30"/>
          <p:cNvSpPr/>
          <p:nvPr/>
        </p:nvSpPr>
        <p:spPr>
          <a:xfrm>
            <a:off x="2383830" y="1924521"/>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2" name="矩形 31"/>
          <p:cNvSpPr/>
          <p:nvPr/>
        </p:nvSpPr>
        <p:spPr>
          <a:xfrm>
            <a:off x="2383829" y="3321611"/>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3" name="矩形 32"/>
          <p:cNvSpPr/>
          <p:nvPr/>
        </p:nvSpPr>
        <p:spPr>
          <a:xfrm>
            <a:off x="8161760" y="1908506"/>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4" name="矩形 33"/>
          <p:cNvSpPr/>
          <p:nvPr/>
        </p:nvSpPr>
        <p:spPr>
          <a:xfrm>
            <a:off x="8161759" y="3305596"/>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5" name="箭號: 向右 34"/>
          <p:cNvSpPr/>
          <p:nvPr/>
        </p:nvSpPr>
        <p:spPr>
          <a:xfrm>
            <a:off x="3428998" y="224221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428998" y="361756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箭號: 向右 36"/>
          <p:cNvSpPr/>
          <p:nvPr/>
        </p:nvSpPr>
        <p:spPr>
          <a:xfrm>
            <a:off x="7589191" y="223406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箭號: 向右 37"/>
          <p:cNvSpPr/>
          <p:nvPr/>
        </p:nvSpPr>
        <p:spPr>
          <a:xfrm>
            <a:off x="7589191" y="360941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2701164">
            <a:off x="5008973" y="2501231"/>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p:cNvSpPr/>
          <p:nvPr/>
        </p:nvSpPr>
        <p:spPr>
          <a:xfrm rot="2701164">
            <a:off x="6062186" y="339764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箭號: 向右 40"/>
          <p:cNvSpPr/>
          <p:nvPr/>
        </p:nvSpPr>
        <p:spPr>
          <a:xfrm rot="18882259">
            <a:off x="5007375" y="333901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箭號: 向右 41"/>
          <p:cNvSpPr/>
          <p:nvPr/>
        </p:nvSpPr>
        <p:spPr>
          <a:xfrm rot="18882259">
            <a:off x="6007032" y="247968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43" name="圖片 42"/>
          <p:cNvPicPr>
            <a:picLocks noChangeAspect="1"/>
          </p:cNvPicPr>
          <p:nvPr/>
        </p:nvPicPr>
        <p:blipFill>
          <a:blip r:embed="rId5"/>
          <a:stretch>
            <a:fillRect/>
          </a:stretch>
        </p:blipFill>
        <p:spPr>
          <a:xfrm>
            <a:off x="2328628" y="1888487"/>
            <a:ext cx="1015043" cy="104298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cxnSp>
        <p:nvCxnSpPr>
          <p:cNvPr id="46" name="直線單箭頭接點 45"/>
          <p:cNvCxnSpPr/>
          <p:nvPr/>
        </p:nvCxnSpPr>
        <p:spPr>
          <a:xfrm>
            <a:off x="3524308" y="2602493"/>
            <a:ext cx="1438897"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6607119" y="2603319"/>
            <a:ext cx="152089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4949287" y="2568395"/>
            <a:ext cx="663639" cy="59583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5968463" y="2602493"/>
            <a:ext cx="620558" cy="580845"/>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5" name="圖片 44"/>
          <p:cNvPicPr>
            <a:picLocks noChangeAspect="1"/>
          </p:cNvPicPr>
          <p:nvPr/>
        </p:nvPicPr>
        <p:blipFill>
          <a:blip r:embed="rId5"/>
          <a:stretch>
            <a:fillRect/>
          </a:stretch>
        </p:blipFill>
        <p:spPr>
          <a:xfrm>
            <a:off x="8176880" y="1924521"/>
            <a:ext cx="1015043" cy="104298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pSp>
        <p:nvGrpSpPr>
          <p:cNvPr id="13" name="群組 12"/>
          <p:cNvGrpSpPr/>
          <p:nvPr/>
        </p:nvGrpSpPr>
        <p:grpSpPr>
          <a:xfrm flipV="1">
            <a:off x="3502161" y="3443773"/>
            <a:ext cx="4674719" cy="595833"/>
            <a:chOff x="1841781" y="3243967"/>
            <a:chExt cx="4674719" cy="595833"/>
          </a:xfrm>
        </p:grpSpPr>
        <p:cxnSp>
          <p:nvCxnSpPr>
            <p:cNvPr id="51" name="直線單箭頭接點 50"/>
            <p:cNvCxnSpPr/>
            <p:nvPr/>
          </p:nvCxnSpPr>
          <p:spPr>
            <a:xfrm flipV="1">
              <a:off x="1841781" y="3250210"/>
              <a:ext cx="1510831" cy="0"/>
            </a:xfrm>
            <a:prstGeom prst="straightConnector1">
              <a:avLst/>
            </a:prstGeom>
            <a:ln w="571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4836377" y="3278633"/>
              <a:ext cx="1680123" cy="0"/>
            </a:xfrm>
            <a:prstGeom prst="straightConnector1">
              <a:avLst/>
            </a:prstGeom>
            <a:ln w="571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a:off x="3323462" y="3243967"/>
              <a:ext cx="663639" cy="595833"/>
            </a:xfrm>
            <a:prstGeom prst="straightConnector1">
              <a:avLst/>
            </a:prstGeom>
            <a:ln w="571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4299604" y="3250621"/>
              <a:ext cx="620558" cy="580845"/>
            </a:xfrm>
            <a:prstGeom prst="straightConnector1">
              <a:avLst/>
            </a:prstGeom>
            <a:ln w="5715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文字方塊 55"/>
          <p:cNvSpPr txBox="1"/>
          <p:nvPr/>
        </p:nvSpPr>
        <p:spPr>
          <a:xfrm>
            <a:off x="3786449" y="1128508"/>
            <a:ext cx="4183552" cy="829945"/>
          </a:xfrm>
          <a:prstGeom prst="rect">
            <a:avLst/>
          </a:prstGeom>
          <a:noFill/>
        </p:spPr>
        <p:txBody>
          <a:bodyPr wrap="square" rtlCol="0">
            <a:spAutoFit/>
          </a:bodyPr>
          <a:lstStyle/>
          <a:p>
            <a:pPr algn="ctr"/>
            <a:r>
              <a:rPr lang="en-US" altLang="zh-TW" sz="2400" dirty="0">
                <a:solidFill>
                  <a:srgbClr val="FF0000"/>
                </a:solidFill>
              </a:rPr>
              <a:t>Minimizing reconstruction error</a:t>
            </a:r>
            <a:endParaRPr lang="zh-TW" altLang="en-US" sz="2400" dirty="0">
              <a:solidFill>
                <a:srgbClr val="FF0000"/>
              </a:solidFill>
            </a:endParaRPr>
          </a:p>
        </p:txBody>
      </p:sp>
      <p:cxnSp>
        <p:nvCxnSpPr>
          <p:cNvPr id="57" name="直線接點 56"/>
          <p:cNvCxnSpPr/>
          <p:nvPr/>
        </p:nvCxnSpPr>
        <p:spPr>
          <a:xfrm>
            <a:off x="2837172" y="1560354"/>
            <a:ext cx="58575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2837172" y="1560354"/>
            <a:ext cx="0" cy="29427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8694704" y="1526500"/>
            <a:ext cx="0" cy="32813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Picture 2" descr="「新八」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6149" y="3209798"/>
            <a:ext cx="946891" cy="126252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新八」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4315" y="3217741"/>
            <a:ext cx="946891" cy="12625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文字方塊 13">
                <a:extLst>
                  <a:ext uri="{FF2B5EF4-FFF2-40B4-BE49-F238E27FC236}">
                    <ele attr="{377750DE-2CF4-46EC-A68D-364419830638}"/>
                  </a:ext>
                </a:extLst>
              </p:cNvPr>
              <p:cNvSpPr txBox="1"/>
              <p:nvPr/>
            </p:nvSpPr>
            <p:spPr>
              <a:xfrm>
                <a:off x="725273" y="5769081"/>
                <a:ext cx="7285927" cy="830997"/>
              </a:xfrm>
              <a:prstGeom prst="rect">
                <a:avLst/>
              </a:prstGeom>
              <a:noFill/>
            </p:spPr>
            <p:txBody>
              <a:bodyPr wrap="square" rtlCol="0">
                <a:spAutoFit/>
              </a:bodyPr>
              <a:lstStyle/>
              <a:p>
                <a:r>
                  <a:rPr lang="en-US" altLang="zh-TW" sz="2400" dirty="0"/>
                  <a:t>The domain discriminator forces the output of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𝐸𝑁</m:t>
                        </m:r>
                      </m:e>
                      <m:sub>
                        <m:r>
                          <a:rPr lang="en-US" altLang="zh-TW" sz="2400" i="1">
                            <a:latin typeface="Cambria Math" panose="02040503050406030204" pitchFamily="18" charset="0"/>
                          </a:rPr>
                          <m:t>𝑋</m:t>
                        </m:r>
                      </m:sub>
                    </m:sSub>
                  </m:oMath>
                </a14:m>
                <a:r>
                  <a:rPr lang="en-US" altLang="zh-TW" sz="2400" dirty="0"/>
                  <a:t> and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𝐸𝑁</m:t>
                        </m:r>
                      </m:e>
                      <m:sub>
                        <m:r>
                          <a:rPr lang="en-US" altLang="zh-TW" sz="2400" i="1">
                            <a:latin typeface="Cambria Math" panose="02040503050406030204" pitchFamily="18" charset="0"/>
                          </a:rPr>
                          <m:t>𝑌</m:t>
                        </m:r>
                      </m:sub>
                    </m:sSub>
                  </m:oMath>
                </a14:m>
                <a:r>
                  <a:rPr lang="zh-TW" altLang="en-US" sz="2400" dirty="0"/>
                  <a:t> </a:t>
                </a:r>
                <a:r>
                  <a:rPr lang="en-US" altLang="zh-TW" sz="2400" dirty="0"/>
                  <a:t>have the same distribution.</a:t>
                </a:r>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3627755" y="-410845"/>
                <a:ext cx="6861810" cy="831215"/>
              </a:xfrm>
              <a:prstGeom prst="rect">
                <a:avLst/>
              </a:prstGeom>
              <a:blipFill rotWithShape="1">
                <a:blip r:embed="rId7"/>
                <a:stretch>
                  <a:fillRect l="-1339" t="-5839" b="-1532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6" name="文字方塊 65">
                <a:extLst>
                  <a:ext uri="{FF2B5EF4-FFF2-40B4-BE49-F238E27FC236}">
                    <ele attr="{DA19D2C0-0077-44D8-9C9D-864A57AD60BB}"/>
                  </a:ext>
                </a:extLst>
              </p:cNvPr>
              <p:cNvSpPr txBox="1"/>
              <p:nvPr/>
            </p:nvSpPr>
            <p:spPr>
              <a:xfrm>
                <a:off x="6646715" y="4891937"/>
                <a:ext cx="2578672" cy="461665"/>
              </a:xfrm>
              <a:prstGeom prst="rect">
                <a:avLst/>
              </a:prstGeom>
              <a:noFill/>
            </p:spPr>
            <p:txBody>
              <a:bodyPr wrap="square" rtlCol="0">
                <a:spAutoFit/>
              </a:bodyPr>
              <a:lstStyle/>
              <a:p>
                <a:r>
                  <a:rPr lang="en-US" altLang="zh-TW" sz="2400" dirty="0"/>
                  <a:t>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𝐸𝑁</m:t>
                        </m:r>
                      </m:e>
                      <m:sub>
                        <m:r>
                          <a:rPr lang="en-US" altLang="zh-TW" sz="2400" i="1">
                            <a:latin typeface="Cambria Math" panose="02040503050406030204" pitchFamily="18" charset="0"/>
                          </a:rPr>
                          <m:t>𝑋</m:t>
                        </m:r>
                      </m:sub>
                    </m:sSub>
                  </m:oMath>
                </a14:m>
                <a:r>
                  <a:rPr lang="en-US" altLang="zh-TW" sz="2400" dirty="0"/>
                  <a:t> or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𝐸𝑁</m:t>
                        </m:r>
                      </m:e>
                      <m:sub>
                        <m:r>
                          <a:rPr lang="en-US" altLang="zh-TW" sz="2400" i="1">
                            <a:latin typeface="Cambria Math" panose="02040503050406030204" pitchFamily="18" charset="0"/>
                          </a:rPr>
                          <m:t>𝑌</m:t>
                        </m:r>
                      </m:sub>
                    </m:sSub>
                  </m:oMath>
                </a14:m>
                <a:endParaRPr lang="zh-TW" altLang="en-US" sz="2400" dirty="0"/>
              </a:p>
            </p:txBody>
          </p:sp>
        </mc:Choice>
        <mc:Fallback>
          <p:sp>
            <p:nvSpPr>
              <p:cNvPr id="66" name="文字方塊 65"/>
              <p:cNvSpPr txBox="1">
                <a:spLocks noRot="1" noChangeAspect="1" noMove="1" noResize="1" noEditPoints="1" noAdjustHandles="1" noChangeArrowheads="1" noChangeShapeType="1" noTextEdit="1"/>
              </p:cNvSpPr>
              <p:nvPr/>
            </p:nvSpPr>
            <p:spPr>
              <a:xfrm>
                <a:off x="8756650" y="5118735"/>
                <a:ext cx="2168525" cy="461645"/>
              </a:xfrm>
              <a:prstGeom prst="rect">
                <a:avLst/>
              </a:prstGeom>
              <a:blipFill rotWithShape="1">
                <a:blip r:embed="rId8"/>
                <a:stretch>
                  <a:fillRect l="-3546"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7" name="矩形 66">
                <a:extLst>
                  <a:ext uri="{FF2B5EF4-FFF2-40B4-BE49-F238E27FC236}">
                    <ele attr="{7C6A5A81-AFA2-4073-AA9D-835D47A61AFF}"/>
                  </a:ext>
                </a:extLst>
              </p:cNvPr>
              <p:cNvSpPr/>
              <p:nvPr/>
            </p:nvSpPr>
            <p:spPr>
              <a:xfrm>
                <a:off x="7609268" y="1906790"/>
                <a:ext cx="620558" cy="6927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67" name="矩形 66"/>
              <p:cNvSpPr>
                <a:spLocks noRot="1" noChangeAspect="1" noMove="1" noResize="1" noEditPoints="1" noAdjustHandles="1" noChangeArrowheads="1" noChangeShapeType="1" noTextEdit="1"/>
              </p:cNvSpPr>
              <p:nvPr/>
            </p:nvSpPr>
            <p:spPr>
              <a:xfrm>
                <a:off x="9737788" y="2133485"/>
                <a:ext cx="620558" cy="692756"/>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8" name="矩形 67">
                <a:extLst>
                  <a:ext uri="{FF2B5EF4-FFF2-40B4-BE49-F238E27FC236}">
                    <ele attr="{6F94E706-C695-45D2-82FE-3973BB337C93}"/>
                  </a:ext>
                </a:extLst>
              </p:cNvPr>
              <p:cNvSpPr/>
              <p:nvPr/>
            </p:nvSpPr>
            <p:spPr>
              <a:xfrm>
                <a:off x="7625772" y="3265315"/>
                <a:ext cx="620558" cy="6927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68" name="矩形 67"/>
              <p:cNvSpPr>
                <a:spLocks noRot="1" noChangeAspect="1" noMove="1" noResize="1" noEditPoints="1" noAdjustHandles="1" noChangeArrowheads="1" noChangeShapeType="1" noTextEdit="1"/>
              </p:cNvSpPr>
              <p:nvPr/>
            </p:nvSpPr>
            <p:spPr>
              <a:xfrm>
                <a:off x="9754292" y="3492010"/>
                <a:ext cx="620558" cy="692756"/>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69" name="箭號: 向右 68"/>
          <p:cNvSpPr/>
          <p:nvPr/>
        </p:nvSpPr>
        <p:spPr>
          <a:xfrm>
            <a:off x="9215467" y="223571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0" name="箭號: 向右 69"/>
          <p:cNvSpPr/>
          <p:nvPr/>
        </p:nvSpPr>
        <p:spPr>
          <a:xfrm>
            <a:off x="9191921" y="3604855"/>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2" name="文字方塊 71"/>
          <p:cNvSpPr txBox="1"/>
          <p:nvPr/>
        </p:nvSpPr>
        <p:spPr>
          <a:xfrm>
            <a:off x="9309769" y="1275067"/>
            <a:ext cx="2025898" cy="706755"/>
          </a:xfrm>
          <a:prstGeom prst="rect">
            <a:avLst/>
          </a:prstGeom>
          <a:noFill/>
        </p:spPr>
        <p:txBody>
          <a:bodyPr wrap="square" rtlCol="0">
            <a:spAutoFit/>
          </a:bodyPr>
          <a:lstStyle/>
          <a:p>
            <a:r>
              <a:rPr lang="en-US" altLang="zh-TW" sz="2000" dirty="0"/>
              <a:t>Discriminator of X domain</a:t>
            </a:r>
            <a:endParaRPr lang="en-US" altLang="zh-TW" sz="2000" dirty="0"/>
          </a:p>
        </p:txBody>
      </p:sp>
      <p:sp>
        <p:nvSpPr>
          <p:cNvPr id="73" name="文字方塊 72"/>
          <p:cNvSpPr txBox="1"/>
          <p:nvPr/>
        </p:nvSpPr>
        <p:spPr>
          <a:xfrm>
            <a:off x="9309769" y="4200055"/>
            <a:ext cx="2025898" cy="706755"/>
          </a:xfrm>
          <a:prstGeom prst="rect">
            <a:avLst/>
          </a:prstGeom>
          <a:noFill/>
        </p:spPr>
        <p:txBody>
          <a:bodyPr wrap="square" rtlCol="0">
            <a:spAutoFit/>
          </a:bodyPr>
          <a:lstStyle/>
          <a:p>
            <a:r>
              <a:rPr lang="en-US" altLang="zh-TW" sz="2000" dirty="0"/>
              <a:t>Discriminator of Y domain</a:t>
            </a:r>
            <a:endParaRPr lang="en-US" altLang="zh-TW" sz="2000" dirty="0"/>
          </a:p>
        </p:txBody>
      </p:sp>
      <p:sp>
        <p:nvSpPr>
          <p:cNvPr id="79" name="矩形 78"/>
          <p:cNvSpPr/>
          <p:nvPr/>
        </p:nvSpPr>
        <p:spPr>
          <a:xfrm>
            <a:off x="238927" y="318279"/>
            <a:ext cx="5851525" cy="583565"/>
          </a:xfrm>
          <a:prstGeom prst="rect">
            <a:avLst/>
          </a:prstGeom>
        </p:spPr>
        <p:txBody>
          <a:bodyPr wrap="none">
            <a:spAutoFit/>
          </a:bodyPr>
          <a:lstStyle/>
          <a:p>
            <a:r>
              <a:rPr lang="en-US" altLang="zh-TW" sz="3200" b="1" i="1" u="sng" dirty="0"/>
              <a:t>Projection to Common Space</a:t>
            </a:r>
            <a:endParaRPr lang="zh-TW" altLang="en-US" sz="3200" b="1" i="1" u="sng" dirty="0"/>
          </a:p>
        </p:txBody>
      </p:sp>
      <p:sp>
        <p:nvSpPr>
          <p:cNvPr id="80" name="矩形 79"/>
          <p:cNvSpPr/>
          <p:nvPr/>
        </p:nvSpPr>
        <p:spPr>
          <a:xfrm>
            <a:off x="399582" y="1485141"/>
            <a:ext cx="1438910" cy="521970"/>
          </a:xfrm>
          <a:prstGeom prst="rect">
            <a:avLst/>
          </a:prstGeom>
        </p:spPr>
        <p:txBody>
          <a:bodyPr wrap="none">
            <a:spAutoFit/>
          </a:bodyPr>
          <a:lstStyle/>
          <a:p>
            <a:r>
              <a:rPr lang="en-US" altLang="zh-TW" sz="2800" i="1" u="sng" dirty="0"/>
              <a:t>Training</a:t>
            </a:r>
            <a:endParaRPr lang="zh-TW" altLang="en-US" sz="2800" i="1" u="sng" dirty="0"/>
          </a:p>
        </p:txBody>
      </p:sp>
      <p:sp>
        <p:nvSpPr>
          <p:cNvPr id="2" name="矩形 1"/>
          <p:cNvSpPr/>
          <p:nvPr/>
        </p:nvSpPr>
        <p:spPr>
          <a:xfrm>
            <a:off x="6339775" y="4809812"/>
            <a:ext cx="2025898" cy="104261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Domain</a:t>
            </a:r>
            <a:endParaRPr lang="en-US" altLang="zh-TW" sz="2400" dirty="0"/>
          </a:p>
          <a:p>
            <a:pPr algn="ctr"/>
            <a:r>
              <a:rPr lang="en-US" altLang="zh-TW" sz="2400" dirty="0"/>
              <a:t>Discriminator</a:t>
            </a:r>
            <a:endParaRPr lang="zh-TW" altLang="en-US" sz="2400" dirty="0"/>
          </a:p>
        </p:txBody>
      </p:sp>
      <p:cxnSp>
        <p:nvCxnSpPr>
          <p:cNvPr id="62" name="直線單箭頭接點 61"/>
          <p:cNvCxnSpPr/>
          <p:nvPr/>
        </p:nvCxnSpPr>
        <p:spPr>
          <a:xfrm>
            <a:off x="8413718" y="5349464"/>
            <a:ext cx="361517"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3" name="文字方塊 62">
                <a:extLst>
                  <a:ext uri="{FF2B5EF4-FFF2-40B4-BE49-F238E27FC236}">
                    <ele attr="{B70AD692-8F8B-40A3-8841-0B23E3D086D4}"/>
                  </a:ext>
                </a:extLst>
              </p:cNvPr>
              <p:cNvSpPr txBox="1"/>
              <p:nvPr/>
            </p:nvSpPr>
            <p:spPr>
              <a:xfrm>
                <a:off x="314017" y="4857765"/>
                <a:ext cx="3050572" cy="830997"/>
              </a:xfrm>
              <a:prstGeom prst="rect">
                <a:avLst/>
              </a:prstGeom>
              <a:noFill/>
            </p:spPr>
            <p:txBody>
              <a:bodyPr wrap="square" rtlCol="0">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𝐸𝑁</m:t>
                        </m:r>
                      </m:e>
                      <m:sub>
                        <m:r>
                          <a:rPr lang="en-US" altLang="zh-TW" sz="2400" i="1">
                            <a:latin typeface="Cambria Math" panose="02040503050406030204" pitchFamily="18" charset="0"/>
                          </a:rPr>
                          <m:t>𝑋</m:t>
                        </m:r>
                      </m:sub>
                    </m:sSub>
                  </m:oMath>
                </a14:m>
                <a:r>
                  <a:rPr lang="en-US" altLang="zh-TW" sz="2400" dirty="0"/>
                  <a:t> and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𝐸𝑁</m:t>
                        </m:r>
                      </m:e>
                      <m:sub>
                        <m:r>
                          <a:rPr lang="en-US" altLang="zh-TW" sz="2400" i="1">
                            <a:latin typeface="Cambria Math" panose="02040503050406030204" pitchFamily="18" charset="0"/>
                          </a:rPr>
                          <m:t>𝑌</m:t>
                        </m:r>
                      </m:sub>
                    </m:sSub>
                  </m:oMath>
                </a14:m>
                <a:r>
                  <a:rPr lang="zh-TW" altLang="en-US" sz="2400" dirty="0"/>
                  <a:t> </a:t>
                </a:r>
                <a:r>
                  <a:rPr lang="en-US" altLang="zh-TW" sz="2400" dirty="0"/>
                  <a:t>fool the domain discriminator</a:t>
                </a:r>
                <a:endParaRPr lang="zh-TW" altLang="en-US" sz="2400" dirty="0"/>
              </a:p>
            </p:txBody>
          </p:sp>
        </mc:Choice>
        <mc:Fallback>
          <p:sp>
            <p:nvSpPr>
              <p:cNvPr id="63" name="文字方塊 62"/>
              <p:cNvSpPr txBox="1">
                <a:spLocks noRot="1" noChangeAspect="1" noMove="1" noResize="1" noEditPoints="1" noAdjustHandles="1" noChangeArrowheads="1" noChangeShapeType="1" noTextEdit="1"/>
              </p:cNvSpPr>
              <p:nvPr/>
            </p:nvSpPr>
            <p:spPr>
              <a:xfrm>
                <a:off x="2561917" y="4810140"/>
                <a:ext cx="3050572" cy="830997"/>
              </a:xfrm>
              <a:prstGeom prst="rect">
                <a:avLst/>
              </a:prstGeom>
              <a:blipFill rotWithShape="1">
                <a:blip r:embed="rId11"/>
                <a:stretch>
                  <a:fillRect l="-3200" t="-5882" r="-1000" b="-16176"/>
                </a:stretch>
              </a:blipFill>
            </p:spPr>
            <p:txBody>
              <a:bodyPr/>
              <a:lstStyle/>
              <a:p>
                <a:r>
                  <a:rPr lang="zh-TW" altLang="en-US">
                    <a:noFill/>
                  </a:rPr>
                  <a:t> </a:t>
                </a:r>
                <a:endParaRPr lang="zh-TW" altLang="en-US">
                  <a:noFill/>
                </a:endParaRPr>
              </a:p>
            </p:txBody>
          </p:sp>
        </mc:Fallback>
      </mc:AlternateContent>
      <p:cxnSp>
        <p:nvCxnSpPr>
          <p:cNvPr id="64" name="直線單箭頭接點 63"/>
          <p:cNvCxnSpPr/>
          <p:nvPr/>
        </p:nvCxnSpPr>
        <p:spPr>
          <a:xfrm>
            <a:off x="5792089" y="5349464"/>
            <a:ext cx="554847"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5792089" y="3679695"/>
            <a:ext cx="0" cy="1669769"/>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089998" y="6466469"/>
            <a:ext cx="4069080" cy="368300"/>
          </a:xfrm>
          <a:prstGeom prst="rect">
            <a:avLst/>
          </a:prstGeom>
        </p:spPr>
        <p:txBody>
          <a:bodyPr wrap="none">
            <a:spAutoFit/>
          </a:bodyPr>
          <a:lstStyle/>
          <a:p>
            <a:r>
              <a:rPr lang="en-US" altLang="zh-TW" dirty="0">
                <a:solidFill>
                  <a:srgbClr val="0000FF"/>
                </a:solidFill>
              </a:rPr>
              <a:t>[Guillaume </a:t>
            </a:r>
            <a:r>
              <a:rPr lang="en-US" altLang="zh-TW" dirty="0" err="1">
                <a:solidFill>
                  <a:srgbClr val="0000FF"/>
                </a:solidFill>
              </a:rPr>
              <a:t>Lample</a:t>
            </a:r>
            <a:r>
              <a:rPr lang="en-US" altLang="zh-TW" dirty="0">
                <a:solidFill>
                  <a:srgbClr val="0000FF"/>
                </a:solidFill>
              </a:rPr>
              <a:t>, et al., NIPS, 2017]</a:t>
            </a:r>
            <a:endParaRPr lang="zh-TW" altLang="en-US" dirty="0">
              <a:solidFill>
                <a:srgbClr val="0000FF"/>
              </a:solidFill>
            </a:endParaRPr>
          </a:p>
        </p:txBody>
      </p:sp>
      <p:sp>
        <p:nvSpPr>
          <p:cNvPr id="3" name="文本框 2"/>
          <p:cNvSpPr txBox="1"/>
          <p:nvPr/>
        </p:nvSpPr>
        <p:spPr>
          <a:xfrm>
            <a:off x="2079625" y="6000750"/>
            <a:ext cx="8966200" cy="368300"/>
          </a:xfrm>
          <a:prstGeom prst="rect">
            <a:avLst/>
          </a:prstGeom>
          <a:noFill/>
        </p:spPr>
        <p:txBody>
          <a:bodyPr wrap="none" rtlCol="0">
            <a:spAutoFit/>
          </a:bodyPr>
          <a:p>
            <a:r>
              <a:rPr lang="en-US" altLang="zh-CN"/>
              <a:t>The domain discriminator forces the output of </a:t>
            </a:r>
            <a:r>
              <a:rPr lang="en-US" altLang="zh-CN" i="1"/>
              <a:t>EN</a:t>
            </a:r>
            <a:r>
              <a:rPr lang="en-US" altLang="zh-CN" i="1" baseline="-25000"/>
              <a:t>X</a:t>
            </a:r>
            <a:r>
              <a:rPr lang="en-US" altLang="zh-CN"/>
              <a:t> and </a:t>
            </a:r>
            <a:r>
              <a:rPr lang="en-US" altLang="zh-CN" i="1"/>
              <a:t>EN</a:t>
            </a:r>
            <a:r>
              <a:rPr lang="en-US" altLang="zh-CN" i="1" baseline="-25000"/>
              <a:t>Y</a:t>
            </a:r>
            <a:r>
              <a:rPr lang="en-US" altLang="zh-CN"/>
              <a:t> have the same distribution.</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2" grpId="0" bldLvl="0" animBg="1"/>
      <p:bldP spid="63" grpId="0" bldLvl="0" animBg="1"/>
      <p:bldP spid="7" grpId="0"/>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6" name="矩形 25">
                <a:extLst>
                  <a:ext uri="{FF2B5EF4-FFF2-40B4-BE49-F238E27FC236}">
                    <ele attr="{FEAA5B6E-668C-4BCC-9FB7-4237488BDDE7}"/>
                  </a:ext>
                </a:extLst>
              </p:cNvPr>
              <p:cNvSpPr/>
              <p:nvPr/>
            </p:nvSpPr>
            <p:spPr>
              <a:xfrm>
                <a:off x="1888053" y="1762153"/>
                <a:ext cx="996419"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4016573" y="2291108"/>
                <a:ext cx="996419"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ele attr="{E2B94C88-AE5A-4328-846B-824331EA4B6E}"/>
                  </a:ext>
                </a:extLst>
              </p:cNvPr>
              <p:cNvSpPr/>
              <p:nvPr/>
            </p:nvSpPr>
            <p:spPr>
              <a:xfrm>
                <a:off x="1888053" y="3129789"/>
                <a:ext cx="996419"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4016573" y="3658744"/>
                <a:ext cx="996419" cy="945685"/>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ele attr="{3C01867B-7917-44F5-A0D3-4F6A72085C24}"/>
                  </a:ext>
                </a:extLst>
              </p:cNvPr>
              <p:cNvSpPr/>
              <p:nvPr/>
            </p:nvSpPr>
            <p:spPr>
              <a:xfrm>
                <a:off x="4460501" y="3090017"/>
                <a:ext cx="939972"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8" name="矩形 27"/>
              <p:cNvSpPr>
                <a:spLocks noRot="1" noChangeAspect="1" noMove="1" noResize="1" noEditPoints="1" noAdjustHandles="1" noChangeArrowheads="1" noChangeShapeType="1" noTextEdit="1"/>
              </p:cNvSpPr>
              <p:nvPr/>
            </p:nvSpPr>
            <p:spPr>
              <a:xfrm>
                <a:off x="6589021" y="3618972"/>
                <a:ext cx="939972" cy="945685"/>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ele attr="{76312C0A-2E31-4BE0-9C10-BFB2F76C171F}"/>
                  </a:ext>
                </a:extLst>
              </p:cNvPr>
              <p:cNvSpPr/>
              <p:nvPr/>
            </p:nvSpPr>
            <p:spPr>
              <a:xfrm>
                <a:off x="4460501" y="1712071"/>
                <a:ext cx="950876"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9" name="矩形 28"/>
              <p:cNvSpPr>
                <a:spLocks noRot="1" noChangeAspect="1" noMove="1" noResize="1" noEditPoints="1" noAdjustHandles="1" noChangeArrowheads="1" noChangeShapeType="1" noTextEdit="1"/>
              </p:cNvSpPr>
              <p:nvPr/>
            </p:nvSpPr>
            <p:spPr>
              <a:xfrm>
                <a:off x="6589021" y="2241026"/>
                <a:ext cx="950876" cy="94568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30" name="矩形 29"/>
          <p:cNvSpPr/>
          <p:nvPr/>
        </p:nvSpPr>
        <p:spPr>
          <a:xfrm>
            <a:off x="5649170" y="2990808"/>
            <a:ext cx="229055" cy="945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矩形 30"/>
          <p:cNvSpPr/>
          <p:nvPr/>
        </p:nvSpPr>
        <p:spPr>
          <a:xfrm>
            <a:off x="2383830" y="2226781"/>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2" name="矩形 31"/>
          <p:cNvSpPr/>
          <p:nvPr/>
        </p:nvSpPr>
        <p:spPr>
          <a:xfrm>
            <a:off x="2383829" y="3623871"/>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3" name="矩形 32"/>
          <p:cNvSpPr/>
          <p:nvPr/>
        </p:nvSpPr>
        <p:spPr>
          <a:xfrm>
            <a:off x="8161760" y="2210766"/>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4" name="矩形 33"/>
          <p:cNvSpPr/>
          <p:nvPr/>
        </p:nvSpPr>
        <p:spPr>
          <a:xfrm>
            <a:off x="8161759" y="3607856"/>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5" name="箭號: 向右 34"/>
          <p:cNvSpPr/>
          <p:nvPr/>
        </p:nvSpPr>
        <p:spPr>
          <a:xfrm>
            <a:off x="3428998" y="254447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428998" y="391982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箭號: 向右 36"/>
          <p:cNvSpPr/>
          <p:nvPr/>
        </p:nvSpPr>
        <p:spPr>
          <a:xfrm>
            <a:off x="7589191" y="253632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箭號: 向右 37"/>
          <p:cNvSpPr/>
          <p:nvPr/>
        </p:nvSpPr>
        <p:spPr>
          <a:xfrm>
            <a:off x="7589191" y="391167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2701164">
            <a:off x="5008973" y="2803491"/>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p:cNvSpPr/>
          <p:nvPr/>
        </p:nvSpPr>
        <p:spPr>
          <a:xfrm rot="2701164">
            <a:off x="6062186" y="369990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箭號: 向右 40"/>
          <p:cNvSpPr/>
          <p:nvPr/>
        </p:nvSpPr>
        <p:spPr>
          <a:xfrm rot="18882259">
            <a:off x="5007375" y="364127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箭號: 向右 41"/>
          <p:cNvSpPr/>
          <p:nvPr/>
        </p:nvSpPr>
        <p:spPr>
          <a:xfrm rot="18882259">
            <a:off x="6007032" y="278194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43" name="圖片 42"/>
          <p:cNvPicPr>
            <a:picLocks noChangeAspect="1"/>
          </p:cNvPicPr>
          <p:nvPr/>
        </p:nvPicPr>
        <p:blipFill>
          <a:blip r:embed="rId5"/>
          <a:stretch>
            <a:fillRect/>
          </a:stretch>
        </p:blipFill>
        <p:spPr>
          <a:xfrm>
            <a:off x="2328628" y="2190747"/>
            <a:ext cx="1015043" cy="104298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cxnSp>
        <p:nvCxnSpPr>
          <p:cNvPr id="46" name="直線單箭頭接點 45"/>
          <p:cNvCxnSpPr/>
          <p:nvPr/>
        </p:nvCxnSpPr>
        <p:spPr>
          <a:xfrm>
            <a:off x="3524308" y="2904753"/>
            <a:ext cx="1438897"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6589021" y="4331954"/>
            <a:ext cx="152089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4992104" y="2916225"/>
            <a:ext cx="1568036" cy="1407825"/>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5" name="圖片 44"/>
          <p:cNvPicPr>
            <a:picLocks noChangeAspect="1"/>
          </p:cNvPicPr>
          <p:nvPr/>
        </p:nvPicPr>
        <p:blipFill>
          <a:blip r:embed="rId5"/>
          <a:stretch>
            <a:fillRect/>
          </a:stretch>
        </p:blipFill>
        <p:spPr>
          <a:xfrm>
            <a:off x="8176880" y="2226781"/>
            <a:ext cx="1015043" cy="104298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cxnSp>
        <p:nvCxnSpPr>
          <p:cNvPr id="57" name="直線接點 56"/>
          <p:cNvCxnSpPr/>
          <p:nvPr/>
        </p:nvCxnSpPr>
        <p:spPr>
          <a:xfrm>
            <a:off x="2847356" y="5024290"/>
            <a:ext cx="58575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flipV="1">
            <a:off x="2828977" y="4395408"/>
            <a:ext cx="0" cy="597881"/>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8704888" y="4395408"/>
            <a:ext cx="0" cy="648402"/>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矩形 66">
                <a:extLst>
                  <a:ext uri="{FF2B5EF4-FFF2-40B4-BE49-F238E27FC236}">
                    <ele attr="{7C6A5A81-AFA2-4073-AA9D-835D47A61AFF}"/>
                  </a:ext>
                </a:extLst>
              </p:cNvPr>
              <p:cNvSpPr/>
              <p:nvPr/>
            </p:nvSpPr>
            <p:spPr>
              <a:xfrm>
                <a:off x="7609268" y="1906790"/>
                <a:ext cx="620558" cy="6927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67" name="矩形 66"/>
              <p:cNvSpPr>
                <a:spLocks noRot="1" noChangeAspect="1" noMove="1" noResize="1" noEditPoints="1" noAdjustHandles="1" noChangeArrowheads="1" noChangeShapeType="1" noTextEdit="1"/>
              </p:cNvSpPr>
              <p:nvPr/>
            </p:nvSpPr>
            <p:spPr>
              <a:xfrm>
                <a:off x="9737788" y="2435745"/>
                <a:ext cx="620558" cy="692756"/>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8" name="矩形 67">
                <a:extLst>
                  <a:ext uri="{FF2B5EF4-FFF2-40B4-BE49-F238E27FC236}">
                    <ele attr="{6F94E706-C695-45D2-82FE-3973BB337C93}"/>
                  </a:ext>
                </a:extLst>
              </p:cNvPr>
              <p:cNvSpPr/>
              <p:nvPr/>
            </p:nvSpPr>
            <p:spPr>
              <a:xfrm>
                <a:off x="7625772" y="3265315"/>
                <a:ext cx="620558" cy="6927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68" name="矩形 67"/>
              <p:cNvSpPr>
                <a:spLocks noRot="1" noChangeAspect="1" noMove="1" noResize="1" noEditPoints="1" noAdjustHandles="1" noChangeArrowheads="1" noChangeShapeType="1" noTextEdit="1"/>
              </p:cNvSpPr>
              <p:nvPr/>
            </p:nvSpPr>
            <p:spPr>
              <a:xfrm>
                <a:off x="9754292" y="3794270"/>
                <a:ext cx="620558" cy="692756"/>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69" name="箭號: 向右 68"/>
          <p:cNvSpPr/>
          <p:nvPr/>
        </p:nvSpPr>
        <p:spPr>
          <a:xfrm>
            <a:off x="9215467" y="253797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0" name="箭號: 向右 69"/>
          <p:cNvSpPr/>
          <p:nvPr/>
        </p:nvSpPr>
        <p:spPr>
          <a:xfrm>
            <a:off x="9191921" y="3907115"/>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2" name="文字方塊 71"/>
          <p:cNvSpPr txBox="1"/>
          <p:nvPr/>
        </p:nvSpPr>
        <p:spPr>
          <a:xfrm>
            <a:off x="9309769" y="1577327"/>
            <a:ext cx="2025898" cy="706755"/>
          </a:xfrm>
          <a:prstGeom prst="rect">
            <a:avLst/>
          </a:prstGeom>
          <a:noFill/>
        </p:spPr>
        <p:txBody>
          <a:bodyPr wrap="square" rtlCol="0">
            <a:spAutoFit/>
          </a:bodyPr>
          <a:lstStyle/>
          <a:p>
            <a:r>
              <a:rPr lang="en-US" altLang="zh-TW" sz="2000" dirty="0"/>
              <a:t>Discriminator of X domain</a:t>
            </a:r>
            <a:endParaRPr lang="en-US" altLang="zh-TW" sz="2000" dirty="0"/>
          </a:p>
        </p:txBody>
      </p:sp>
      <p:sp>
        <p:nvSpPr>
          <p:cNvPr id="73" name="文字方塊 72"/>
          <p:cNvSpPr txBox="1"/>
          <p:nvPr/>
        </p:nvSpPr>
        <p:spPr>
          <a:xfrm>
            <a:off x="9309769" y="4502315"/>
            <a:ext cx="2025898" cy="706755"/>
          </a:xfrm>
          <a:prstGeom prst="rect">
            <a:avLst/>
          </a:prstGeom>
          <a:noFill/>
        </p:spPr>
        <p:txBody>
          <a:bodyPr wrap="square" rtlCol="0">
            <a:spAutoFit/>
          </a:bodyPr>
          <a:lstStyle/>
          <a:p>
            <a:r>
              <a:rPr lang="en-US" altLang="zh-TW" sz="2000" dirty="0"/>
              <a:t>Discriminator of Y domain</a:t>
            </a:r>
            <a:endParaRPr lang="en-US" altLang="zh-TW" sz="2000" dirty="0"/>
          </a:p>
        </p:txBody>
      </p:sp>
      <p:sp>
        <p:nvSpPr>
          <p:cNvPr id="79" name="矩形 78"/>
          <p:cNvSpPr/>
          <p:nvPr/>
        </p:nvSpPr>
        <p:spPr>
          <a:xfrm>
            <a:off x="284012" y="407814"/>
            <a:ext cx="5851525" cy="583565"/>
          </a:xfrm>
          <a:prstGeom prst="rect">
            <a:avLst/>
          </a:prstGeom>
        </p:spPr>
        <p:txBody>
          <a:bodyPr wrap="none">
            <a:spAutoFit/>
          </a:bodyPr>
          <a:lstStyle/>
          <a:p>
            <a:r>
              <a:rPr lang="en-US" altLang="zh-TW" sz="3200" b="1" i="1" u="sng" dirty="0"/>
              <a:t>Projection to Common Space</a:t>
            </a:r>
            <a:endParaRPr lang="zh-TW" altLang="en-US" sz="3200" b="1" i="1" u="sng" dirty="0"/>
          </a:p>
        </p:txBody>
      </p:sp>
      <p:sp>
        <p:nvSpPr>
          <p:cNvPr id="80" name="矩形 79"/>
          <p:cNvSpPr/>
          <p:nvPr/>
        </p:nvSpPr>
        <p:spPr>
          <a:xfrm>
            <a:off x="515152" y="1579756"/>
            <a:ext cx="1438910" cy="521970"/>
          </a:xfrm>
          <a:prstGeom prst="rect">
            <a:avLst/>
          </a:prstGeom>
        </p:spPr>
        <p:txBody>
          <a:bodyPr wrap="none">
            <a:spAutoFit/>
          </a:bodyPr>
          <a:lstStyle/>
          <a:p>
            <a:r>
              <a:rPr lang="en-US" altLang="zh-TW" sz="2800" i="1" u="sng" dirty="0"/>
              <a:t>Training</a:t>
            </a:r>
            <a:endParaRPr lang="zh-TW" altLang="en-US" sz="2800" i="1" u="sng" dirty="0"/>
          </a:p>
        </p:txBody>
      </p:sp>
      <p:cxnSp>
        <p:nvCxnSpPr>
          <p:cNvPr id="71" name="直線單箭頭接點 70"/>
          <p:cNvCxnSpPr/>
          <p:nvPr/>
        </p:nvCxnSpPr>
        <p:spPr>
          <a:xfrm>
            <a:off x="3474846" y="4281523"/>
            <a:ext cx="1438897"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4913743" y="2861096"/>
            <a:ext cx="1679462" cy="1470858"/>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6589021" y="2897752"/>
            <a:ext cx="152089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文字方塊 75"/>
          <p:cNvSpPr txBox="1"/>
          <p:nvPr/>
        </p:nvSpPr>
        <p:spPr>
          <a:xfrm>
            <a:off x="2829217" y="5476303"/>
            <a:ext cx="3614083" cy="460375"/>
          </a:xfrm>
          <a:prstGeom prst="rect">
            <a:avLst/>
          </a:prstGeom>
          <a:noFill/>
        </p:spPr>
        <p:txBody>
          <a:bodyPr wrap="square" rtlCol="0">
            <a:spAutoFit/>
          </a:bodyPr>
          <a:lstStyle/>
          <a:p>
            <a:r>
              <a:rPr lang="en-US" altLang="zh-TW" sz="2400" dirty="0"/>
              <a:t>Cycle Consistency:</a:t>
            </a:r>
            <a:endParaRPr lang="en-US" altLang="zh-TW" sz="2400" dirty="0"/>
          </a:p>
        </p:txBody>
      </p:sp>
      <p:sp>
        <p:nvSpPr>
          <p:cNvPr id="15" name="矩形 14"/>
          <p:cNvSpPr/>
          <p:nvPr/>
        </p:nvSpPr>
        <p:spPr>
          <a:xfrm>
            <a:off x="7151403" y="6345466"/>
            <a:ext cx="4932680" cy="368300"/>
          </a:xfrm>
          <a:prstGeom prst="rect">
            <a:avLst/>
          </a:prstGeom>
        </p:spPr>
        <p:txBody>
          <a:bodyPr wrap="none">
            <a:spAutoFit/>
          </a:bodyPr>
          <a:lstStyle/>
          <a:p>
            <a:pPr algn="l"/>
            <a:r>
              <a:rPr lang="en-US" altLang="zh-TW" dirty="0" err="1">
                <a:sym typeface="+mn-ea"/>
              </a:rPr>
              <a:t>ComboGAN</a:t>
            </a:r>
            <a:r>
              <a:rPr lang="en-US" altLang="zh-TW" dirty="0">
                <a:solidFill>
                  <a:srgbClr val="0000FF"/>
                </a:solidFill>
              </a:rPr>
              <a:t>[Asha </a:t>
            </a:r>
            <a:r>
              <a:rPr lang="en-US" altLang="zh-TW" dirty="0" err="1">
                <a:solidFill>
                  <a:srgbClr val="0000FF"/>
                </a:solidFill>
              </a:rPr>
              <a:t>Anoosheh</a:t>
            </a:r>
            <a:r>
              <a:rPr lang="en-US" altLang="zh-TW" dirty="0">
                <a:solidFill>
                  <a:srgbClr val="0000FF"/>
                </a:solidFill>
              </a:rPr>
              <a:t>, et al., </a:t>
            </a:r>
            <a:r>
              <a:rPr lang="en-US" altLang="zh-TW" dirty="0" err="1">
                <a:solidFill>
                  <a:srgbClr val="0000FF"/>
                </a:solidFill>
              </a:rPr>
              <a:t>arXiv</a:t>
            </a:r>
            <a:r>
              <a:rPr lang="en-US" altLang="zh-TW" dirty="0">
                <a:solidFill>
                  <a:srgbClr val="0000FF"/>
                </a:solidFill>
              </a:rPr>
              <a:t>, 017]</a:t>
            </a:r>
            <a:endParaRPr lang="zh-TW" altLang="en-US" dirty="0">
              <a:solidFill>
                <a:srgbClr val="0000FF"/>
              </a:solidFill>
            </a:endParaRPr>
          </a:p>
        </p:txBody>
      </p:sp>
      <p:cxnSp>
        <p:nvCxnSpPr>
          <p:cNvPr id="78" name="直線接點 77"/>
          <p:cNvCxnSpPr/>
          <p:nvPr/>
        </p:nvCxnSpPr>
        <p:spPr>
          <a:xfrm>
            <a:off x="2837172" y="1862614"/>
            <a:ext cx="58575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a:off x="2837172" y="1862614"/>
            <a:ext cx="0" cy="29427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線接點 81"/>
          <p:cNvCxnSpPr/>
          <p:nvPr/>
        </p:nvCxnSpPr>
        <p:spPr>
          <a:xfrm>
            <a:off x="8694704" y="1828760"/>
            <a:ext cx="0" cy="32813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文字方塊 82"/>
          <p:cNvSpPr txBox="1"/>
          <p:nvPr/>
        </p:nvSpPr>
        <p:spPr>
          <a:xfrm>
            <a:off x="3786449" y="1430768"/>
            <a:ext cx="4183552" cy="829945"/>
          </a:xfrm>
          <a:prstGeom prst="rect">
            <a:avLst/>
          </a:prstGeom>
          <a:noFill/>
        </p:spPr>
        <p:txBody>
          <a:bodyPr wrap="square" rtlCol="0">
            <a:spAutoFit/>
          </a:bodyPr>
          <a:lstStyle/>
          <a:p>
            <a:pPr algn="ctr"/>
            <a:r>
              <a:rPr lang="en-US" altLang="zh-TW" sz="2400" dirty="0">
                <a:solidFill>
                  <a:srgbClr val="FF0000"/>
                </a:solidFill>
              </a:rPr>
              <a:t>Minimizing reconstruction error</a:t>
            </a:r>
            <a:endParaRPr lang="zh-TW"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5" grpId="0"/>
      <p:bldP spid="8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6" name="矩形 25">
                <a:extLst>
                  <a:ext uri="{FF2B5EF4-FFF2-40B4-BE49-F238E27FC236}">
                    <ele attr="{FEAA5B6E-668C-4BCC-9FB7-4237488BDDE7}"/>
                  </a:ext>
                </a:extLst>
              </p:cNvPr>
              <p:cNvSpPr/>
              <p:nvPr/>
            </p:nvSpPr>
            <p:spPr>
              <a:xfrm>
                <a:off x="1888053" y="1762153"/>
                <a:ext cx="996419"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3714313" y="2139978"/>
                <a:ext cx="996419" cy="94568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ele attr="{E2B94C88-AE5A-4328-846B-824331EA4B6E}"/>
                  </a:ext>
                </a:extLst>
              </p:cNvPr>
              <p:cNvSpPr/>
              <p:nvPr/>
            </p:nvSpPr>
            <p:spPr>
              <a:xfrm>
                <a:off x="1888053" y="3129789"/>
                <a:ext cx="996419"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𝐸𝑁</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3714313" y="3507614"/>
                <a:ext cx="996419" cy="945685"/>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ele attr="{3C01867B-7917-44F5-A0D3-4F6A72085C24}"/>
                  </a:ext>
                </a:extLst>
              </p:cNvPr>
              <p:cNvSpPr/>
              <p:nvPr/>
            </p:nvSpPr>
            <p:spPr>
              <a:xfrm>
                <a:off x="4460501" y="3090017"/>
                <a:ext cx="939972" cy="9456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28" name="矩形 27"/>
              <p:cNvSpPr>
                <a:spLocks noRot="1" noChangeAspect="1" noMove="1" noResize="1" noEditPoints="1" noAdjustHandles="1" noChangeArrowheads="1" noChangeShapeType="1" noTextEdit="1"/>
              </p:cNvSpPr>
              <p:nvPr/>
            </p:nvSpPr>
            <p:spPr>
              <a:xfrm>
                <a:off x="6286761" y="3467842"/>
                <a:ext cx="939972" cy="945685"/>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ele attr="{76312C0A-2E31-4BE0-9C10-BFB2F76C171F}"/>
                  </a:ext>
                </a:extLst>
              </p:cNvPr>
              <p:cNvSpPr/>
              <p:nvPr/>
            </p:nvSpPr>
            <p:spPr>
              <a:xfrm>
                <a:off x="4460501" y="1712071"/>
                <a:ext cx="950876" cy="9456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𝐷𝐸</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29" name="矩形 28"/>
              <p:cNvSpPr>
                <a:spLocks noRot="1" noChangeAspect="1" noMove="1" noResize="1" noEditPoints="1" noAdjustHandles="1" noChangeArrowheads="1" noChangeShapeType="1" noTextEdit="1"/>
              </p:cNvSpPr>
              <p:nvPr/>
            </p:nvSpPr>
            <p:spPr>
              <a:xfrm>
                <a:off x="6286761" y="2089896"/>
                <a:ext cx="950876" cy="94568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30" name="矩形 29"/>
          <p:cNvSpPr/>
          <p:nvPr/>
        </p:nvSpPr>
        <p:spPr>
          <a:xfrm>
            <a:off x="5346910" y="2839678"/>
            <a:ext cx="229055" cy="945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矩形 30"/>
          <p:cNvSpPr/>
          <p:nvPr/>
        </p:nvSpPr>
        <p:spPr>
          <a:xfrm>
            <a:off x="2081570" y="2075651"/>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2" name="矩形 31"/>
          <p:cNvSpPr/>
          <p:nvPr/>
        </p:nvSpPr>
        <p:spPr>
          <a:xfrm>
            <a:off x="2081569" y="3472741"/>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3" name="矩形 32"/>
          <p:cNvSpPr/>
          <p:nvPr/>
        </p:nvSpPr>
        <p:spPr>
          <a:xfrm>
            <a:off x="7859500" y="2059636"/>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4" name="矩形 33"/>
          <p:cNvSpPr/>
          <p:nvPr/>
        </p:nvSpPr>
        <p:spPr>
          <a:xfrm>
            <a:off x="7859499" y="3456726"/>
            <a:ext cx="996419" cy="10429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solidFill>
              </a:rPr>
              <a:t>image</a:t>
            </a:r>
            <a:endParaRPr lang="zh-TW" altLang="en-US" dirty="0">
              <a:solidFill>
                <a:schemeClr val="tx1"/>
              </a:solidFill>
            </a:endParaRPr>
          </a:p>
        </p:txBody>
      </p:sp>
      <p:sp>
        <p:nvSpPr>
          <p:cNvPr id="35" name="箭號: 向右 34"/>
          <p:cNvSpPr/>
          <p:nvPr/>
        </p:nvSpPr>
        <p:spPr>
          <a:xfrm>
            <a:off x="3126738" y="239334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126738" y="376869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箭號: 向右 36"/>
          <p:cNvSpPr/>
          <p:nvPr/>
        </p:nvSpPr>
        <p:spPr>
          <a:xfrm>
            <a:off x="7286931" y="238519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箭號: 向右 37"/>
          <p:cNvSpPr/>
          <p:nvPr/>
        </p:nvSpPr>
        <p:spPr>
          <a:xfrm>
            <a:off x="7286931" y="376054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2701164">
            <a:off x="4706713" y="2652361"/>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p:cNvSpPr/>
          <p:nvPr/>
        </p:nvSpPr>
        <p:spPr>
          <a:xfrm rot="2701164">
            <a:off x="5759926" y="354877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箭號: 向右 40"/>
          <p:cNvSpPr/>
          <p:nvPr/>
        </p:nvSpPr>
        <p:spPr>
          <a:xfrm rot="18882259">
            <a:off x="4705115" y="3490143"/>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箭號: 向右 41"/>
          <p:cNvSpPr/>
          <p:nvPr/>
        </p:nvSpPr>
        <p:spPr>
          <a:xfrm rot="18882259">
            <a:off x="5704772" y="263081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43" name="圖片 42"/>
          <p:cNvPicPr>
            <a:picLocks noChangeAspect="1"/>
          </p:cNvPicPr>
          <p:nvPr/>
        </p:nvPicPr>
        <p:blipFill>
          <a:blip r:embed="rId5"/>
          <a:stretch>
            <a:fillRect/>
          </a:stretch>
        </p:blipFill>
        <p:spPr>
          <a:xfrm>
            <a:off x="2026368" y="2039617"/>
            <a:ext cx="1015043" cy="104298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cxnSp>
        <p:nvCxnSpPr>
          <p:cNvPr id="46" name="直線單箭頭接點 45"/>
          <p:cNvCxnSpPr/>
          <p:nvPr/>
        </p:nvCxnSpPr>
        <p:spPr>
          <a:xfrm>
            <a:off x="3222048" y="2753623"/>
            <a:ext cx="1438897"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6286761" y="4180824"/>
            <a:ext cx="152089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endCxn id="30" idx="1"/>
          </p:cNvCxnSpPr>
          <p:nvPr/>
        </p:nvCxnSpPr>
        <p:spPr>
          <a:xfrm>
            <a:off x="4689844" y="2840660"/>
            <a:ext cx="657066" cy="547426"/>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2545096" y="4873160"/>
            <a:ext cx="58575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flipV="1">
            <a:off x="2526717" y="4180824"/>
            <a:ext cx="0" cy="661335"/>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8402628" y="4180824"/>
            <a:ext cx="0" cy="711856"/>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矩形 66">
                <a:extLst>
                  <a:ext uri="{FF2B5EF4-FFF2-40B4-BE49-F238E27FC236}">
                    <ele attr="{7C6A5A81-AFA2-4073-AA9D-835D47A61AFF}"/>
                  </a:ext>
                </a:extLst>
              </p:cNvPr>
              <p:cNvSpPr/>
              <p:nvPr/>
            </p:nvSpPr>
            <p:spPr>
              <a:xfrm>
                <a:off x="7609268" y="1906790"/>
                <a:ext cx="620558" cy="6927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𝑋</m:t>
                          </m:r>
                        </m:sub>
                      </m:sSub>
                    </m:oMath>
                  </m:oMathPara>
                </a14:m>
                <a:endParaRPr lang="zh-TW" altLang="en-US" sz="2800" dirty="0"/>
              </a:p>
            </p:txBody>
          </p:sp>
        </mc:Choice>
        <mc:Fallback>
          <p:sp>
            <p:nvSpPr>
              <p:cNvPr id="67" name="矩形 66"/>
              <p:cNvSpPr>
                <a:spLocks noRot="1" noChangeAspect="1" noMove="1" noResize="1" noEditPoints="1" noAdjustHandles="1" noChangeArrowheads="1" noChangeShapeType="1" noTextEdit="1"/>
              </p:cNvSpPr>
              <p:nvPr/>
            </p:nvSpPr>
            <p:spPr>
              <a:xfrm>
                <a:off x="9435528" y="2284615"/>
                <a:ext cx="620558" cy="692756"/>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8" name="矩形 67">
                <a:extLst>
                  <a:ext uri="{FF2B5EF4-FFF2-40B4-BE49-F238E27FC236}">
                    <ele attr="{6F94E706-C695-45D2-82FE-3973BB337C93}"/>
                  </a:ext>
                </a:extLst>
              </p:cNvPr>
              <p:cNvSpPr/>
              <p:nvPr/>
            </p:nvSpPr>
            <p:spPr>
              <a:xfrm>
                <a:off x="7625772" y="3265315"/>
                <a:ext cx="620558" cy="6927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p:sp>
            <p:nvSpPr>
              <p:cNvPr id="68" name="矩形 67"/>
              <p:cNvSpPr>
                <a:spLocks noRot="1" noChangeAspect="1" noMove="1" noResize="1" noEditPoints="1" noAdjustHandles="1" noChangeArrowheads="1" noChangeShapeType="1" noTextEdit="1"/>
              </p:cNvSpPr>
              <p:nvPr/>
            </p:nvSpPr>
            <p:spPr>
              <a:xfrm>
                <a:off x="9452032" y="3643140"/>
                <a:ext cx="620558" cy="692756"/>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69" name="箭號: 向右 68"/>
          <p:cNvSpPr/>
          <p:nvPr/>
        </p:nvSpPr>
        <p:spPr>
          <a:xfrm>
            <a:off x="8913207" y="2386846"/>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0" name="箭號: 向右 69"/>
          <p:cNvSpPr/>
          <p:nvPr/>
        </p:nvSpPr>
        <p:spPr>
          <a:xfrm>
            <a:off x="8889661" y="3755985"/>
            <a:ext cx="538825" cy="488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2" name="文字方塊 71"/>
          <p:cNvSpPr txBox="1"/>
          <p:nvPr/>
        </p:nvSpPr>
        <p:spPr>
          <a:xfrm>
            <a:off x="9007509" y="1426197"/>
            <a:ext cx="2025898" cy="706755"/>
          </a:xfrm>
          <a:prstGeom prst="rect">
            <a:avLst/>
          </a:prstGeom>
          <a:noFill/>
        </p:spPr>
        <p:txBody>
          <a:bodyPr wrap="square" rtlCol="0">
            <a:spAutoFit/>
          </a:bodyPr>
          <a:lstStyle/>
          <a:p>
            <a:r>
              <a:rPr lang="en-US" altLang="zh-TW" sz="2000" dirty="0"/>
              <a:t>Discriminator of X domain</a:t>
            </a:r>
            <a:endParaRPr lang="en-US" altLang="zh-TW" sz="2000" dirty="0"/>
          </a:p>
        </p:txBody>
      </p:sp>
      <p:sp>
        <p:nvSpPr>
          <p:cNvPr id="73" name="文字方塊 72"/>
          <p:cNvSpPr txBox="1"/>
          <p:nvPr/>
        </p:nvSpPr>
        <p:spPr>
          <a:xfrm>
            <a:off x="9007509" y="4351185"/>
            <a:ext cx="2025898" cy="706755"/>
          </a:xfrm>
          <a:prstGeom prst="rect">
            <a:avLst/>
          </a:prstGeom>
          <a:noFill/>
        </p:spPr>
        <p:txBody>
          <a:bodyPr wrap="square" rtlCol="0">
            <a:spAutoFit/>
          </a:bodyPr>
          <a:lstStyle/>
          <a:p>
            <a:r>
              <a:rPr lang="en-US" altLang="zh-TW" sz="2000" dirty="0"/>
              <a:t>Discriminator of Y domain</a:t>
            </a:r>
            <a:endParaRPr lang="en-US" altLang="zh-TW" sz="2000" dirty="0"/>
          </a:p>
        </p:txBody>
      </p:sp>
      <p:sp>
        <p:nvSpPr>
          <p:cNvPr id="79" name="矩形 78"/>
          <p:cNvSpPr/>
          <p:nvPr/>
        </p:nvSpPr>
        <p:spPr>
          <a:xfrm>
            <a:off x="360847" y="320184"/>
            <a:ext cx="5851525" cy="583565"/>
          </a:xfrm>
          <a:prstGeom prst="rect">
            <a:avLst/>
          </a:prstGeom>
        </p:spPr>
        <p:txBody>
          <a:bodyPr wrap="none">
            <a:spAutoFit/>
          </a:bodyPr>
          <a:lstStyle/>
          <a:p>
            <a:r>
              <a:rPr lang="en-US" altLang="zh-TW" sz="3200" b="1" i="1" u="sng" dirty="0"/>
              <a:t>Projection to Common Space</a:t>
            </a:r>
            <a:endParaRPr lang="zh-TW" altLang="en-US" sz="3200" b="1" i="1" u="sng" dirty="0"/>
          </a:p>
        </p:txBody>
      </p:sp>
      <p:sp>
        <p:nvSpPr>
          <p:cNvPr id="80" name="矩形 79"/>
          <p:cNvSpPr/>
          <p:nvPr/>
        </p:nvSpPr>
        <p:spPr>
          <a:xfrm>
            <a:off x="285282" y="1421006"/>
            <a:ext cx="1438910" cy="521970"/>
          </a:xfrm>
          <a:prstGeom prst="rect">
            <a:avLst/>
          </a:prstGeom>
        </p:spPr>
        <p:txBody>
          <a:bodyPr wrap="none">
            <a:spAutoFit/>
          </a:bodyPr>
          <a:lstStyle/>
          <a:p>
            <a:r>
              <a:rPr lang="en-US" altLang="zh-TW" sz="2800" i="1" u="sng" dirty="0"/>
              <a:t>Training</a:t>
            </a:r>
            <a:endParaRPr lang="zh-TW" altLang="en-US" sz="2800" i="1" u="sng" dirty="0"/>
          </a:p>
        </p:txBody>
      </p:sp>
      <p:cxnSp>
        <p:nvCxnSpPr>
          <p:cNvPr id="71" name="直線單箭頭接點 70"/>
          <p:cNvCxnSpPr/>
          <p:nvPr/>
        </p:nvCxnSpPr>
        <p:spPr>
          <a:xfrm>
            <a:off x="3172586" y="4130393"/>
            <a:ext cx="1438897"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4611483" y="3566627"/>
            <a:ext cx="701305" cy="614197"/>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文字方塊 75"/>
          <p:cNvSpPr txBox="1"/>
          <p:nvPr/>
        </p:nvSpPr>
        <p:spPr>
          <a:xfrm>
            <a:off x="2534285" y="5261610"/>
            <a:ext cx="4692015" cy="460375"/>
          </a:xfrm>
          <a:prstGeom prst="rect">
            <a:avLst/>
          </a:prstGeom>
          <a:noFill/>
        </p:spPr>
        <p:txBody>
          <a:bodyPr wrap="square" rtlCol="0">
            <a:spAutoFit/>
          </a:bodyPr>
          <a:lstStyle/>
          <a:p>
            <a:r>
              <a:rPr lang="en-US" altLang="zh-TW" sz="2400" dirty="0"/>
              <a:t>Semantic Consistency:</a:t>
            </a:r>
            <a:endParaRPr lang="en-US" altLang="zh-TW" sz="2400" dirty="0"/>
          </a:p>
        </p:txBody>
      </p:sp>
      <p:sp>
        <p:nvSpPr>
          <p:cNvPr id="77" name="文字方塊 76"/>
          <p:cNvSpPr txBox="1"/>
          <p:nvPr/>
        </p:nvSpPr>
        <p:spPr>
          <a:xfrm>
            <a:off x="7859395" y="5904865"/>
            <a:ext cx="3966845" cy="829945"/>
          </a:xfrm>
          <a:prstGeom prst="rect">
            <a:avLst/>
          </a:prstGeom>
          <a:noFill/>
        </p:spPr>
        <p:txBody>
          <a:bodyPr wrap="square" rtlCol="0">
            <a:spAutoFit/>
          </a:bodyPr>
          <a:lstStyle/>
          <a:p>
            <a:r>
              <a:rPr lang="en-US" altLang="zh-TW" sz="1800" dirty="0"/>
              <a:t>DTN</a:t>
            </a:r>
            <a:r>
              <a:rPr lang="en-US" altLang="zh-TW" sz="2400" dirty="0">
                <a:solidFill>
                  <a:srgbClr val="0000FF"/>
                </a:solidFill>
              </a:rPr>
              <a:t> </a:t>
            </a:r>
            <a:r>
              <a:rPr lang="en-US" altLang="zh-TW" sz="1600" dirty="0">
                <a:solidFill>
                  <a:srgbClr val="0000FF"/>
                </a:solidFill>
              </a:rPr>
              <a:t>[Yaniv </a:t>
            </a:r>
            <a:r>
              <a:rPr lang="en-US" altLang="zh-TW" sz="1600" dirty="0" err="1">
                <a:solidFill>
                  <a:srgbClr val="0000FF"/>
                </a:solidFill>
              </a:rPr>
              <a:t>Taigman</a:t>
            </a:r>
            <a:r>
              <a:rPr lang="en-US" altLang="zh-TW" sz="1600" dirty="0">
                <a:solidFill>
                  <a:srgbClr val="0000FF"/>
                </a:solidFill>
              </a:rPr>
              <a:t>, et al., ICLR, 2017]</a:t>
            </a:r>
            <a:r>
              <a:rPr lang="en-US" altLang="zh-TW" sz="2400" dirty="0"/>
              <a:t> </a:t>
            </a:r>
            <a:endParaRPr lang="en-US" altLang="zh-TW" sz="2400" dirty="0"/>
          </a:p>
          <a:p>
            <a:r>
              <a:rPr lang="en-US" altLang="zh-TW" sz="1800" dirty="0"/>
              <a:t>XGAN</a:t>
            </a:r>
            <a:r>
              <a:rPr lang="en-US" altLang="zh-TW" sz="2400" dirty="0"/>
              <a:t> </a:t>
            </a:r>
            <a:r>
              <a:rPr lang="en-US" altLang="zh-TW" sz="1600" dirty="0">
                <a:solidFill>
                  <a:srgbClr val="0000FF"/>
                </a:solidFill>
              </a:rPr>
              <a:t>[Amélie Royer, et al., </a:t>
            </a:r>
            <a:r>
              <a:rPr lang="en-US" altLang="zh-TW" sz="1600" dirty="0" err="1">
                <a:solidFill>
                  <a:srgbClr val="0000FF"/>
                </a:solidFill>
              </a:rPr>
              <a:t>arXiv</a:t>
            </a:r>
            <a:r>
              <a:rPr lang="en-US" altLang="zh-TW" sz="1600" dirty="0">
                <a:solidFill>
                  <a:srgbClr val="0000FF"/>
                </a:solidFill>
              </a:rPr>
              <a:t>, 2017]</a:t>
            </a:r>
            <a:endParaRPr lang="en-US" altLang="zh-TW" sz="1600" dirty="0">
              <a:solidFill>
                <a:srgbClr val="0000FF"/>
              </a:solidFill>
            </a:endParaRPr>
          </a:p>
        </p:txBody>
      </p:sp>
      <p:cxnSp>
        <p:nvCxnSpPr>
          <p:cNvPr id="44" name="直線單箭頭接點 43"/>
          <p:cNvCxnSpPr/>
          <p:nvPr/>
        </p:nvCxnSpPr>
        <p:spPr>
          <a:xfrm>
            <a:off x="5672093" y="3643158"/>
            <a:ext cx="657066" cy="54742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4710732" y="1549507"/>
            <a:ext cx="1681742" cy="706755"/>
          </a:xfrm>
          <a:prstGeom prst="rect">
            <a:avLst/>
          </a:prstGeom>
          <a:noFill/>
        </p:spPr>
        <p:txBody>
          <a:bodyPr wrap="square" rtlCol="0">
            <a:spAutoFit/>
          </a:bodyPr>
          <a:lstStyle/>
          <a:p>
            <a:r>
              <a:rPr lang="en-US" altLang="zh-TW" sz="2000" dirty="0">
                <a:solidFill>
                  <a:srgbClr val="FF0000"/>
                </a:solidFill>
              </a:rPr>
              <a:t>To the same latent space</a:t>
            </a:r>
            <a:endParaRPr lang="en-US" altLang="zh-TW"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25000"/>
            </a:pPr>
            <a:r>
              <a:rPr lang="zh-CN" sz="4400">
                <a:sym typeface="+mn-ea"/>
              </a:rPr>
              <a:t>对抗学习</a:t>
            </a:r>
            <a:br>
              <a:rPr lang="zh-CN" sz="4400">
                <a:sym typeface="+mn-ea"/>
              </a:rPr>
            </a:br>
            <a:r>
              <a:rPr lang="zh-CN" sz="4000">
                <a:sym typeface="+mn-ea"/>
              </a:rPr>
              <a:t>Adversarial Machine Learning</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Taxonomy of Generative Models</a:t>
            </a:r>
            <a:endParaRPr lang="zh-CN" altLang="en-US"/>
          </a:p>
        </p:txBody>
      </p:sp>
      <p:pic>
        <p:nvPicPr>
          <p:cNvPr id="4" name="内容占位符 3"/>
          <p:cNvPicPr>
            <a:picLocks noChangeAspect="1"/>
          </p:cNvPicPr>
          <p:nvPr>
            <p:ph idx="1"/>
          </p:nvPr>
        </p:nvPicPr>
        <p:blipFill>
          <a:blip r:embed="rId1"/>
          <a:stretch>
            <a:fillRect/>
          </a:stretch>
        </p:blipFill>
        <p:spPr>
          <a:xfrm>
            <a:off x="1879600" y="1117600"/>
            <a:ext cx="8867775" cy="566864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Most Traditional Machine</a:t>
            </a:r>
            <a:endParaRPr lang="zh-CN" altLang="en-US"/>
          </a:p>
        </p:txBody>
      </p:sp>
      <p:sp>
        <p:nvSpPr>
          <p:cNvPr id="3" name="内容占位符 2"/>
          <p:cNvSpPr>
            <a:spLocks noGrp="1"/>
          </p:cNvSpPr>
          <p:nvPr>
            <p:ph idx="1"/>
          </p:nvPr>
        </p:nvSpPr>
        <p:spPr/>
        <p:txBody>
          <a:bodyPr/>
          <a:p>
            <a:r>
              <a:rPr lang="zh-CN" altLang="en-US"/>
              <a:t>Learning: Optimization</a:t>
            </a:r>
            <a:endParaRPr lang="zh-CN" altLang="en-US"/>
          </a:p>
        </p:txBody>
      </p:sp>
      <p:pic>
        <p:nvPicPr>
          <p:cNvPr id="4" name="图片 3"/>
          <p:cNvPicPr>
            <a:picLocks noChangeAspect="1"/>
          </p:cNvPicPr>
          <p:nvPr/>
        </p:nvPicPr>
        <p:blipFill>
          <a:blip r:embed="rId1"/>
          <a:stretch>
            <a:fillRect/>
          </a:stretch>
        </p:blipFill>
        <p:spPr>
          <a:xfrm>
            <a:off x="3844290" y="1993265"/>
            <a:ext cx="4923790" cy="4199255"/>
          </a:xfrm>
          <a:prstGeom prst="rect">
            <a:avLst/>
          </a:prstGeom>
        </p:spPr>
      </p:pic>
      <p:pic>
        <p:nvPicPr>
          <p:cNvPr id="5" name="图片 4"/>
          <p:cNvPicPr>
            <a:picLocks noChangeAspect="1"/>
          </p:cNvPicPr>
          <p:nvPr/>
        </p:nvPicPr>
        <p:blipFill>
          <a:blip r:embed="rId2"/>
          <a:stretch>
            <a:fillRect/>
          </a:stretch>
        </p:blipFill>
        <p:spPr>
          <a:xfrm>
            <a:off x="8589645" y="4489450"/>
            <a:ext cx="1915795" cy="1278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Adversarial Machine Learning</a:t>
            </a:r>
            <a:endParaRPr lang="zh-CN" altLang="en-US"/>
          </a:p>
        </p:txBody>
      </p:sp>
      <p:sp>
        <p:nvSpPr>
          <p:cNvPr id="3" name="内容占位符 2"/>
          <p:cNvSpPr>
            <a:spLocks noGrp="1"/>
          </p:cNvSpPr>
          <p:nvPr>
            <p:ph idx="1"/>
          </p:nvPr>
        </p:nvSpPr>
        <p:spPr/>
        <p:txBody>
          <a:bodyPr/>
          <a:p>
            <a:r>
              <a:rPr lang="zh-CN" altLang="en-US"/>
              <a:t>Game Theory</a:t>
            </a:r>
            <a:endParaRPr lang="zh-CN" altLang="en-US"/>
          </a:p>
        </p:txBody>
      </p:sp>
      <p:pic>
        <p:nvPicPr>
          <p:cNvPr id="4" name="图片 3"/>
          <p:cNvPicPr>
            <a:picLocks noChangeAspect="1"/>
          </p:cNvPicPr>
          <p:nvPr/>
        </p:nvPicPr>
        <p:blipFill>
          <a:blip r:embed="rId1"/>
          <a:stretch>
            <a:fillRect/>
          </a:stretch>
        </p:blipFill>
        <p:spPr>
          <a:xfrm>
            <a:off x="539115" y="2454910"/>
            <a:ext cx="6584950" cy="3524885"/>
          </a:xfrm>
          <a:prstGeom prst="rect">
            <a:avLst/>
          </a:prstGeom>
        </p:spPr>
      </p:pic>
      <p:pic>
        <p:nvPicPr>
          <p:cNvPr id="5" name="图片 4"/>
          <p:cNvPicPr>
            <a:picLocks noChangeAspect="1"/>
          </p:cNvPicPr>
          <p:nvPr/>
        </p:nvPicPr>
        <p:blipFill>
          <a:blip r:embed="rId2"/>
          <a:stretch>
            <a:fillRect/>
          </a:stretch>
        </p:blipFill>
        <p:spPr>
          <a:xfrm>
            <a:off x="7925435" y="1416685"/>
            <a:ext cx="3771265" cy="4385945"/>
          </a:xfrm>
          <a:prstGeom prst="rect">
            <a:avLst/>
          </a:prstGeom>
        </p:spPr>
      </p:pic>
      <p:pic>
        <p:nvPicPr>
          <p:cNvPr id="6" name="图片 5"/>
          <p:cNvPicPr>
            <a:picLocks noChangeAspect="1"/>
          </p:cNvPicPr>
          <p:nvPr/>
        </p:nvPicPr>
        <p:blipFill>
          <a:blip r:embed="rId3"/>
          <a:stretch>
            <a:fillRect/>
          </a:stretch>
        </p:blipFill>
        <p:spPr>
          <a:xfrm>
            <a:off x="7633335" y="5746115"/>
            <a:ext cx="2547620" cy="908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41985" y="237490"/>
            <a:ext cx="11170285" cy="638302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Generative Modeling: Sample Generation</a:t>
            </a:r>
            <a:endParaRPr lang="zh-CN" altLang="en-US"/>
          </a:p>
        </p:txBody>
      </p:sp>
      <p:pic>
        <p:nvPicPr>
          <p:cNvPr id="4" name="内容占位符 3"/>
          <p:cNvPicPr>
            <a:picLocks noChangeAspect="1"/>
          </p:cNvPicPr>
          <p:nvPr>
            <p:ph idx="1"/>
          </p:nvPr>
        </p:nvPicPr>
        <p:blipFill>
          <a:blip r:embed="rId1"/>
          <a:stretch>
            <a:fillRect/>
          </a:stretch>
        </p:blipFill>
        <p:spPr>
          <a:xfrm>
            <a:off x="571500" y="1966595"/>
            <a:ext cx="11211560" cy="358965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4.5 years of progress on faces</a:t>
            </a:r>
            <a:endParaRPr lang="zh-CN" altLang="en-US"/>
          </a:p>
        </p:txBody>
      </p:sp>
      <p:pic>
        <p:nvPicPr>
          <p:cNvPr id="4" name="内容占位符 3"/>
          <p:cNvPicPr>
            <a:picLocks noChangeAspect="1"/>
          </p:cNvPicPr>
          <p:nvPr>
            <p:ph idx="1"/>
          </p:nvPr>
        </p:nvPicPr>
        <p:blipFill>
          <a:blip r:embed="rId1"/>
          <a:stretch>
            <a:fillRect/>
          </a:stretch>
        </p:blipFill>
        <p:spPr>
          <a:xfrm>
            <a:off x="454660" y="1423670"/>
            <a:ext cx="11570970" cy="515874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2 Years of Progress on ImageNet</a:t>
            </a:r>
            <a:endParaRPr lang="zh-CN" altLang="en-US"/>
          </a:p>
        </p:txBody>
      </p:sp>
      <p:pic>
        <p:nvPicPr>
          <p:cNvPr id="4" name="内容占位符 3"/>
          <p:cNvPicPr>
            <a:picLocks noChangeAspect="1"/>
          </p:cNvPicPr>
          <p:nvPr>
            <p:ph idx="1"/>
          </p:nvPr>
        </p:nvPicPr>
        <p:blipFill>
          <a:blip r:embed="rId1"/>
          <a:stretch>
            <a:fillRect/>
          </a:stretch>
        </p:blipFill>
        <p:spPr>
          <a:xfrm>
            <a:off x="2863215" y="1173480"/>
            <a:ext cx="7386320" cy="558927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Unsupervised Image-to-Image Translation</a:t>
            </a:r>
            <a:endParaRPr lang="zh-CN" altLang="en-US"/>
          </a:p>
        </p:txBody>
      </p:sp>
      <p:pic>
        <p:nvPicPr>
          <p:cNvPr id="4" name="内容占位符 3"/>
          <p:cNvPicPr>
            <a:picLocks noChangeAspect="1"/>
          </p:cNvPicPr>
          <p:nvPr>
            <p:ph idx="1"/>
          </p:nvPr>
        </p:nvPicPr>
        <p:blipFill>
          <a:blip r:embed="rId1"/>
          <a:stretch>
            <a:fillRect/>
          </a:stretch>
        </p:blipFill>
        <p:spPr>
          <a:xfrm>
            <a:off x="498475" y="1320165"/>
            <a:ext cx="11476355" cy="507111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25450" y="200660"/>
            <a:ext cx="11341100" cy="658876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Adversarial Examples</a:t>
            </a:r>
            <a:endParaRPr lang="zh-CN" altLang="en-US"/>
          </a:p>
        </p:txBody>
      </p:sp>
      <p:pic>
        <p:nvPicPr>
          <p:cNvPr id="4" name="内容占位符 3"/>
          <p:cNvPicPr>
            <a:picLocks noChangeAspect="1"/>
          </p:cNvPicPr>
          <p:nvPr>
            <p:ph idx="1"/>
          </p:nvPr>
        </p:nvPicPr>
        <p:blipFill>
          <a:blip r:embed="rId1"/>
          <a:stretch>
            <a:fillRect/>
          </a:stretch>
        </p:blipFill>
        <p:spPr>
          <a:xfrm>
            <a:off x="573405" y="1647825"/>
            <a:ext cx="11174730" cy="428815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Attack</a:t>
            </a:r>
            <a:endParaRPr lang="en-US" altLang="zh-CN"/>
          </a:p>
        </p:txBody>
      </p:sp>
      <p:pic>
        <p:nvPicPr>
          <p:cNvPr id="4" name="内容占位符 3"/>
          <p:cNvPicPr>
            <a:picLocks noChangeAspect="1"/>
          </p:cNvPicPr>
          <p:nvPr>
            <p:ph idx="1"/>
          </p:nvPr>
        </p:nvPicPr>
        <p:blipFill>
          <a:blip r:embed="rId1"/>
          <a:stretch>
            <a:fillRect/>
          </a:stretch>
        </p:blipFill>
        <p:spPr>
          <a:xfrm>
            <a:off x="1837690" y="1117600"/>
            <a:ext cx="9258300" cy="5369560"/>
          </a:xfrm>
          <a:prstGeom prst="rect">
            <a:avLst/>
          </a:prstGeom>
        </p:spPr>
      </p:pic>
      <p:graphicFrame>
        <p:nvGraphicFramePr>
          <p:cNvPr id="3" name="对象 2">
            <a:hlinkClick r:id="" action="ppaction://ole?verb="/>
          </p:cNvPr>
          <p:cNvGraphicFramePr>
            <a:graphicFrameLocks noChangeAspect="1"/>
          </p:cNvGraphicFramePr>
          <p:nvPr/>
        </p:nvGraphicFramePr>
        <p:xfrm>
          <a:off x="8589010" y="5759450"/>
          <a:ext cx="1254125" cy="346075"/>
        </p:xfrm>
        <a:graphic>
          <a:graphicData uri="http://schemas.openxmlformats.org/presentationml/2006/ole">
            <mc:AlternateContent xmlns:mc="http://schemas.openxmlformats.org/markup-compatibility/2006">
              <mc:Choice xmlns:v="urn:schemas-microsoft-com:vml" Requires="v">
                <p:oleObj spid="_x0000_s1025" name="" r:id="rId2" imgW="736600" imgH="203200" progId="Equation.KSEE3">
                  <p:embed/>
                </p:oleObj>
              </mc:Choice>
              <mc:Fallback>
                <p:oleObj name="" r:id="rId2" imgW="736600" imgH="203200" progId="Equation.KSEE3">
                  <p:embed/>
                  <p:pic>
                    <p:nvPicPr>
                      <p:cNvPr id="0" name="图片 1024"/>
                      <p:cNvPicPr/>
                      <p:nvPr/>
                    </p:nvPicPr>
                    <p:blipFill>
                      <a:blip r:embed="rId3"/>
                      <a:stretch>
                        <a:fillRect/>
                      </a:stretch>
                    </p:blipFill>
                    <p:spPr>
                      <a:xfrm>
                        <a:off x="8589010" y="5759450"/>
                        <a:ext cx="1254125" cy="346075"/>
                      </a:xfrm>
                      <a:prstGeom prst="rect">
                        <a:avLst/>
                      </a:prstGeom>
                    </p:spPr>
                  </p:pic>
                </p:oleObj>
              </mc:Fallback>
            </mc:AlternateContent>
          </a:graphicData>
        </a:graphic>
      </p:graphicFrame>
      <p:cxnSp>
        <p:nvCxnSpPr>
          <p:cNvPr id="5" name="直接连接符 4"/>
          <p:cNvCxnSpPr/>
          <p:nvPr/>
        </p:nvCxnSpPr>
        <p:spPr>
          <a:xfrm>
            <a:off x="9165590" y="2628900"/>
            <a:ext cx="1807210" cy="38100"/>
          </a:xfrm>
          <a:prstGeom prst="line">
            <a:avLst/>
          </a:prstGeom>
          <a:ln w="793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165590" y="2057400"/>
            <a:ext cx="1931670" cy="398780"/>
          </a:xfrm>
          <a:prstGeom prst="rect">
            <a:avLst/>
          </a:prstGeom>
          <a:noFill/>
        </p:spPr>
        <p:txBody>
          <a:bodyPr wrap="none" rtlCol="0">
            <a:spAutoFit/>
          </a:bodyPr>
          <a:p>
            <a:r>
              <a:rPr lang="en-US" altLang="zh-CN" sz="2000"/>
              <a:t>Something else</a:t>
            </a:r>
            <a:endParaRPr lang="en-US" altLang="zh-CN"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生成模型</a:t>
            </a:r>
            <a:endParaRPr lang="zh-CN" altLang="en-US" dirty="0"/>
          </a:p>
        </p:txBody>
      </p:sp>
      <p:sp>
        <p:nvSpPr>
          <p:cNvPr id="4" name="矩形 3"/>
          <p:cNvSpPr/>
          <p:nvPr/>
        </p:nvSpPr>
        <p:spPr>
          <a:xfrm>
            <a:off x="5337175" y="2435225"/>
            <a:ext cx="1570990" cy="10915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endParaRPr lang="en-US" altLang="zh-TW" sz="2400" dirty="0"/>
          </a:p>
          <a:p>
            <a:pPr algn="ctr"/>
            <a:r>
              <a:rPr lang="en-US" altLang="zh-TW" sz="2400" dirty="0"/>
              <a:t>Generator</a:t>
            </a:r>
            <a:endParaRPr lang="en-US" altLang="zh-TW" sz="2400" dirty="0"/>
          </a:p>
        </p:txBody>
      </p:sp>
      <p:cxnSp>
        <p:nvCxnSpPr>
          <p:cNvPr id="5" name="直線單箭頭接點 4"/>
          <p:cNvCxnSpPr/>
          <p:nvPr/>
        </p:nvCxnSpPr>
        <p:spPr>
          <a:xfrm>
            <a:off x="6908465" y="2986012"/>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0176" y="2578546"/>
            <a:ext cx="805004" cy="805004"/>
          </a:xfrm>
          <a:prstGeom prst="rect">
            <a:avLst/>
          </a:prstGeom>
        </p:spPr>
      </p:pic>
      <p:pic>
        <p:nvPicPr>
          <p:cNvPr id="16" name="圖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2461" y="2578546"/>
            <a:ext cx="805004" cy="805004"/>
          </a:xfrm>
          <a:prstGeom prst="rect">
            <a:avLst/>
          </a:prstGeom>
        </p:spPr>
      </p:pic>
      <p:sp>
        <p:nvSpPr>
          <p:cNvPr id="17" name="文字方塊 16"/>
          <p:cNvSpPr txBox="1"/>
          <p:nvPr/>
        </p:nvSpPr>
        <p:spPr>
          <a:xfrm>
            <a:off x="1410335" y="1673225"/>
            <a:ext cx="3901440" cy="521970"/>
          </a:xfrm>
          <a:prstGeom prst="rect">
            <a:avLst/>
          </a:prstGeom>
          <a:noFill/>
        </p:spPr>
        <p:txBody>
          <a:bodyPr wrap="square" rtlCol="0">
            <a:spAutoFit/>
          </a:bodyPr>
          <a:lstStyle/>
          <a:p>
            <a:r>
              <a:rPr lang="en-US" altLang="zh-TW" sz="2800" b="1" i="1" u="sng" dirty="0"/>
              <a:t>Image Generation</a:t>
            </a:r>
            <a:endParaRPr lang="zh-TW" altLang="en-US" sz="2800" b="1" i="1" u="sng" dirty="0"/>
          </a:p>
        </p:txBody>
      </p:sp>
      <p:sp>
        <p:nvSpPr>
          <p:cNvPr id="18" name="文字方塊 17"/>
          <p:cNvSpPr txBox="1"/>
          <p:nvPr/>
        </p:nvSpPr>
        <p:spPr>
          <a:xfrm>
            <a:off x="1527630" y="4173683"/>
            <a:ext cx="3901147" cy="521970"/>
          </a:xfrm>
          <a:prstGeom prst="rect">
            <a:avLst/>
          </a:prstGeom>
          <a:noFill/>
        </p:spPr>
        <p:txBody>
          <a:bodyPr wrap="square" rtlCol="0">
            <a:spAutoFit/>
          </a:bodyPr>
          <a:lstStyle/>
          <a:p>
            <a:r>
              <a:rPr lang="en-US" altLang="zh-TW" sz="2800" b="1" i="1" u="sng" dirty="0"/>
              <a:t>Sentence Generation</a:t>
            </a:r>
            <a:endParaRPr lang="zh-TW" altLang="en-US" sz="2800" b="1" i="1" u="sng" dirty="0"/>
          </a:p>
        </p:txBody>
      </p:sp>
      <p:cxnSp>
        <p:nvCxnSpPr>
          <p:cNvPr id="19" name="直線單箭頭接點 18"/>
          <p:cNvCxnSpPr/>
          <p:nvPr/>
        </p:nvCxnSpPr>
        <p:spPr>
          <a:xfrm>
            <a:off x="4759623" y="2981698"/>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311775" y="4871720"/>
            <a:ext cx="1570990" cy="10915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NN</a:t>
            </a:r>
            <a:endParaRPr lang="en-US" altLang="zh-TW" sz="2400" dirty="0"/>
          </a:p>
          <a:p>
            <a:pPr algn="ctr"/>
            <a:r>
              <a:rPr lang="en-US" altLang="zh-TW" sz="2400" dirty="0"/>
              <a:t>Generator</a:t>
            </a:r>
            <a:endParaRPr lang="en-US" altLang="zh-TW" sz="2400" dirty="0"/>
          </a:p>
        </p:txBody>
      </p:sp>
      <p:cxnSp>
        <p:nvCxnSpPr>
          <p:cNvPr id="21" name="直線單箭頭接點 20"/>
          <p:cNvCxnSpPr/>
          <p:nvPr/>
        </p:nvCxnSpPr>
        <p:spPr>
          <a:xfrm>
            <a:off x="6882961" y="5416632"/>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4734119" y="5412318"/>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文字方塊 2">
                <a:extLst>
                  <a:ext uri="{FF2B5EF4-FFF2-40B4-BE49-F238E27FC236}">
                    <ele attr="{69EF8153-CEFD-4442-B81F-1D18DA1E93F1}"/>
                  </a:ext>
                </a:extLst>
              </p:cNvPr>
              <p:cNvSpPr txBox="1"/>
              <p:nvPr/>
            </p:nvSpPr>
            <p:spPr>
              <a:xfrm>
                <a:off x="4002486" y="612408"/>
                <a:ext cx="4614203" cy="830997"/>
              </a:xfrm>
              <a:prstGeom prst="rect">
                <a:avLst/>
              </a:prstGeom>
              <a:noFill/>
            </p:spPr>
            <p:txBody>
              <a:bodyPr wrap="square" rtlCol="0">
                <a:spAutoFit/>
              </a:bodyPr>
              <a:lstStyle/>
              <a:p>
                <a:r>
                  <a:rPr lang="en-US" altLang="zh-TW" sz="2400" dirty="0">
                    <a:solidFill>
                      <a:srgbClr val="0000FF"/>
                    </a:solidFill>
                  </a:rPr>
                  <a:t>We will control what to generate latter. </a:t>
                </a:r>
                <a14:m>
                  <m:oMath xmlns:m="http://schemas.openxmlformats.org/officeDocument/2006/math">
                    <m:r>
                      <a:rPr lang="en-US" altLang="zh-TW" sz="2400" i="1" smtClean="0">
                        <a:solidFill>
                          <a:srgbClr val="0000FF"/>
                        </a:solidFill>
                        <a:latin typeface="Cambria Math" panose="02040503050406030204" pitchFamily="18" charset="0"/>
                        <a:ea typeface="Cambria Math" panose="02040503050406030204" pitchFamily="18" charset="0"/>
                      </a:rPr>
                      <m:t>→</m:t>
                    </m:r>
                  </m:oMath>
                </a14:m>
                <a:r>
                  <a:rPr lang="zh-TW" altLang="en-US" sz="2400" dirty="0">
                    <a:solidFill>
                      <a:srgbClr val="0000FF"/>
                    </a:solidFill>
                  </a:rPr>
                  <a:t> </a:t>
                </a:r>
                <a:r>
                  <a:rPr lang="en-US" altLang="zh-TW" sz="2400" dirty="0">
                    <a:solidFill>
                      <a:srgbClr val="0000FF"/>
                    </a:solidFill>
                  </a:rPr>
                  <a:t>Conditional Generation</a:t>
                </a:r>
                <a:endParaRPr lang="zh-TW" altLang="en-US" sz="2400" dirty="0">
                  <a:solidFill>
                    <a:srgbClr val="0000FF"/>
                  </a:solidFill>
                </a:endParaRPr>
              </a:p>
            </p:txBody>
          </p:sp>
        </mc:Choice>
        <mc:Fallback>
          <p:sp>
            <p:nvSpPr>
              <p:cNvPr id="3" name="文字方塊 2"/>
              <p:cNvSpPr txBox="1">
                <a:spLocks noRot="1" noChangeAspect="1" noMove="1" noResize="1" noEditPoints="1" noAdjustHandles="1" noChangeArrowheads="1" noChangeShapeType="1" noTextEdit="1"/>
              </p:cNvSpPr>
              <p:nvPr/>
            </p:nvSpPr>
            <p:spPr>
              <a:xfrm>
                <a:off x="7010481" y="1245503"/>
                <a:ext cx="4614203" cy="830997"/>
              </a:xfrm>
              <a:prstGeom prst="rect">
                <a:avLst/>
              </a:prstGeom>
              <a:blipFill rotWithShape="1">
                <a:blip r:embed="rId3"/>
                <a:stretch>
                  <a:fillRect l="-2116" t="-5839" b="-1532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a:extLst>
                  <a:ext uri="{FF2B5EF4-FFF2-40B4-BE49-F238E27FC236}">
                    <ele attr="{1D945D5B-70EE-4FA2-B63A-655B46D30625}"/>
                  </a:ext>
                </a:extLst>
              </p:cNvPr>
              <p:cNvSpPr txBox="1"/>
              <p:nvPr/>
            </p:nvSpPr>
            <p:spPr>
              <a:xfrm>
                <a:off x="1656962" y="2608219"/>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0.7</m:t>
                              </m:r>
                            </m:e>
                          </m:eqArr>
                        </m:e>
                      </m:d>
                    </m:oMath>
                  </m:oMathPara>
                </a14:m>
                <a:endParaRPr lang="zh-TW" altLang="en-US" dirty="0"/>
              </a:p>
            </p:txBody>
          </p:sp>
        </mc:Choice>
        <mc:Fallback>
          <p:sp>
            <p:nvSpPr>
              <p:cNvPr id="8" name="文字方塊 7"/>
              <p:cNvSpPr txBox="1">
                <a:spLocks noRot="1" noChangeAspect="1" noMove="1" noResize="1" noEditPoints="1" noAdjustHandles="1" noChangeArrowheads="1" noChangeShapeType="1" noTextEdit="1"/>
              </p:cNvSpPr>
              <p:nvPr/>
            </p:nvSpPr>
            <p:spPr>
              <a:xfrm>
                <a:off x="3180962" y="2457089"/>
                <a:ext cx="725135" cy="1020472"/>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文字方塊 26">
                <a:extLst>
                  <a:ext uri="{FF2B5EF4-FFF2-40B4-BE49-F238E27FC236}">
                    <ele attr="{1987ED93-5C9D-4E1D-9939-3D06397DF88A}"/>
                  </a:ext>
                </a:extLst>
              </p:cNvPr>
              <p:cNvSpPr txBox="1"/>
              <p:nvPr/>
            </p:nvSpPr>
            <p:spPr>
              <a:xfrm>
                <a:off x="2400689" y="2617322"/>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−0.3</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0.9</m:t>
                              </m:r>
                            </m:e>
                          </m:eqArr>
                        </m:e>
                      </m:d>
                    </m:oMath>
                  </m:oMathPara>
                </a14:m>
                <a:endParaRPr lang="zh-TW" altLang="en-US" dirty="0"/>
              </a:p>
            </p:txBody>
          </p:sp>
        </mc:Choice>
        <mc:Fallback>
          <p:sp>
            <p:nvSpPr>
              <p:cNvPr id="27" name="文字方塊 26"/>
              <p:cNvSpPr txBox="1">
                <a:spLocks noRot="1" noChangeAspect="1" noMove="1" noResize="1" noEditPoints="1" noAdjustHandles="1" noChangeArrowheads="1" noChangeShapeType="1" noTextEdit="1"/>
              </p:cNvSpPr>
              <p:nvPr/>
            </p:nvSpPr>
            <p:spPr>
              <a:xfrm>
                <a:off x="3924689" y="2466192"/>
                <a:ext cx="725135" cy="1020472"/>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文字方塊 27">
                <a:extLst>
                  <a:ext uri="{FF2B5EF4-FFF2-40B4-BE49-F238E27FC236}">
                    <ele attr="{3291C867-3F98-4D35-A30F-4A3BF8598AE6}"/>
                  </a:ext>
                </a:extLst>
              </p:cNvPr>
              <p:cNvSpPr txBox="1"/>
              <p:nvPr/>
            </p:nvSpPr>
            <p:spPr>
              <a:xfrm>
                <a:off x="1741257" y="4862352"/>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0.1</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0.2</m:t>
                              </m:r>
                            </m:e>
                          </m:eqArr>
                        </m:e>
                      </m:d>
                    </m:oMath>
                  </m:oMathPara>
                </a14:m>
                <a:endParaRPr lang="zh-TW" altLang="en-US" dirty="0"/>
              </a:p>
            </p:txBody>
          </p:sp>
        </mc:Choice>
        <mc:Fallback>
          <p:sp>
            <p:nvSpPr>
              <p:cNvPr id="28" name="文字方塊 27"/>
              <p:cNvSpPr txBox="1">
                <a:spLocks noRot="1" noChangeAspect="1" noMove="1" noResize="1" noEditPoints="1" noAdjustHandles="1" noChangeArrowheads="1" noChangeShapeType="1" noTextEdit="1"/>
              </p:cNvSpPr>
              <p:nvPr/>
            </p:nvSpPr>
            <p:spPr>
              <a:xfrm>
                <a:off x="3265257" y="4862352"/>
                <a:ext cx="725135" cy="1020472"/>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文字方塊 28">
                <a:extLst>
                  <a:ext uri="{FF2B5EF4-FFF2-40B4-BE49-F238E27FC236}">
                    <ele attr="{AFCCC99F-09D0-4A09-ADF3-C64E53C7A65E}"/>
                  </a:ext>
                </a:extLst>
              </p:cNvPr>
              <p:cNvSpPr txBox="1"/>
              <p:nvPr/>
            </p:nvSpPr>
            <p:spPr>
              <a:xfrm>
                <a:off x="2484984" y="4871455"/>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−0.3</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0.5</m:t>
                              </m:r>
                            </m:e>
                          </m:eqArr>
                        </m:e>
                      </m:d>
                    </m:oMath>
                  </m:oMathPara>
                </a14:m>
                <a:endParaRPr lang="zh-TW" altLang="en-US" dirty="0"/>
              </a:p>
            </p:txBody>
          </p:sp>
        </mc:Choice>
        <mc:Fallback>
          <p:sp>
            <p:nvSpPr>
              <p:cNvPr id="29" name="文字方塊 28"/>
              <p:cNvSpPr txBox="1">
                <a:spLocks noRot="1" noChangeAspect="1" noMove="1" noResize="1" noEditPoints="1" noAdjustHandles="1" noChangeArrowheads="1" noChangeShapeType="1" noTextEdit="1"/>
              </p:cNvSpPr>
              <p:nvPr/>
            </p:nvSpPr>
            <p:spPr>
              <a:xfrm>
                <a:off x="4008984" y="4871455"/>
                <a:ext cx="725135" cy="1020472"/>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9" name="文字方塊 8"/>
          <p:cNvSpPr txBox="1"/>
          <p:nvPr/>
        </p:nvSpPr>
        <p:spPr>
          <a:xfrm>
            <a:off x="7536596" y="5181485"/>
            <a:ext cx="2226612" cy="460375"/>
          </a:xfrm>
          <a:prstGeom prst="rect">
            <a:avLst/>
          </a:prstGeom>
          <a:noFill/>
        </p:spPr>
        <p:txBody>
          <a:bodyPr wrap="square" rtlCol="0">
            <a:spAutoFit/>
          </a:bodyPr>
          <a:lstStyle/>
          <a:p>
            <a:r>
              <a:rPr lang="en-US" altLang="zh-TW" sz="2400" dirty="0"/>
              <a:t>Good morning.</a:t>
            </a:r>
            <a:endParaRPr lang="zh-TW" altLang="en-US" sz="2400" dirty="0"/>
          </a:p>
        </p:txBody>
      </p:sp>
      <p:sp>
        <p:nvSpPr>
          <p:cNvPr id="30" name="文字方塊 29"/>
          <p:cNvSpPr txBox="1"/>
          <p:nvPr/>
        </p:nvSpPr>
        <p:spPr>
          <a:xfrm>
            <a:off x="7546151" y="4780714"/>
            <a:ext cx="2226612" cy="460375"/>
          </a:xfrm>
          <a:prstGeom prst="rect">
            <a:avLst/>
          </a:prstGeom>
          <a:noFill/>
        </p:spPr>
        <p:txBody>
          <a:bodyPr wrap="square" rtlCol="0">
            <a:spAutoFit/>
          </a:bodyPr>
          <a:lstStyle/>
          <a:p>
            <a:r>
              <a:rPr lang="en-US" altLang="zh-TW" sz="2400" dirty="0"/>
              <a:t>How are you?</a:t>
            </a:r>
            <a:endParaRPr lang="zh-TW" altLang="en-US" sz="2400" dirty="0"/>
          </a:p>
        </p:txBody>
      </p:sp>
      <p:pic>
        <p:nvPicPr>
          <p:cNvPr id="31" name="圖片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4746" y="2580442"/>
            <a:ext cx="805004" cy="805004"/>
          </a:xfrm>
          <a:prstGeom prst="rect">
            <a:avLst/>
          </a:prstGeom>
        </p:spPr>
      </p:pic>
      <mc:AlternateContent xmlns:mc="http://schemas.openxmlformats.org/markup-compatibility/2006">
        <mc:Choice xmlns:a14="http://schemas.microsoft.com/office/drawing/2010/main" Requires="a14">
          <p:sp>
            <p:nvSpPr>
              <p:cNvPr id="32" name="文字方塊 31">
                <a:extLst>
                  <a:ext uri="{FF2B5EF4-FFF2-40B4-BE49-F238E27FC236}">
                    <ele attr="{9BABA784-534A-45CD-8931-B947826393C9}"/>
                  </a:ext>
                </a:extLst>
              </p:cNvPr>
              <p:cNvSpPr txBox="1"/>
              <p:nvPr/>
            </p:nvSpPr>
            <p:spPr>
              <a:xfrm>
                <a:off x="898844" y="2586450"/>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0.3</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−0.7</m:t>
                              </m:r>
                            </m:e>
                          </m:eqArr>
                        </m:e>
                      </m:d>
                    </m:oMath>
                  </m:oMathPara>
                </a14:m>
                <a:endParaRPr lang="zh-TW" altLang="en-US" dirty="0"/>
              </a:p>
            </p:txBody>
          </p:sp>
        </mc:Choice>
        <mc:Fallback>
          <p:sp>
            <p:nvSpPr>
              <p:cNvPr id="32" name="文字方塊 31"/>
              <p:cNvSpPr txBox="1">
                <a:spLocks noRot="1" noChangeAspect="1" noMove="1" noResize="1" noEditPoints="1" noAdjustHandles="1" noChangeArrowheads="1" noChangeShapeType="1" noTextEdit="1"/>
              </p:cNvSpPr>
              <p:nvPr/>
            </p:nvSpPr>
            <p:spPr>
              <a:xfrm>
                <a:off x="2422844" y="2435320"/>
                <a:ext cx="725135" cy="1020472"/>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3" name="文字方塊 32">
                <a:extLst>
                  <a:ext uri="{FF2B5EF4-FFF2-40B4-BE49-F238E27FC236}">
                    <ele attr="{907266D6-D0DA-4073-A8EC-752DF56E0064}"/>
                  </a:ext>
                </a:extLst>
              </p:cNvPr>
              <p:cNvSpPr txBox="1"/>
              <p:nvPr/>
            </p:nvSpPr>
            <p:spPr>
              <a:xfrm>
                <a:off x="953787" y="4862352"/>
                <a:ext cx="7251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0.3</m:t>
                              </m:r>
                            </m:e>
                            <m:e>
                              <m:r>
                                <a:rPr lang="en-US" altLang="zh-TW" b="0" i="1" smtClean="0">
                                  <a:latin typeface="Cambria Math" panose="02040503050406030204" pitchFamily="18" charset="0"/>
                                </a:rPr>
                                <m:t>−0.1</m:t>
                              </m:r>
                            </m:e>
                            <m:e>
                              <m:r>
                                <a:rPr lang="en-US" altLang="zh-TW" i="1">
                                  <a:latin typeface="Cambria Math" panose="02040503050406030204" pitchFamily="18" charset="0"/>
                                  <a:ea typeface="Cambria Math" panose="02040503050406030204" pitchFamily="18" charset="0"/>
                                </a:rPr>
                                <m:t>⋮</m:t>
                              </m:r>
                            </m:e>
                            <m:e>
                              <m:r>
                                <a:rPr lang="en-US" altLang="zh-TW" b="0" i="1" smtClean="0">
                                  <a:latin typeface="Cambria Math" panose="02040503050406030204" pitchFamily="18" charset="0"/>
                                </a:rPr>
                                <m:t>−0.7</m:t>
                              </m:r>
                            </m:e>
                          </m:eqArr>
                        </m:e>
                      </m:d>
                    </m:oMath>
                  </m:oMathPara>
                </a14:m>
                <a:endParaRPr lang="zh-TW" altLang="en-US" dirty="0"/>
              </a:p>
            </p:txBody>
          </p:sp>
        </mc:Choice>
        <mc:Fallback>
          <p:sp>
            <p:nvSpPr>
              <p:cNvPr id="33" name="文字方塊 32"/>
              <p:cNvSpPr txBox="1">
                <a:spLocks noRot="1" noChangeAspect="1" noMove="1" noResize="1" noEditPoints="1" noAdjustHandles="1" noChangeArrowheads="1" noChangeShapeType="1" noTextEdit="1"/>
              </p:cNvSpPr>
              <p:nvPr/>
            </p:nvSpPr>
            <p:spPr>
              <a:xfrm>
                <a:off x="2477787" y="4862352"/>
                <a:ext cx="725135" cy="1020472"/>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34" name="文字方塊 33"/>
          <p:cNvSpPr txBox="1"/>
          <p:nvPr/>
        </p:nvSpPr>
        <p:spPr>
          <a:xfrm>
            <a:off x="7546340" y="5582285"/>
            <a:ext cx="2501265" cy="460375"/>
          </a:xfrm>
          <a:prstGeom prst="rect">
            <a:avLst/>
          </a:prstGeom>
          <a:noFill/>
        </p:spPr>
        <p:txBody>
          <a:bodyPr wrap="square" rtlCol="0">
            <a:spAutoFit/>
          </a:bodyPr>
          <a:lstStyle/>
          <a:p>
            <a:r>
              <a:rPr lang="en-US" altLang="zh-TW" sz="2400" dirty="0"/>
              <a:t>Good afternoon.</a:t>
            </a:r>
            <a:endParaRPr lang="zh-TW" altLang="en-US" sz="2400" dirty="0"/>
          </a:p>
        </p:txBody>
      </p:sp>
      <p:sp>
        <p:nvSpPr>
          <p:cNvPr id="35" name="文字方塊 34"/>
          <p:cNvSpPr txBox="1"/>
          <p:nvPr/>
        </p:nvSpPr>
        <p:spPr>
          <a:xfrm>
            <a:off x="2126913" y="3488803"/>
            <a:ext cx="2860552" cy="368300"/>
          </a:xfrm>
          <a:prstGeom prst="rect">
            <a:avLst/>
          </a:prstGeom>
          <a:noFill/>
        </p:spPr>
        <p:txBody>
          <a:bodyPr wrap="square" rtlCol="0">
            <a:spAutoFit/>
          </a:bodyPr>
          <a:lstStyle/>
          <a:p>
            <a:pPr algn="ctr"/>
            <a:r>
              <a:rPr lang="en-US" altLang="zh-TW" dirty="0"/>
              <a:t>In a specific range</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bldLvl="0" animBg="1"/>
      <p:bldP spid="27" grpId="0" bldLvl="0" animBg="1"/>
      <p:bldP spid="28" grpId="0" bldLvl="0" animBg="1"/>
      <p:bldP spid="29" grpId="0" bldLvl="0" animBg="1"/>
      <p:bldP spid="9" grpId="0"/>
      <p:bldP spid="30" grpId="0"/>
      <p:bldP spid="32" grpId="0" bldLvl="0" animBg="1"/>
      <p:bldP spid="33" grpId="0" bldLvl="0" animBg="1"/>
      <p:bldP spid="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Loss function for attack</a:t>
            </a:r>
            <a:endParaRPr lang="en-US" altLang="zh-CN"/>
          </a:p>
        </p:txBody>
      </p:sp>
      <p:pic>
        <p:nvPicPr>
          <p:cNvPr id="4" name="内容占位符 3"/>
          <p:cNvPicPr>
            <a:picLocks noChangeAspect="1"/>
          </p:cNvPicPr>
          <p:nvPr>
            <p:ph idx="1"/>
          </p:nvPr>
        </p:nvPicPr>
        <p:blipFill>
          <a:blip r:embed="rId1"/>
          <a:stretch>
            <a:fillRect/>
          </a:stretch>
        </p:blipFill>
        <p:spPr>
          <a:xfrm>
            <a:off x="2399030" y="1489710"/>
            <a:ext cx="7914005" cy="279908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Loss function for attack</a:t>
            </a:r>
            <a:endParaRPr lang="zh-CN" altLang="en-US"/>
          </a:p>
        </p:txBody>
      </p:sp>
      <p:pic>
        <p:nvPicPr>
          <p:cNvPr id="4" name="内容占位符 3"/>
          <p:cNvPicPr>
            <a:picLocks noChangeAspect="1"/>
          </p:cNvPicPr>
          <p:nvPr>
            <p:ph idx="1"/>
          </p:nvPr>
        </p:nvPicPr>
        <p:blipFill>
          <a:blip r:embed="rId1"/>
          <a:stretch>
            <a:fillRect/>
          </a:stretch>
        </p:blipFill>
        <p:spPr>
          <a:xfrm>
            <a:off x="1698625" y="1494155"/>
            <a:ext cx="8794750" cy="358076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Loss function for attack</a:t>
            </a:r>
            <a:endParaRPr lang="zh-CN" altLang="en-US"/>
          </a:p>
        </p:txBody>
      </p:sp>
      <p:pic>
        <p:nvPicPr>
          <p:cNvPr id="5" name="内容占位符 4"/>
          <p:cNvPicPr>
            <a:picLocks noChangeAspect="1"/>
          </p:cNvPicPr>
          <p:nvPr>
            <p:ph idx="1"/>
          </p:nvPr>
        </p:nvPicPr>
        <p:blipFill>
          <a:blip r:embed="rId1"/>
          <a:stretch>
            <a:fillRect/>
          </a:stretch>
        </p:blipFill>
        <p:spPr>
          <a:xfrm>
            <a:off x="2259965" y="1381760"/>
            <a:ext cx="8686165" cy="2548890"/>
          </a:xfrm>
          <a:prstGeom prst="rect">
            <a:avLst/>
          </a:prstGeom>
        </p:spPr>
      </p:pic>
      <p:pic>
        <p:nvPicPr>
          <p:cNvPr id="6" name="图片 5"/>
          <p:cNvPicPr>
            <a:picLocks noChangeAspect="1"/>
          </p:cNvPicPr>
          <p:nvPr/>
        </p:nvPicPr>
        <p:blipFill>
          <a:blip r:embed="rId2"/>
          <a:stretch>
            <a:fillRect/>
          </a:stretch>
        </p:blipFill>
        <p:spPr>
          <a:xfrm>
            <a:off x="3022600" y="5060315"/>
            <a:ext cx="7161530" cy="793750"/>
          </a:xfrm>
          <a:prstGeom prst="rect">
            <a:avLst/>
          </a:prstGeom>
        </p:spPr>
      </p:pic>
      <p:pic>
        <p:nvPicPr>
          <p:cNvPr id="7" name="图片 6"/>
          <p:cNvPicPr>
            <a:picLocks noChangeAspect="1"/>
          </p:cNvPicPr>
          <p:nvPr/>
        </p:nvPicPr>
        <p:blipFill>
          <a:blip r:embed="rId3"/>
          <a:stretch>
            <a:fillRect/>
          </a:stretch>
        </p:blipFill>
        <p:spPr>
          <a:xfrm>
            <a:off x="3022600" y="6007735"/>
            <a:ext cx="4207510" cy="540385"/>
          </a:xfrm>
          <a:prstGeom prst="rect">
            <a:avLst/>
          </a:prstGeom>
        </p:spPr>
      </p:pic>
      <p:pic>
        <p:nvPicPr>
          <p:cNvPr id="3" name="图片 2"/>
          <p:cNvPicPr>
            <a:picLocks noChangeAspect="1"/>
          </p:cNvPicPr>
          <p:nvPr/>
        </p:nvPicPr>
        <p:blipFill>
          <a:blip r:embed="rId4"/>
          <a:stretch>
            <a:fillRect/>
          </a:stretch>
        </p:blipFill>
        <p:spPr>
          <a:xfrm>
            <a:off x="2901315" y="4031615"/>
            <a:ext cx="6619875" cy="1028700"/>
          </a:xfrm>
          <a:prstGeom prst="rect">
            <a:avLst/>
          </a:prstGeom>
        </p:spPr>
      </p:pic>
      <p:cxnSp>
        <p:nvCxnSpPr>
          <p:cNvPr id="4" name="直接箭头连接符 3"/>
          <p:cNvCxnSpPr/>
          <p:nvPr/>
        </p:nvCxnSpPr>
        <p:spPr>
          <a:xfrm>
            <a:off x="2438400" y="2514600"/>
            <a:ext cx="0" cy="609600"/>
          </a:xfrm>
          <a:prstGeom prst="straightConnector1">
            <a:avLst/>
          </a:prstGeom>
          <a:ln w="28575" cmpd="sng">
            <a:solidFill>
              <a:srgbClr val="0070C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795145" y="2635250"/>
            <a:ext cx="716280" cy="368300"/>
          </a:xfrm>
          <a:prstGeom prst="rect">
            <a:avLst/>
          </a:prstGeom>
          <a:noFill/>
        </p:spPr>
        <p:txBody>
          <a:bodyPr wrap="none" rtlCol="0">
            <a:spAutoFit/>
          </a:bodyPr>
          <a:p>
            <a:r>
              <a:rPr lang="en-US" altLang="zh-CN">
                <a:solidFill>
                  <a:srgbClr val="0070C0"/>
                </a:solidFill>
              </a:rPr>
              <a:t>close</a:t>
            </a:r>
            <a:endParaRPr lang="en-US" altLang="zh-CN">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Adversarial Training</a:t>
            </a:r>
            <a:endParaRPr lang="en-US" altLang="zh-CN"/>
          </a:p>
        </p:txBody>
      </p:sp>
      <p:pic>
        <p:nvPicPr>
          <p:cNvPr id="6" name="内容占位符 5"/>
          <p:cNvPicPr>
            <a:picLocks noChangeAspect="1"/>
          </p:cNvPicPr>
          <p:nvPr>
            <p:ph idx="1"/>
          </p:nvPr>
        </p:nvPicPr>
        <p:blipFill>
          <a:blip r:embed="rId1"/>
          <a:stretch>
            <a:fillRect/>
          </a:stretch>
        </p:blipFill>
        <p:spPr>
          <a:xfrm>
            <a:off x="295275" y="1430020"/>
            <a:ext cx="11769725" cy="514604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41985" y="237490"/>
            <a:ext cx="11170285" cy="638302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小结</a:t>
            </a:r>
            <a:endParaRPr lang="zh-CN" altLang="en-US"/>
          </a:p>
        </p:txBody>
      </p:sp>
      <p:sp>
        <p:nvSpPr>
          <p:cNvPr id="3" name="内容占位符 2"/>
          <p:cNvSpPr>
            <a:spLocks noGrp="1"/>
          </p:cNvSpPr>
          <p:nvPr>
            <p:ph idx="1"/>
          </p:nvPr>
        </p:nvSpPr>
        <p:spPr/>
        <p:txBody>
          <a:bodyPr/>
          <a:p>
            <a:r>
              <a:rPr lang="zh-CN" altLang="en-US"/>
              <a:t>GAN 的基本思想源自博弈论的二人零和博弈</a:t>
            </a:r>
            <a:endParaRPr lang="zh-CN" altLang="en-US"/>
          </a:p>
          <a:p>
            <a:r>
              <a:rPr lang="zh-CN" altLang="en-US"/>
              <a:t>GAN 作为一种生成式模型, 不直接估计数据样本的分布, 而是通过模型学习来估测其潜在分布并生成同分布的新样本.</a:t>
            </a:r>
            <a:endParaRPr lang="zh-CN" altLang="en-US"/>
          </a:p>
          <a:p>
            <a:pPr lvl="1"/>
            <a:r>
              <a:rPr lang="zh-CN" altLang="en-US"/>
              <a:t>这种从潜在分布生成 “无限” 新样本的能力, 在图像和视觉计算、语音和语言处理、信息安全等领域具有重大的应用价值. </a:t>
            </a:r>
            <a:endParaRPr lang="zh-CN" altLang="en-US"/>
          </a:p>
          <a:p>
            <a:pPr lvl="1"/>
            <a:endParaRPr lang="zh-CN" altLang="en-US"/>
          </a:p>
          <a:p>
            <a:pPr lvl="0"/>
            <a:r>
              <a:rPr lang="en-US" altLang="zh-CN">
                <a:sym typeface="+mn-ea"/>
              </a:rPr>
              <a:t>GAN</a:t>
            </a:r>
            <a:r>
              <a:rPr lang="zh-CN" altLang="en-US">
                <a:sym typeface="+mn-ea"/>
              </a:rPr>
              <a:t>的理论与实现模型</a:t>
            </a:r>
            <a:endParaRPr lang="zh-CN" altLang="en-US" sz="3200">
              <a:sym typeface="+mn-ea"/>
            </a:endParaRPr>
          </a:p>
          <a:p>
            <a:pPr>
              <a:lnSpc>
                <a:spcPct val="140000"/>
              </a:lnSpc>
            </a:pPr>
            <a:r>
              <a:rPr lang="zh-CN" altLang="en-US">
                <a:sym typeface="+mn-ea"/>
              </a:rPr>
              <a:t>不同类型</a:t>
            </a:r>
            <a:r>
              <a:rPr lang="en-US" altLang="zh-CN">
                <a:sym typeface="+mn-ea"/>
              </a:rPr>
              <a:t>GAN</a:t>
            </a:r>
            <a:endParaRPr lang="en-US" altLang="zh-CN"/>
          </a:p>
          <a:p>
            <a:pPr>
              <a:lnSpc>
                <a:spcPct val="140000"/>
              </a:lnSpc>
            </a:pPr>
            <a:r>
              <a:rPr lang="zh-CN" altLang="en-US">
                <a:sym typeface="+mn-ea"/>
              </a:rPr>
              <a:t>对抗学习</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16737"/>
          <p:cNvSpPr>
            <a:spLocks noGrp="1"/>
          </p:cNvSpPr>
          <p:nvPr>
            <p:ph type="ctrTitle"/>
          </p:nvPr>
        </p:nvSpPr>
        <p:spPr>
          <a:xfrm>
            <a:off x="914400" y="2130425"/>
            <a:ext cx="10363200" cy="1470025"/>
          </a:xfrm>
        </p:spPr>
        <p:txBody>
          <a:bodyPr wrap="square" lIns="91436" tIns="45718" rIns="91436" bIns="45718" anchor="ctr"/>
          <a:p>
            <a:pPr defTabSz="0">
              <a:buNone/>
            </a:pPr>
            <a:r>
              <a:rPr lang="zh-CN" altLang="en-US" sz="4400" kern="1200" dirty="0">
                <a:latin typeface="Calibri" panose="020F0502020204030204" pitchFamily="2" charset="0"/>
                <a:ea typeface="+mj-ea"/>
                <a:cs typeface="+mj-cs"/>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cs typeface="+mj-cs"/>
              <a:sym typeface="Arial" panose="020B0604020202020204" pitchFamily="34" charset="0"/>
            </a:endParaRPr>
          </a:p>
        </p:txBody>
      </p:sp>
      <p:sp>
        <p:nvSpPr>
          <p:cNvPr id="40962" name="副标题 116738"/>
          <p:cNvSpPr>
            <a:spLocks noGrp="1"/>
          </p:cNvSpPr>
          <p:nvPr>
            <p:ph type="subTitle" idx="1"/>
          </p:nvPr>
        </p:nvSpPr>
        <p:spPr>
          <a:xfrm>
            <a:off x="1828800" y="3886200"/>
            <a:ext cx="8534400" cy="1752600"/>
          </a:xfrm>
        </p:spPr>
        <p:txBody>
          <a:bodyPr wrap="square" lIns="91436" tIns="45718" rIns="91436" bIns="45718" anchor="t"/>
          <a:p>
            <a:pPr marL="342900" indent="-342900" algn="l" defTabSz="0"/>
            <a:endParaRPr lang="zh-CN" altLang="en-US" sz="3200" kern="1200">
              <a:latin typeface="Calibri" panose="020F0502020204030204" pitchFamily="2" charset="0"/>
              <a:ea typeface="Arial" panose="020B0604020202020204" pitchFamily="34" charset="0"/>
              <a:cs typeface="+mn-cs"/>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基本原理</a:t>
            </a:r>
            <a:endParaRPr lang="zh-CN" altLang="en-US"/>
          </a:p>
        </p:txBody>
      </p:sp>
      <p:sp>
        <p:nvSpPr>
          <p:cNvPr id="3" name="内容占位符 2"/>
          <p:cNvSpPr>
            <a:spLocks noGrp="1"/>
          </p:cNvSpPr>
          <p:nvPr>
            <p:ph idx="1"/>
          </p:nvPr>
        </p:nvSpPr>
        <p:spPr/>
        <p:txBody>
          <a:bodyPr/>
          <a:p>
            <a:r>
              <a:rPr lang="zh-CN" altLang="en-US"/>
              <a:t>GAN 的核心思想来源于博弈论的纳什均衡</a:t>
            </a:r>
            <a:endParaRPr lang="zh-CN" altLang="en-US"/>
          </a:p>
          <a:p>
            <a:r>
              <a:rPr lang="zh-CN" altLang="en-US"/>
              <a:t>一个生成器 (Generator)和一个判别器 (Discriminator)</a:t>
            </a:r>
            <a:endParaRPr lang="zh-CN" altLang="en-US"/>
          </a:p>
          <a:p>
            <a:pPr lvl="1"/>
            <a:r>
              <a:rPr lang="zh-CN" altLang="en-US"/>
              <a:t>生成器的目的是尽量去学习真实的数据分布</a:t>
            </a:r>
            <a:endParaRPr lang="zh-CN" altLang="en-US"/>
          </a:p>
          <a:p>
            <a:pPr lvl="1"/>
            <a:r>
              <a:rPr lang="zh-CN" altLang="en-US"/>
              <a:t>判别器的目的是尽量正确判别输入数据是来自真实数据还是来自生成器</a:t>
            </a:r>
            <a:endParaRPr lang="zh-CN" altLang="en-US"/>
          </a:p>
          <a:p>
            <a:pPr lvl="1"/>
            <a:r>
              <a:rPr lang="zh-CN" altLang="en-US"/>
              <a:t>各自提高自己的生成能力和判别能力, 这个学习优化过程就是寻找二者之间的一个纳什均衡</a:t>
            </a:r>
            <a:endParaRPr lang="zh-CN" altLang="en-US"/>
          </a:p>
        </p:txBody>
      </p:sp>
      <p:pic>
        <p:nvPicPr>
          <p:cNvPr id="5" name="图片 4"/>
          <p:cNvPicPr>
            <a:picLocks noChangeAspect="1"/>
          </p:cNvPicPr>
          <p:nvPr/>
        </p:nvPicPr>
        <p:blipFill>
          <a:blip r:embed="rId1"/>
          <a:stretch>
            <a:fillRect/>
          </a:stretch>
        </p:blipFill>
        <p:spPr>
          <a:xfrm>
            <a:off x="1239520" y="3535045"/>
            <a:ext cx="9999345" cy="3122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9682</Words>
  <Application>WPS 演示</Application>
  <PresentationFormat>Custom</PresentationFormat>
  <Paragraphs>1532</Paragraphs>
  <Slides>86</Slides>
  <Notes>3</Notes>
  <HiddenSlides>1</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9</vt:i4>
      </vt:variant>
      <vt:variant>
        <vt:lpstr>幻灯片标题</vt:lpstr>
      </vt:variant>
      <vt:variant>
        <vt:i4>86</vt:i4>
      </vt:variant>
    </vt:vector>
  </HeadingPairs>
  <TitlesOfParts>
    <vt:vector size="108" baseType="lpstr">
      <vt:lpstr>Arial</vt:lpstr>
      <vt:lpstr>宋体</vt:lpstr>
      <vt:lpstr>Wingdings</vt:lpstr>
      <vt:lpstr>Times New Roman</vt:lpstr>
      <vt:lpstr>Calibri</vt:lpstr>
      <vt:lpstr>Arial Unicode MS</vt:lpstr>
      <vt:lpstr>Microsoft JhengHei</vt:lpstr>
      <vt:lpstr>楷体</vt:lpstr>
      <vt:lpstr>Halvetica</vt:lpstr>
      <vt:lpstr>Lucida Grande</vt:lpstr>
      <vt:lpstr>微软雅黑</vt:lpstr>
      <vt:lpstr>Segoe Print</vt:lpstr>
      <vt:lpstr>dan-berkeley-nlp-v1</vt:lpstr>
      <vt:lpstr>Paint.Picture</vt:lpstr>
      <vt:lpstr>Equation.KSEE3</vt:lpstr>
      <vt:lpstr>Equation.KSEE3</vt:lpstr>
      <vt:lpstr>Equation.KSEE3</vt:lpstr>
      <vt:lpstr>Equation.KSEE3</vt:lpstr>
      <vt:lpstr>Equation.KSEE3</vt:lpstr>
      <vt:lpstr>Equation.KSEE3</vt:lpstr>
      <vt:lpstr>Equation.KSEE3</vt:lpstr>
      <vt:lpstr>Equation.KSEE3</vt:lpstr>
      <vt:lpstr>生成式对抗网络 GAN Generative adversarial networks</vt:lpstr>
      <vt:lpstr>内容</vt:lpstr>
      <vt:lpstr>GAN的理论与实现模型             </vt:lpstr>
      <vt:lpstr>GAN背景</vt:lpstr>
      <vt:lpstr>GAN背景</vt:lpstr>
      <vt:lpstr>生成模型</vt:lpstr>
      <vt:lpstr>Taxonomy of Generative Models</vt:lpstr>
      <vt:lpstr>生成模型</vt:lpstr>
      <vt:lpstr>GAN基本原理</vt:lpstr>
      <vt:lpstr>对抗网络框架</vt:lpstr>
      <vt:lpstr>Basic Idea of GAN</vt:lpstr>
      <vt:lpstr>Basic Idea of GAN</vt:lpstr>
      <vt:lpstr>Basic Idea of GAN</vt:lpstr>
      <vt:lpstr>Basic Idea of GAN</vt:lpstr>
      <vt:lpstr>Basic Idea of GAN</vt:lpstr>
      <vt:lpstr>PowerPoint 演示文稿</vt:lpstr>
      <vt:lpstr>PowerPoint 演示文稿</vt:lpstr>
      <vt:lpstr>PowerPoint 演示文稿</vt:lpstr>
      <vt:lpstr>Theory behind GAN</vt:lpstr>
      <vt:lpstr>Maximum Likelihood Estimation</vt:lpstr>
      <vt:lpstr>Maximum Likelihood Estimation</vt:lpstr>
      <vt:lpstr>Generator </vt:lpstr>
      <vt:lpstr>Discriminator</vt:lpstr>
      <vt:lpstr>Discriminator</vt:lpstr>
      <vt:lpstr>Discriminator</vt:lpstr>
      <vt:lpstr> </vt:lpstr>
      <vt:lpstr> </vt:lpstr>
      <vt:lpstr> </vt:lpstr>
      <vt:lpstr> </vt:lpstr>
      <vt:lpstr>PowerPoint 演示文稿</vt:lpstr>
      <vt:lpstr>PowerPoint 演示文稿</vt:lpstr>
      <vt:lpstr>Algorithm</vt:lpstr>
      <vt:lpstr>Algorithm</vt:lpstr>
      <vt:lpstr>Algorithm</vt:lpstr>
      <vt:lpstr>In practice …</vt:lpstr>
      <vt:lpstr>PowerPoint 演示文稿</vt:lpstr>
      <vt:lpstr>Minimax Game</vt:lpstr>
      <vt:lpstr>Discriminator Strategy</vt:lpstr>
      <vt:lpstr>Generator in Real Implementation</vt:lpstr>
      <vt:lpstr>非饱和博弈 Non-Saturating Game</vt:lpstr>
      <vt:lpstr>DCGAN Architecture</vt:lpstr>
      <vt:lpstr>DCGANs for LSUN Bedrooms</vt:lpstr>
      <vt:lpstr>Vector Space Arithmetic</vt:lpstr>
      <vt:lpstr>PowerPoint 演示文稿</vt:lpstr>
      <vt:lpstr>不同类型GAN             </vt:lpstr>
      <vt:lpstr>三种类型的GAN</vt:lpstr>
      <vt:lpstr>Text to Image</vt:lpstr>
      <vt:lpstr>Conditional GAN</vt:lpstr>
      <vt:lpstr>Conditional GAN</vt:lpstr>
      <vt:lpstr>PowerPoint 演示文稿</vt:lpstr>
      <vt:lpstr>Conditional GAN - Discriminator</vt:lpstr>
      <vt:lpstr>三种类型的GAN</vt:lpstr>
      <vt:lpstr>PowerPoint 演示文稿</vt:lpstr>
      <vt:lpstr>Unsupervised Conditional Generation</vt:lpstr>
      <vt:lpstr>Direct Transformation</vt:lpstr>
      <vt:lpstr>Direct Transformation</vt:lpstr>
      <vt:lpstr>Direct Transformation</vt:lpstr>
      <vt:lpstr>Direct Transformation</vt:lpstr>
      <vt:lpstr>Direct Transformation(Cycle GAN) </vt:lpstr>
      <vt:lpstr>Direct Transformation </vt:lpstr>
      <vt:lpstr>Unsupervised Conditional Generation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对抗学习 Adversarial Machine Learning             </vt:lpstr>
      <vt:lpstr>Most Traditional Machine</vt:lpstr>
      <vt:lpstr>Adversarial Machine Learning</vt:lpstr>
      <vt:lpstr>PowerPoint 演示文稿</vt:lpstr>
      <vt:lpstr>Generative Modeling: Sample Generation</vt:lpstr>
      <vt:lpstr>4.5 years of progress on faces</vt:lpstr>
      <vt:lpstr>2 Years of Progress on ImageNet</vt:lpstr>
      <vt:lpstr>Unsupervised Image-to-Image Translation</vt:lpstr>
      <vt:lpstr>PowerPoint 演示文稿</vt:lpstr>
      <vt:lpstr>Adversarial Examples</vt:lpstr>
      <vt:lpstr>Attack</vt:lpstr>
      <vt:lpstr>Loss function for attack</vt:lpstr>
      <vt:lpstr>Loss function for attack</vt:lpstr>
      <vt:lpstr>Loss function for attack</vt:lpstr>
      <vt:lpstr>Adversarial Training</vt:lpstr>
      <vt:lpstr>PowerPoint 演示文稿</vt:lpstr>
      <vt:lpstr>小结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officer</cp:lastModifiedBy>
  <cp:revision>3025</cp:revision>
  <cp:lastPrinted>2014-04-15T18:16:00Z</cp:lastPrinted>
  <dcterms:created xsi:type="dcterms:W3CDTF">2004-08-27T04:16:00Z</dcterms:created>
  <dcterms:modified xsi:type="dcterms:W3CDTF">2020-10-24T09:16:19Z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